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63" r:id="rId5"/>
    <p:sldId id="264" r:id="rId6"/>
    <p:sldId id="259" r:id="rId7"/>
    <p:sldId id="265" r:id="rId8"/>
    <p:sldId id="266" r:id="rId9"/>
    <p:sldId id="267" r:id="rId10"/>
    <p:sldId id="268" r:id="rId11"/>
    <p:sldId id="269" r:id="rId12"/>
    <p:sldId id="270" r:id="rId13"/>
    <p:sldId id="271" r:id="rId14"/>
    <p:sldId id="260" r:id="rId15"/>
    <p:sldId id="272" r:id="rId16"/>
    <p:sldId id="261" r:id="rId17"/>
    <p:sldId id="26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4FD833-F50A-4EB6-B75D-FE001C35DCAE}" type="datetimeFigureOut">
              <a:rPr lang="en-US" smtClean="0"/>
              <a:pPr/>
              <a:t>12/2/2010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AAC417-6F28-44BD-BFBC-A6FB5AEADC12}"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0CDBBE-87FF-4076-962D-556DA05C8E4C}" type="datetimeFigureOut">
              <a:rPr lang="en-US" smtClean="0"/>
              <a:pPr/>
              <a:t>12/2/2010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2C09BE-CA79-4799-BCAD-1CD9BBF41658}" type="slidenum">
              <a:rPr lang="en-US" smtClean="0"/>
              <a:pPr/>
              <a:t>‹#›</a:t>
            </a:fld>
            <a:endParaRPr lang="en-US"/>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A2C09BE-CA79-4799-BCAD-1CD9BBF41658}" type="slidenum">
              <a:rPr lang="en-US" smtClean="0"/>
              <a:pPr/>
              <a:t>2</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latin typeface="Century"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lgn="ctr"/>
            <a:r>
              <a:rPr lang="en-US" smtClean="0"/>
              <a:t>ĐHBK Hà Nội  </a:t>
            </a:r>
          </a:p>
          <a:p>
            <a:pPr algn="ctr"/>
            <a:r>
              <a:rPr lang="en-US" smtClean="0"/>
              <a:t>Khoa ĐTVT - Bộ môn ĐTTH</a:t>
            </a:r>
            <a:endParaRPr lang="en-US"/>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r>
              <a:rPr lang="en-US" smtClean="0"/>
              <a:t>Chương 7: Kiểm soát ngoại lệ</a:t>
            </a:r>
          </a:p>
        </p:txBody>
      </p:sp>
      <p:sp>
        <p:nvSpPr>
          <p:cNvPr id="6" name="Slide Number Placeholder 5"/>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ĐHBK Hà Nội - Khoa ĐTVT - Bộ môn ĐTTH</a:t>
            </a:r>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Slide Number Placeholder 5"/>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ĐHBK Hà Nội - Khoa ĐTVT - Bộ môn ĐTTH</a:t>
            </a:r>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Slide Number Placeholder 5"/>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Century" pitchFamily="18" charset="0"/>
              </a:defRPr>
            </a:lvl1pPr>
            <a:lvl2pPr>
              <a:defRPr>
                <a:latin typeface="Century" pitchFamily="18" charset="0"/>
              </a:defRPr>
            </a:lvl2pPr>
            <a:lvl3pPr>
              <a:defRPr>
                <a:latin typeface="Century" pitchFamily="18" charset="0"/>
              </a:defRPr>
            </a:lvl3pPr>
            <a:lvl4pPr>
              <a:defRPr>
                <a:latin typeface="Century" pitchFamily="18" charset="0"/>
              </a:defRPr>
            </a:lvl4pPr>
            <a:lvl5pPr>
              <a:defRPr>
                <a:latin typeface="Century"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ĐHBK Hà Nội - Khoa ĐTVT - Bộ môn ĐTTH</a:t>
            </a:r>
            <a:endParaRPr lang="en-US"/>
          </a:p>
        </p:txBody>
      </p:sp>
      <p:sp>
        <p:nvSpPr>
          <p:cNvPr id="5" name="Footer Placeholder 4"/>
          <p:cNvSpPr>
            <a:spLocks noGrp="1"/>
          </p:cNvSpPr>
          <p:nvPr>
            <p:ph type="ftr" sz="quarter" idx="11"/>
          </p:nvPr>
        </p:nvSpPr>
        <p:spPr/>
        <p:txBody>
          <a:bodyPr/>
          <a:lstStyle/>
          <a:p>
            <a:r>
              <a:rPr lang="en-US" smtClean="0"/>
              <a:t>Chương 7: Kiểm soát ngoại lệ</a:t>
            </a:r>
          </a:p>
        </p:txBody>
      </p:sp>
      <p:sp>
        <p:nvSpPr>
          <p:cNvPr id="6" name="Slide Number Placeholder 5"/>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ĐHBK Hà Nội - Khoa ĐTVT - Bộ môn ĐTTH</a:t>
            </a:r>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Slide Number Placeholder 5"/>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ĐHBK Hà Nội - Khoa ĐTVT - Bộ môn ĐTTH</a:t>
            </a:r>
            <a:endParaRPr lang="en-US"/>
          </a:p>
        </p:txBody>
      </p:sp>
      <p:sp>
        <p:nvSpPr>
          <p:cNvPr id="6" name="Footer Placeholder 5"/>
          <p:cNvSpPr>
            <a:spLocks noGrp="1"/>
          </p:cNvSpPr>
          <p:nvPr>
            <p:ph type="ftr" sz="quarter" idx="11"/>
          </p:nvPr>
        </p:nvSpPr>
        <p:spPr/>
        <p:txBody>
          <a:bodyPr/>
          <a:lstStyle/>
          <a:p>
            <a:r>
              <a:rPr lang="vi-VN" smtClean="0"/>
              <a:t>Chương 7: Kiểm soát ngoại lệ</a:t>
            </a:r>
            <a:endParaRPr lang="en-US"/>
          </a:p>
        </p:txBody>
      </p:sp>
      <p:sp>
        <p:nvSpPr>
          <p:cNvPr id="7" name="Slide Number Placeholder 6"/>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ĐHBK Hà Nội - Khoa ĐTVT - Bộ môn ĐTTH</a:t>
            </a:r>
            <a:endParaRPr lang="en-US"/>
          </a:p>
        </p:txBody>
      </p:sp>
      <p:sp>
        <p:nvSpPr>
          <p:cNvPr id="8" name="Footer Placeholder 7"/>
          <p:cNvSpPr>
            <a:spLocks noGrp="1"/>
          </p:cNvSpPr>
          <p:nvPr>
            <p:ph type="ftr" sz="quarter" idx="11"/>
          </p:nvPr>
        </p:nvSpPr>
        <p:spPr/>
        <p:txBody>
          <a:bodyPr/>
          <a:lstStyle/>
          <a:p>
            <a:r>
              <a:rPr lang="vi-VN" smtClean="0"/>
              <a:t>Chương 7: Kiểm soát ngoại lệ</a:t>
            </a:r>
            <a:endParaRPr lang="en-US"/>
          </a:p>
        </p:txBody>
      </p:sp>
      <p:sp>
        <p:nvSpPr>
          <p:cNvPr id="9" name="Slide Number Placeholder 8"/>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ĐHBK Hà Nội - Khoa ĐTVT - Bộ môn ĐTTH</a:t>
            </a:r>
            <a:endParaRPr lang="en-US"/>
          </a:p>
        </p:txBody>
      </p:sp>
      <p:sp>
        <p:nvSpPr>
          <p:cNvPr id="4" name="Footer Placeholder 3"/>
          <p:cNvSpPr>
            <a:spLocks noGrp="1"/>
          </p:cNvSpPr>
          <p:nvPr>
            <p:ph type="ftr" sz="quarter" idx="11"/>
          </p:nvPr>
        </p:nvSpPr>
        <p:spPr/>
        <p:txBody>
          <a:bodyPr/>
          <a:lstStyle/>
          <a:p>
            <a:r>
              <a:rPr lang="vi-VN" smtClean="0"/>
              <a:t>Chương 7: Kiểm soát ngoại lệ</a:t>
            </a:r>
            <a:endParaRPr lang="en-US"/>
          </a:p>
        </p:txBody>
      </p:sp>
      <p:sp>
        <p:nvSpPr>
          <p:cNvPr id="5" name="Slide Number Placeholder 4"/>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ĐHBK Hà Nội - Khoa ĐTVT - Bộ môn ĐTTH</a:t>
            </a:r>
            <a:endParaRPr lang="en-US"/>
          </a:p>
        </p:txBody>
      </p:sp>
      <p:sp>
        <p:nvSpPr>
          <p:cNvPr id="3" name="Footer Placeholder 2"/>
          <p:cNvSpPr>
            <a:spLocks noGrp="1"/>
          </p:cNvSpPr>
          <p:nvPr>
            <p:ph type="ftr" sz="quarter" idx="11"/>
          </p:nvPr>
        </p:nvSpPr>
        <p:spPr/>
        <p:txBody>
          <a:bodyPr/>
          <a:lstStyle/>
          <a:p>
            <a:r>
              <a:rPr lang="vi-VN" smtClean="0"/>
              <a:t>Chương 7: Kiểm soát ngoại lệ</a:t>
            </a:r>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ĐHBK Hà Nội - Khoa ĐTVT - Bộ môn ĐTTH</a:t>
            </a:r>
            <a:endParaRPr lang="en-US"/>
          </a:p>
        </p:txBody>
      </p:sp>
      <p:sp>
        <p:nvSpPr>
          <p:cNvPr id="6" name="Footer Placeholder 5"/>
          <p:cNvSpPr>
            <a:spLocks noGrp="1"/>
          </p:cNvSpPr>
          <p:nvPr>
            <p:ph type="ftr" sz="quarter" idx="11"/>
          </p:nvPr>
        </p:nvSpPr>
        <p:spPr/>
        <p:txBody>
          <a:bodyPr/>
          <a:lstStyle/>
          <a:p>
            <a:r>
              <a:rPr lang="vi-VN" smtClean="0"/>
              <a:t>Chương 7: Kiểm soát ngoại lệ</a:t>
            </a:r>
            <a:endParaRPr lang="en-US"/>
          </a:p>
        </p:txBody>
      </p:sp>
      <p:sp>
        <p:nvSpPr>
          <p:cNvPr id="7" name="Slide Number Placeholder 6"/>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ĐHBK Hà Nội - Khoa ĐTVT - Bộ môn ĐTTH</a:t>
            </a:r>
            <a:endParaRPr lang="en-US"/>
          </a:p>
        </p:txBody>
      </p:sp>
      <p:sp>
        <p:nvSpPr>
          <p:cNvPr id="6" name="Footer Placeholder 5"/>
          <p:cNvSpPr>
            <a:spLocks noGrp="1"/>
          </p:cNvSpPr>
          <p:nvPr>
            <p:ph type="ftr" sz="quarter" idx="11"/>
          </p:nvPr>
        </p:nvSpPr>
        <p:spPr/>
        <p:txBody>
          <a:bodyPr/>
          <a:lstStyle/>
          <a:p>
            <a:r>
              <a:rPr lang="vi-VN" smtClean="0"/>
              <a:t>Chương 7: Kiểm soát ngoại lệ</a:t>
            </a:r>
            <a:endParaRPr lang="en-US"/>
          </a:p>
        </p:txBody>
      </p:sp>
      <p:sp>
        <p:nvSpPr>
          <p:cNvPr id="7" name="Slide Number Placeholder 6"/>
          <p:cNvSpPr>
            <a:spLocks noGrp="1"/>
          </p:cNvSpPr>
          <p:nvPr>
            <p:ph type="sldNum" sz="quarter" idx="12"/>
          </p:nvPr>
        </p:nvSpPr>
        <p:spPr/>
        <p:txBody>
          <a:bodyPr/>
          <a:lstStyle/>
          <a:p>
            <a:fld id="{1963B890-5A86-43F6-87D3-4DA03907A1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ctr"/>
            <a:r>
              <a:rPr lang="en-US" smtClean="0"/>
              <a:t>ĐHBK Hà Nội </a:t>
            </a:r>
          </a:p>
          <a:p>
            <a:pPr algn="ctr"/>
            <a:r>
              <a:rPr lang="en-US" smtClean="0"/>
              <a:t>Khoa ĐTVT - Bộ môn ĐTTH</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cs typeface="Arial" pitchFamily="34" charset="0"/>
              </a:defRPr>
            </a:lvl1pPr>
          </a:lstStyle>
          <a:p>
            <a:r>
              <a:rPr lang="en-US" smtClean="0"/>
              <a:t>Chương 7: Kiểm soát ngoại lệ</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3B890-5A86-43F6-87D3-4DA03907A1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entury"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Phần 2: Ngôn ngữ lập trình C++</a:t>
            </a:r>
            <a:endParaRPr lang="en-US"/>
          </a:p>
        </p:txBody>
      </p:sp>
      <p:sp>
        <p:nvSpPr>
          <p:cNvPr id="3" name="Subtitle 2"/>
          <p:cNvSpPr>
            <a:spLocks noGrp="1"/>
          </p:cNvSpPr>
          <p:nvPr>
            <p:ph type="subTitle" idx="1"/>
          </p:nvPr>
        </p:nvSpPr>
        <p:spPr/>
        <p:txBody>
          <a:bodyPr/>
          <a:lstStyle/>
          <a:p>
            <a:r>
              <a:rPr lang="en-US" smtClean="0"/>
              <a:t>Chương 7: </a:t>
            </a:r>
          </a:p>
          <a:p>
            <a:r>
              <a:rPr lang="en-US" smtClean="0"/>
              <a:t>Cơ chế kiểm soát và xử lý các ngoại lệ</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1: hàm có 1 ngoại lệ</a:t>
            </a:r>
            <a:endParaRPr lang="en-US"/>
          </a:p>
        </p:txBody>
      </p:sp>
      <p:sp>
        <p:nvSpPr>
          <p:cNvPr id="4" name="Rounded Rectangle 3"/>
          <p:cNvSpPr/>
          <p:nvPr/>
        </p:nvSpPr>
        <p:spPr>
          <a:xfrm>
            <a:off x="381000" y="1600200"/>
            <a:ext cx="41910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mtClean="0">
                <a:solidFill>
                  <a:schemeClr val="tx1"/>
                </a:solidFill>
                <a:latin typeface="Arial" pitchFamily="34" charset="0"/>
                <a:cs typeface="Arial" pitchFamily="34" charset="0"/>
              </a:rPr>
              <a:t>#include &lt;iostream&gt;</a:t>
            </a:r>
          </a:p>
          <a:p>
            <a:r>
              <a:rPr lang="en-US" smtClean="0">
                <a:solidFill>
                  <a:schemeClr val="tx1"/>
                </a:solidFill>
                <a:latin typeface="Arial" pitchFamily="34" charset="0"/>
                <a:cs typeface="Arial" pitchFamily="34" charset="0"/>
              </a:rPr>
              <a:t>#include &lt;math.h&gt;</a:t>
            </a:r>
          </a:p>
          <a:p>
            <a:r>
              <a:rPr lang="en-US" smtClean="0">
                <a:solidFill>
                  <a:schemeClr val="tx1"/>
                </a:solidFill>
                <a:latin typeface="Arial" pitchFamily="34" charset="0"/>
                <a:cs typeface="Arial" pitchFamily="34" charset="0"/>
              </a:rPr>
              <a:t>using namespace std;</a:t>
            </a:r>
          </a:p>
          <a:p>
            <a:endParaRPr lang="en-US" smtClean="0">
              <a:solidFill>
                <a:schemeClr val="tx1"/>
              </a:solidFill>
              <a:latin typeface="Arial" pitchFamily="34" charset="0"/>
              <a:cs typeface="Arial" pitchFamily="34" charset="0"/>
            </a:endParaRPr>
          </a:p>
          <a:p>
            <a:r>
              <a:rPr lang="en-US" b="1" smtClean="0">
                <a:solidFill>
                  <a:schemeClr val="tx1"/>
                </a:solidFill>
                <a:latin typeface="Arial" pitchFamily="34" charset="0"/>
                <a:cs typeface="Arial" pitchFamily="34" charset="0"/>
              </a:rPr>
              <a:t>//Lớp xử lý ngoại lệ</a:t>
            </a:r>
          </a:p>
          <a:p>
            <a:r>
              <a:rPr lang="en-US" b="1" smtClean="0">
                <a:solidFill>
                  <a:schemeClr val="tx1"/>
                </a:solidFill>
                <a:latin typeface="Arial" pitchFamily="34" charset="0"/>
                <a:cs typeface="Arial" pitchFamily="34" charset="0"/>
              </a:rPr>
              <a:t>class Loi_He_So_A {</a:t>
            </a:r>
          </a:p>
          <a:p>
            <a:r>
              <a:rPr lang="en-US" b="1" smtClean="0">
                <a:solidFill>
                  <a:schemeClr val="tx1"/>
                </a:solidFill>
                <a:latin typeface="Arial" pitchFamily="34" charset="0"/>
                <a:cs typeface="Arial" pitchFamily="34" charset="0"/>
              </a:rPr>
              <a:t>public:</a:t>
            </a:r>
          </a:p>
          <a:p>
            <a:r>
              <a:rPr lang="en-US" b="1" smtClean="0">
                <a:solidFill>
                  <a:schemeClr val="tx1"/>
                </a:solidFill>
                <a:latin typeface="Arial" pitchFamily="34" charset="0"/>
                <a:cs typeface="Arial" pitchFamily="34" charset="0"/>
              </a:rPr>
              <a:t>    Loi_He_So_A(){</a:t>
            </a:r>
          </a:p>
          <a:p>
            <a:r>
              <a:rPr lang="en-US" b="1" smtClean="0">
                <a:solidFill>
                  <a:schemeClr val="tx1"/>
                </a:solidFill>
                <a:latin typeface="Arial" pitchFamily="34" charset="0"/>
                <a:cs typeface="Arial" pitchFamily="34" charset="0"/>
              </a:rPr>
              <a:t>        cout&lt;&lt;"He so a = 0"&lt;&lt;endl;</a:t>
            </a:r>
          </a:p>
          <a:p>
            <a:r>
              <a:rPr lang="en-US" b="1" smtClean="0">
                <a:solidFill>
                  <a:schemeClr val="tx1"/>
                </a:solidFill>
                <a:latin typeface="Arial" pitchFamily="34" charset="0"/>
                <a:cs typeface="Arial" pitchFamily="34" charset="0"/>
              </a:rPr>
              <a:t>    }</a:t>
            </a:r>
          </a:p>
          <a:p>
            <a:r>
              <a:rPr lang="en-US" b="1" smtClean="0">
                <a:solidFill>
                  <a:schemeClr val="tx1"/>
                </a:solidFill>
                <a:latin typeface="Arial" pitchFamily="34" charset="0"/>
                <a:cs typeface="Arial" pitchFamily="34" charset="0"/>
              </a:rPr>
              <a:t>};</a:t>
            </a:r>
          </a:p>
          <a:p>
            <a:endParaRPr lang="en-US" smtClean="0">
              <a:solidFill>
                <a:schemeClr val="tx1"/>
              </a:solidFill>
              <a:latin typeface="Arial" pitchFamily="34" charset="0"/>
              <a:cs typeface="Arial" pitchFamily="34" charset="0"/>
            </a:endParaRPr>
          </a:p>
        </p:txBody>
      </p:sp>
      <p:sp>
        <p:nvSpPr>
          <p:cNvPr id="5" name="Rounded Rectangle 4"/>
          <p:cNvSpPr/>
          <p:nvPr/>
        </p:nvSpPr>
        <p:spPr>
          <a:xfrm>
            <a:off x="4648200" y="1600200"/>
            <a:ext cx="41910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endParaRPr lang="en-US" sz="1600" i="1" smtClean="0">
              <a:solidFill>
                <a:schemeClr val="tx1"/>
              </a:solidFill>
              <a:latin typeface="Arial" pitchFamily="34" charset="0"/>
              <a:cs typeface="Arial" pitchFamily="34" charset="0"/>
            </a:endParaRPr>
          </a:p>
          <a:p>
            <a:r>
              <a:rPr lang="en-US" smtClean="0">
                <a:solidFill>
                  <a:schemeClr val="tx1"/>
                </a:solidFill>
                <a:latin typeface="Arial" pitchFamily="34" charset="0"/>
                <a:cs typeface="Arial" pitchFamily="34" charset="0"/>
              </a:rPr>
              <a:t>int PTB2(float a, float b, float c, </a:t>
            </a:r>
          </a:p>
          <a:p>
            <a:r>
              <a:rPr lang="en-US" smtClean="0">
                <a:solidFill>
                  <a:schemeClr val="tx1"/>
                </a:solidFill>
                <a:latin typeface="Arial" pitchFamily="34" charset="0"/>
                <a:cs typeface="Arial" pitchFamily="34" charset="0"/>
              </a:rPr>
              <a:t>	float &amp;x1,float &amp;x2) {</a:t>
            </a:r>
          </a:p>
          <a:p>
            <a:r>
              <a:rPr lang="en-US" b="1" smtClean="0">
                <a:solidFill>
                  <a:schemeClr val="tx1"/>
                </a:solidFill>
                <a:latin typeface="Arial" pitchFamily="34" charset="0"/>
                <a:cs typeface="Arial" pitchFamily="34" charset="0"/>
              </a:rPr>
              <a:t>    //Có ngoại lệ, ném nó cho lớp xử lý ngoại lệ</a:t>
            </a:r>
          </a:p>
          <a:p>
            <a:r>
              <a:rPr lang="en-US" b="1" smtClean="0">
                <a:solidFill>
                  <a:schemeClr val="tx1"/>
                </a:solidFill>
                <a:latin typeface="Arial" pitchFamily="34" charset="0"/>
                <a:cs typeface="Arial" pitchFamily="34" charset="0"/>
              </a:rPr>
              <a:t>    if (a==0) throw Loi_He_So_A();</a:t>
            </a:r>
          </a:p>
          <a:p>
            <a:r>
              <a:rPr lang="en-US" smtClean="0">
                <a:solidFill>
                  <a:schemeClr val="tx1"/>
                </a:solidFill>
                <a:latin typeface="Arial" pitchFamily="34" charset="0"/>
                <a:cs typeface="Arial" pitchFamily="34" charset="0"/>
              </a:rPr>
              <a:t>    </a:t>
            </a:r>
          </a:p>
          <a:p>
            <a:r>
              <a:rPr lang="en-US" smtClean="0">
                <a:solidFill>
                  <a:schemeClr val="tx1"/>
                </a:solidFill>
                <a:latin typeface="Arial" pitchFamily="34" charset="0"/>
                <a:cs typeface="Arial" pitchFamily="34" charset="0"/>
              </a:rPr>
              <a:t>float d = b*b - 4*a*c;</a:t>
            </a:r>
          </a:p>
          <a:p>
            <a:r>
              <a:rPr lang="en-US" smtClean="0">
                <a:solidFill>
                  <a:schemeClr val="tx1"/>
                </a:solidFill>
                <a:latin typeface="Arial" pitchFamily="34" charset="0"/>
                <a:cs typeface="Arial" pitchFamily="34" charset="0"/>
              </a:rPr>
              <a:t>    if (d&lt;0) return 0;</a:t>
            </a:r>
          </a:p>
          <a:p>
            <a:r>
              <a:rPr lang="en-US" smtClean="0">
                <a:solidFill>
                  <a:schemeClr val="tx1"/>
                </a:solidFill>
                <a:latin typeface="Arial" pitchFamily="34" charset="0"/>
                <a:cs typeface="Arial" pitchFamily="34" charset="0"/>
              </a:rPr>
              <a:t>    else if (d==0) {</a:t>
            </a:r>
          </a:p>
          <a:p>
            <a:r>
              <a:rPr lang="en-US" smtClean="0">
                <a:solidFill>
                  <a:schemeClr val="tx1"/>
                </a:solidFill>
                <a:latin typeface="Arial" pitchFamily="34" charset="0"/>
                <a:cs typeface="Arial" pitchFamily="34" charset="0"/>
              </a:rPr>
              <a:t> 	x1=x2=-b/2/a;</a:t>
            </a:r>
          </a:p>
          <a:p>
            <a:r>
              <a:rPr lang="en-US" smtClean="0">
                <a:solidFill>
                  <a:schemeClr val="tx1"/>
                </a:solidFill>
                <a:latin typeface="Arial" pitchFamily="34" charset="0"/>
                <a:cs typeface="Arial" pitchFamily="34" charset="0"/>
              </a:rPr>
              <a:t>	return 1;</a:t>
            </a:r>
          </a:p>
          <a:p>
            <a:r>
              <a:rPr lang="en-US" smtClean="0">
                <a:solidFill>
                  <a:schemeClr val="tx1"/>
                </a:solidFill>
                <a:latin typeface="Arial" pitchFamily="34" charset="0"/>
                <a:cs typeface="Arial" pitchFamily="34" charset="0"/>
              </a:rPr>
              <a:t>    } else {</a:t>
            </a:r>
          </a:p>
          <a:p>
            <a:r>
              <a:rPr lang="en-US" smtClean="0">
                <a:solidFill>
                  <a:schemeClr val="tx1"/>
                </a:solidFill>
                <a:latin typeface="Arial" pitchFamily="34" charset="0"/>
                <a:cs typeface="Arial" pitchFamily="34" charset="0"/>
              </a:rPr>
              <a:t>	x1= (-b-sqrt(d))/2/a;</a:t>
            </a:r>
          </a:p>
          <a:p>
            <a:r>
              <a:rPr lang="en-US" smtClean="0">
                <a:solidFill>
                  <a:schemeClr val="tx1"/>
                </a:solidFill>
                <a:latin typeface="Arial" pitchFamily="34" charset="0"/>
                <a:cs typeface="Arial" pitchFamily="34" charset="0"/>
              </a:rPr>
              <a:t>	x2= (-b+sqrt(d))/2/a;</a:t>
            </a:r>
          </a:p>
          <a:p>
            <a:r>
              <a:rPr lang="en-US" smtClean="0">
                <a:solidFill>
                  <a:schemeClr val="tx1"/>
                </a:solidFill>
                <a:latin typeface="Arial" pitchFamily="34" charset="0"/>
                <a:cs typeface="Arial" pitchFamily="34" charset="0"/>
              </a:rPr>
              <a:t>	return 2;</a:t>
            </a:r>
          </a:p>
          <a:p>
            <a:r>
              <a:rPr lang="en-US" smtClean="0">
                <a:solidFill>
                  <a:schemeClr val="tx1"/>
                </a:solidFill>
                <a:latin typeface="Arial" pitchFamily="34" charset="0"/>
                <a:cs typeface="Arial" pitchFamily="34" charset="0"/>
              </a:rPr>
              <a:t>    }</a:t>
            </a:r>
          </a:p>
          <a:p>
            <a:r>
              <a:rPr lang="en-US" smtClean="0">
                <a:solidFill>
                  <a:schemeClr val="tx1"/>
                </a:solidFill>
                <a:latin typeface="Arial" pitchFamily="34" charset="0"/>
                <a:cs typeface="Arial" pitchFamily="34" charset="0"/>
              </a:rPr>
              <a:t>}</a:t>
            </a:r>
            <a:endParaRPr lang="en-US" sz="160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963B890-5A86-43F6-87D3-4DA03907A10E}" type="slidenum">
              <a:rPr lang="en-US" smtClean="0"/>
              <a:pPr/>
              <a:t>10</a:t>
            </a:fld>
            <a:endParaRPr lang="en-US"/>
          </a:p>
        </p:txBody>
      </p:sp>
      <p:sp>
        <p:nvSpPr>
          <p:cNvPr id="7" name="Footer Placeholder 6"/>
          <p:cNvSpPr>
            <a:spLocks noGrp="1"/>
          </p:cNvSpPr>
          <p:nvPr>
            <p:ph type="ftr" sz="quarter" idx="11"/>
          </p:nvPr>
        </p:nvSpPr>
        <p:spPr/>
        <p:txBody>
          <a:bodyPr/>
          <a:lstStyle/>
          <a:p>
            <a:r>
              <a:rPr lang="vi-VN" smtClean="0"/>
              <a:t>Chương 7: Kiểm soát ngoại lệ</a:t>
            </a:r>
            <a:endParaRPr lang="en-US"/>
          </a:p>
        </p:txBody>
      </p:sp>
      <p:sp>
        <p:nvSpPr>
          <p:cNvPr id="8" name="Date Placeholder 7"/>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1: hàm có 1 ngoại lệ (tiếp)</a:t>
            </a:r>
            <a:endParaRPr lang="en-US"/>
          </a:p>
        </p:txBody>
      </p:sp>
      <p:sp>
        <p:nvSpPr>
          <p:cNvPr id="4" name="Rounded Rectangle 3"/>
          <p:cNvSpPr/>
          <p:nvPr/>
        </p:nvSpPr>
        <p:spPr>
          <a:xfrm>
            <a:off x="304800" y="1600200"/>
            <a:ext cx="44958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z="1600" b="1" smtClean="0">
                <a:solidFill>
                  <a:schemeClr val="tx1"/>
                </a:solidFill>
                <a:latin typeface="Arial" pitchFamily="34" charset="0"/>
                <a:cs typeface="Arial" pitchFamily="34" charset="0"/>
              </a:rPr>
              <a:t>int main(int argc, char **argv)</a:t>
            </a:r>
          </a:p>
          <a:p>
            <a:r>
              <a:rPr lang="en-US" sz="1600" b="1" smtClean="0">
                <a:solidFill>
                  <a:schemeClr val="tx1"/>
                </a:solidFill>
                <a:latin typeface="Arial" pitchFamily="34" charset="0"/>
                <a:cs typeface="Arial" pitchFamily="34" charset="0"/>
              </a:rPr>
              <a:t>{</a:t>
            </a:r>
          </a:p>
          <a:p>
            <a:r>
              <a:rPr lang="en-US" sz="1600" b="1" smtClean="0">
                <a:solidFill>
                  <a:schemeClr val="tx1"/>
                </a:solidFill>
                <a:latin typeface="Arial" pitchFamily="34" charset="0"/>
                <a:cs typeface="Arial" pitchFamily="34" charset="0"/>
              </a:rPr>
              <a:t> </a:t>
            </a:r>
            <a:r>
              <a:rPr lang="en-US" sz="1600" b="1" smtClean="0">
                <a:solidFill>
                  <a:schemeClr val="tx1"/>
                </a:solidFill>
                <a:latin typeface="Arial" pitchFamily="34" charset="0"/>
                <a:cs typeface="Arial" pitchFamily="34" charset="0"/>
              </a:rPr>
              <a:t>   </a:t>
            </a:r>
            <a:r>
              <a:rPr lang="en-US" sz="1600" smtClean="0">
                <a:solidFill>
                  <a:schemeClr val="tx1"/>
                </a:solidFill>
                <a:latin typeface="Arial" pitchFamily="34" charset="0"/>
                <a:cs typeface="Arial" pitchFamily="34" charset="0"/>
              </a:rPr>
              <a:t>float </a:t>
            </a:r>
            <a:r>
              <a:rPr lang="en-US" sz="1600" smtClean="0">
                <a:solidFill>
                  <a:schemeClr val="tx1"/>
                </a:solidFill>
                <a:latin typeface="Arial" pitchFamily="34" charset="0"/>
                <a:cs typeface="Arial" pitchFamily="34" charset="0"/>
              </a:rPr>
              <a:t>a,b,c;</a:t>
            </a:r>
          </a:p>
          <a:p>
            <a:r>
              <a:rPr lang="en-US" sz="1600" smtClean="0">
                <a:solidFill>
                  <a:schemeClr val="tx1"/>
                </a:solidFill>
                <a:latin typeface="Arial" pitchFamily="34" charset="0"/>
                <a:cs typeface="Arial" pitchFamily="34" charset="0"/>
              </a:rPr>
              <a:t>    cout&lt;&lt;"Nhap cac he so:"&lt;&lt;endl;</a:t>
            </a:r>
          </a:p>
          <a:p>
            <a:r>
              <a:rPr lang="en-US" sz="1600" smtClean="0">
                <a:solidFill>
                  <a:schemeClr val="tx1"/>
                </a:solidFill>
                <a:latin typeface="Arial" pitchFamily="34" charset="0"/>
                <a:cs typeface="Arial" pitchFamily="34" charset="0"/>
              </a:rPr>
              <a:t>    cout&lt;&lt;"a=";cin&gt;&gt;a;</a:t>
            </a:r>
          </a:p>
          <a:p>
            <a:r>
              <a:rPr lang="en-US" sz="1600" smtClean="0">
                <a:solidFill>
                  <a:schemeClr val="tx1"/>
                </a:solidFill>
                <a:latin typeface="Arial" pitchFamily="34" charset="0"/>
                <a:cs typeface="Arial" pitchFamily="34" charset="0"/>
              </a:rPr>
              <a:t>    cout&lt;&lt;"b=";cin&gt;&gt;b;</a:t>
            </a:r>
          </a:p>
          <a:p>
            <a:r>
              <a:rPr lang="en-US" sz="1600" smtClean="0">
                <a:solidFill>
                  <a:schemeClr val="tx1"/>
                </a:solidFill>
                <a:latin typeface="Arial" pitchFamily="34" charset="0"/>
                <a:cs typeface="Arial" pitchFamily="34" charset="0"/>
              </a:rPr>
              <a:t>    cout&lt;&lt;"c=";cin&gt;&gt;c;</a:t>
            </a:r>
          </a:p>
          <a:p>
            <a:r>
              <a:rPr lang="en-US" sz="1600" smtClean="0">
                <a:solidFill>
                  <a:schemeClr val="tx1"/>
                </a:solidFill>
                <a:latin typeface="Arial" pitchFamily="34" charset="0"/>
                <a:cs typeface="Arial" pitchFamily="34" charset="0"/>
              </a:rPr>
              <a:t>    float x1,x2;</a:t>
            </a:r>
            <a:endParaRPr lang="en-US" sz="1600" b="1" smtClean="0">
              <a:solidFill>
                <a:schemeClr val="tx1"/>
              </a:solidFill>
              <a:latin typeface="Arial" pitchFamily="34" charset="0"/>
              <a:cs typeface="Arial" pitchFamily="34" charset="0"/>
            </a:endParaRPr>
          </a:p>
          <a:p>
            <a:r>
              <a:rPr lang="en-US" sz="1600" b="1" smtClean="0">
                <a:solidFill>
                  <a:schemeClr val="tx1"/>
                </a:solidFill>
                <a:latin typeface="Arial" pitchFamily="34" charset="0"/>
                <a:cs typeface="Arial" pitchFamily="34" charset="0"/>
              </a:rPr>
              <a:t>    try {</a:t>
            </a:r>
          </a:p>
          <a:p>
            <a:r>
              <a:rPr lang="en-US" sz="1600" b="1" smtClean="0">
                <a:solidFill>
                  <a:schemeClr val="tx1"/>
                </a:solidFill>
                <a:latin typeface="Arial" pitchFamily="34" charset="0"/>
                <a:cs typeface="Arial" pitchFamily="34" charset="0"/>
              </a:rPr>
              <a:t>        int n = PTB2(a,b,c,x1,x2);</a:t>
            </a:r>
          </a:p>
          <a:p>
            <a:r>
              <a:rPr lang="en-US" sz="1600" b="1" smtClean="0">
                <a:solidFill>
                  <a:schemeClr val="tx1"/>
                </a:solidFill>
                <a:latin typeface="Arial" pitchFamily="34" charset="0"/>
                <a:cs typeface="Arial" pitchFamily="34" charset="0"/>
              </a:rPr>
              <a:t>        cout&lt;&lt;"So nghiem cua PT:"&lt;&lt;n;</a:t>
            </a:r>
          </a:p>
          <a:p>
            <a:r>
              <a:rPr lang="en-US" sz="1600" b="1" smtClean="0">
                <a:solidFill>
                  <a:schemeClr val="tx1"/>
                </a:solidFill>
                <a:latin typeface="Arial" pitchFamily="34" charset="0"/>
                <a:cs typeface="Arial" pitchFamily="34" charset="0"/>
              </a:rPr>
              <a:t>    }</a:t>
            </a:r>
          </a:p>
          <a:p>
            <a:r>
              <a:rPr lang="en-US" sz="1600" b="1" smtClean="0">
                <a:solidFill>
                  <a:schemeClr val="tx1"/>
                </a:solidFill>
                <a:latin typeface="Arial" pitchFamily="34" charset="0"/>
                <a:cs typeface="Arial" pitchFamily="34" charset="0"/>
              </a:rPr>
              <a:t>    catch (Loi_He_So_A){</a:t>
            </a:r>
          </a:p>
          <a:p>
            <a:r>
              <a:rPr lang="en-US" sz="1600" b="1" smtClean="0">
                <a:solidFill>
                  <a:schemeClr val="tx1"/>
                </a:solidFill>
                <a:latin typeface="Arial" pitchFamily="34" charset="0"/>
                <a:cs typeface="Arial" pitchFamily="34" charset="0"/>
              </a:rPr>
              <a:t>        cout&lt;&lt;"Da co loi he so";</a:t>
            </a:r>
          </a:p>
          <a:p>
            <a:r>
              <a:rPr lang="en-US" sz="1600" b="1" smtClean="0">
                <a:solidFill>
                  <a:schemeClr val="tx1"/>
                </a:solidFill>
                <a:latin typeface="Arial" pitchFamily="34" charset="0"/>
                <a:cs typeface="Arial" pitchFamily="34" charset="0"/>
              </a:rPr>
              <a:t>    }</a:t>
            </a:r>
          </a:p>
          <a:p>
            <a:r>
              <a:rPr lang="en-US" sz="1600" smtClean="0">
                <a:solidFill>
                  <a:schemeClr val="tx1"/>
                </a:solidFill>
                <a:latin typeface="Arial" pitchFamily="34" charset="0"/>
                <a:cs typeface="Arial" pitchFamily="34" charset="0"/>
              </a:rPr>
              <a:t>    return 0;</a:t>
            </a:r>
          </a:p>
          <a:p>
            <a:r>
              <a:rPr lang="en-US" sz="1600" b="1" smtClean="0">
                <a:solidFill>
                  <a:schemeClr val="tx1"/>
                </a:solidFill>
                <a:latin typeface="Arial" pitchFamily="34" charset="0"/>
                <a:cs typeface="Arial" pitchFamily="34" charset="0"/>
              </a:rPr>
              <a:t>}</a:t>
            </a:r>
            <a:endParaRPr lang="en-US" sz="1600" b="1">
              <a:solidFill>
                <a:schemeClr val="tx1"/>
              </a:solidFill>
              <a:latin typeface="Arial" pitchFamily="34" charset="0"/>
              <a:cs typeface="Arial" pitchFamily="34" charset="0"/>
            </a:endParaRPr>
          </a:p>
        </p:txBody>
      </p:sp>
      <p:sp>
        <p:nvSpPr>
          <p:cNvPr id="5" name="Rounded Rectangle 4"/>
          <p:cNvSpPr/>
          <p:nvPr/>
        </p:nvSpPr>
        <p:spPr>
          <a:xfrm>
            <a:off x="4953000" y="1676400"/>
            <a:ext cx="3886200" cy="464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b="1" smtClean="0">
                <a:solidFill>
                  <a:schemeClr val="tx1"/>
                </a:solidFill>
                <a:latin typeface="Arial" pitchFamily="34" charset="0"/>
                <a:cs typeface="Arial" pitchFamily="34" charset="0"/>
              </a:rPr>
              <a:t>Kết quả chạy</a:t>
            </a:r>
            <a:r>
              <a:rPr lang="en-US" b="1" smtClean="0">
                <a:solidFill>
                  <a:schemeClr val="tx1"/>
                </a:solidFill>
                <a:latin typeface="Arial" pitchFamily="34" charset="0"/>
                <a:cs typeface="Arial" pitchFamily="34" charset="0"/>
              </a:rPr>
              <a:t>:</a:t>
            </a:r>
          </a:p>
          <a:p>
            <a:endParaRPr lang="en-US" b="1" smtClean="0">
              <a:solidFill>
                <a:schemeClr val="tx1"/>
              </a:solidFill>
              <a:latin typeface="Arial" pitchFamily="34" charset="0"/>
              <a:cs typeface="Arial" pitchFamily="34" charset="0"/>
            </a:endParaRPr>
          </a:p>
          <a:p>
            <a:r>
              <a:rPr lang="en-US" b="1" smtClean="0">
                <a:solidFill>
                  <a:schemeClr val="tx2">
                    <a:lumMod val="60000"/>
                    <a:lumOff val="40000"/>
                  </a:schemeClr>
                </a:solidFill>
                <a:latin typeface="Arial" pitchFamily="34" charset="0"/>
                <a:cs typeface="Arial" pitchFamily="34" charset="0"/>
              </a:rPr>
              <a:t>Nhap cac he so:</a:t>
            </a:r>
          </a:p>
          <a:p>
            <a:r>
              <a:rPr lang="en-US" b="1" smtClean="0">
                <a:solidFill>
                  <a:schemeClr val="tx2">
                    <a:lumMod val="60000"/>
                    <a:lumOff val="40000"/>
                  </a:schemeClr>
                </a:solidFill>
                <a:latin typeface="Arial" pitchFamily="34" charset="0"/>
                <a:cs typeface="Arial" pitchFamily="34" charset="0"/>
              </a:rPr>
              <a:t>a=4</a:t>
            </a:r>
            <a:endParaRPr lang="en-US" b="1" smtClean="0">
              <a:solidFill>
                <a:schemeClr val="tx2">
                  <a:lumMod val="60000"/>
                  <a:lumOff val="40000"/>
                </a:schemeClr>
              </a:solidFill>
              <a:latin typeface="Arial" pitchFamily="34" charset="0"/>
              <a:cs typeface="Arial" pitchFamily="34" charset="0"/>
            </a:endParaRPr>
          </a:p>
          <a:p>
            <a:r>
              <a:rPr lang="en-US" b="1" smtClean="0">
                <a:solidFill>
                  <a:schemeClr val="tx2">
                    <a:lumMod val="60000"/>
                    <a:lumOff val="40000"/>
                  </a:schemeClr>
                </a:solidFill>
                <a:latin typeface="Arial" pitchFamily="34" charset="0"/>
                <a:cs typeface="Arial" pitchFamily="34" charset="0"/>
              </a:rPr>
              <a:t>b=4</a:t>
            </a:r>
            <a:endParaRPr lang="en-US" b="1" smtClean="0">
              <a:solidFill>
                <a:schemeClr val="tx2">
                  <a:lumMod val="60000"/>
                  <a:lumOff val="40000"/>
                </a:schemeClr>
              </a:solidFill>
              <a:latin typeface="Arial" pitchFamily="34" charset="0"/>
              <a:cs typeface="Arial" pitchFamily="34" charset="0"/>
            </a:endParaRPr>
          </a:p>
          <a:p>
            <a:r>
              <a:rPr lang="en-US" b="1" smtClean="0">
                <a:solidFill>
                  <a:schemeClr val="tx2">
                    <a:lumMod val="60000"/>
                    <a:lumOff val="40000"/>
                  </a:schemeClr>
                </a:solidFill>
                <a:latin typeface="Arial" pitchFamily="34" charset="0"/>
                <a:cs typeface="Arial" pitchFamily="34" charset="0"/>
              </a:rPr>
              <a:t>c=1</a:t>
            </a:r>
          </a:p>
          <a:p>
            <a:r>
              <a:rPr lang="en-US" b="1" smtClean="0">
                <a:solidFill>
                  <a:schemeClr val="tx2">
                    <a:lumMod val="60000"/>
                    <a:lumOff val="40000"/>
                  </a:schemeClr>
                </a:solidFill>
                <a:latin typeface="Arial" pitchFamily="34" charset="0"/>
                <a:cs typeface="Arial" pitchFamily="34" charset="0"/>
              </a:rPr>
              <a:t>So nghiem </a:t>
            </a:r>
            <a:r>
              <a:rPr lang="en-US" b="1" smtClean="0">
                <a:solidFill>
                  <a:schemeClr val="tx2">
                    <a:lumMod val="60000"/>
                    <a:lumOff val="40000"/>
                  </a:schemeClr>
                </a:solidFill>
                <a:latin typeface="Arial" pitchFamily="34" charset="0"/>
                <a:cs typeface="Arial" pitchFamily="34" charset="0"/>
              </a:rPr>
              <a:t>cua </a:t>
            </a:r>
            <a:r>
              <a:rPr lang="en-US" b="1" smtClean="0">
                <a:solidFill>
                  <a:schemeClr val="tx2">
                    <a:lumMod val="60000"/>
                    <a:lumOff val="40000"/>
                  </a:schemeClr>
                </a:solidFill>
                <a:latin typeface="Arial" pitchFamily="34" charset="0"/>
                <a:cs typeface="Arial" pitchFamily="34" charset="0"/>
              </a:rPr>
              <a:t>PT:1</a:t>
            </a:r>
          </a:p>
          <a:p>
            <a:r>
              <a:rPr lang="en-US" b="1" smtClean="0">
                <a:solidFill>
                  <a:schemeClr val="tx1"/>
                </a:solidFill>
                <a:latin typeface="Arial" pitchFamily="34" charset="0"/>
                <a:cs typeface="Arial" pitchFamily="34" charset="0"/>
              </a:rPr>
              <a:t>-----</a:t>
            </a:r>
          </a:p>
          <a:p>
            <a:r>
              <a:rPr lang="en-US" b="1" smtClean="0">
                <a:solidFill>
                  <a:schemeClr val="tx2">
                    <a:lumMod val="60000"/>
                    <a:lumOff val="40000"/>
                  </a:schemeClr>
                </a:solidFill>
                <a:latin typeface="Arial" pitchFamily="34" charset="0"/>
                <a:cs typeface="Arial" pitchFamily="34" charset="0"/>
              </a:rPr>
              <a:t>Nhap cac he so:</a:t>
            </a:r>
          </a:p>
          <a:p>
            <a:r>
              <a:rPr lang="en-US" b="1" smtClean="0">
                <a:solidFill>
                  <a:schemeClr val="tx2">
                    <a:lumMod val="60000"/>
                    <a:lumOff val="40000"/>
                  </a:schemeClr>
                </a:solidFill>
                <a:latin typeface="Arial" pitchFamily="34" charset="0"/>
                <a:cs typeface="Arial" pitchFamily="34" charset="0"/>
              </a:rPr>
              <a:t>a=0</a:t>
            </a:r>
            <a:endParaRPr lang="en-US" b="1" smtClean="0">
              <a:solidFill>
                <a:schemeClr val="tx2">
                  <a:lumMod val="60000"/>
                  <a:lumOff val="40000"/>
                </a:schemeClr>
              </a:solidFill>
              <a:latin typeface="Arial" pitchFamily="34" charset="0"/>
              <a:cs typeface="Arial" pitchFamily="34" charset="0"/>
            </a:endParaRPr>
          </a:p>
          <a:p>
            <a:r>
              <a:rPr lang="en-US" b="1" smtClean="0">
                <a:solidFill>
                  <a:schemeClr val="tx2">
                    <a:lumMod val="60000"/>
                    <a:lumOff val="40000"/>
                  </a:schemeClr>
                </a:solidFill>
                <a:latin typeface="Arial" pitchFamily="34" charset="0"/>
                <a:cs typeface="Arial" pitchFamily="34" charset="0"/>
              </a:rPr>
              <a:t>b=4</a:t>
            </a:r>
          </a:p>
          <a:p>
            <a:r>
              <a:rPr lang="en-US" b="1" smtClean="0">
                <a:solidFill>
                  <a:schemeClr val="tx2">
                    <a:lumMod val="60000"/>
                    <a:lumOff val="40000"/>
                  </a:schemeClr>
                </a:solidFill>
                <a:latin typeface="Arial" pitchFamily="34" charset="0"/>
                <a:cs typeface="Arial" pitchFamily="34" charset="0"/>
              </a:rPr>
              <a:t>c=1</a:t>
            </a:r>
          </a:p>
          <a:p>
            <a:r>
              <a:rPr lang="en-US" b="1" smtClean="0">
                <a:solidFill>
                  <a:schemeClr val="tx2">
                    <a:lumMod val="60000"/>
                    <a:lumOff val="40000"/>
                  </a:schemeClr>
                </a:solidFill>
                <a:latin typeface="Arial" pitchFamily="34" charset="0"/>
                <a:cs typeface="Arial" pitchFamily="34" charset="0"/>
              </a:rPr>
              <a:t>He so a = 0</a:t>
            </a:r>
          </a:p>
          <a:p>
            <a:r>
              <a:rPr lang="en-US" b="1" smtClean="0">
                <a:solidFill>
                  <a:schemeClr val="tx2">
                    <a:lumMod val="60000"/>
                    <a:lumOff val="40000"/>
                  </a:schemeClr>
                </a:solidFill>
                <a:latin typeface="Arial" pitchFamily="34" charset="0"/>
                <a:cs typeface="Arial" pitchFamily="34" charset="0"/>
              </a:rPr>
              <a:t>Da </a:t>
            </a:r>
            <a:r>
              <a:rPr lang="en-US" b="1" smtClean="0">
                <a:solidFill>
                  <a:schemeClr val="tx2">
                    <a:lumMod val="60000"/>
                    <a:lumOff val="40000"/>
                  </a:schemeClr>
                </a:solidFill>
                <a:latin typeface="Arial" pitchFamily="34" charset="0"/>
                <a:cs typeface="Arial" pitchFamily="34" charset="0"/>
              </a:rPr>
              <a:t>co loi he so</a:t>
            </a:r>
            <a:endParaRPr lang="en-US" b="1">
              <a:solidFill>
                <a:schemeClr val="tx2">
                  <a:lumMod val="60000"/>
                  <a:lumOff val="40000"/>
                </a:schemeClr>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963B890-5A86-43F6-87D3-4DA03907A10E}" type="slidenum">
              <a:rPr lang="en-US" smtClean="0"/>
              <a:pPr/>
              <a:t>11</a:t>
            </a:fld>
            <a:endParaRPr lang="en-US"/>
          </a:p>
        </p:txBody>
      </p:sp>
      <p:sp>
        <p:nvSpPr>
          <p:cNvPr id="7" name="Footer Placeholder 6"/>
          <p:cNvSpPr>
            <a:spLocks noGrp="1"/>
          </p:cNvSpPr>
          <p:nvPr>
            <p:ph type="ftr" sz="quarter" idx="11"/>
          </p:nvPr>
        </p:nvSpPr>
        <p:spPr/>
        <p:txBody>
          <a:bodyPr/>
          <a:lstStyle/>
          <a:p>
            <a:r>
              <a:rPr lang="vi-VN" smtClean="0"/>
              <a:t>Chương 7: Kiểm soát ngoại lệ</a:t>
            </a:r>
            <a:endParaRPr lang="en-US"/>
          </a:p>
        </p:txBody>
      </p:sp>
      <p:sp>
        <p:nvSpPr>
          <p:cNvPr id="8" name="Date Placeholder 7"/>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2: hàm có 2 ngoại lệ</a:t>
            </a:r>
            <a:endParaRPr lang="en-US"/>
          </a:p>
        </p:txBody>
      </p:sp>
      <p:sp>
        <p:nvSpPr>
          <p:cNvPr id="4" name="Rounded Rectangle 3"/>
          <p:cNvSpPr/>
          <p:nvPr/>
        </p:nvSpPr>
        <p:spPr>
          <a:xfrm>
            <a:off x="381000" y="1600200"/>
            <a:ext cx="41910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mtClean="0">
                <a:solidFill>
                  <a:schemeClr val="tx1"/>
                </a:solidFill>
                <a:latin typeface="Arial" pitchFamily="34" charset="0"/>
                <a:cs typeface="Arial" pitchFamily="34" charset="0"/>
              </a:rPr>
              <a:t>#include &lt;iostream&gt;</a:t>
            </a:r>
          </a:p>
          <a:p>
            <a:r>
              <a:rPr lang="en-US" smtClean="0">
                <a:solidFill>
                  <a:schemeClr val="tx1"/>
                </a:solidFill>
                <a:latin typeface="Arial" pitchFamily="34" charset="0"/>
                <a:cs typeface="Arial" pitchFamily="34" charset="0"/>
              </a:rPr>
              <a:t>#include &lt;math.h&gt;</a:t>
            </a:r>
          </a:p>
          <a:p>
            <a:r>
              <a:rPr lang="en-US" smtClean="0">
                <a:solidFill>
                  <a:schemeClr val="tx1"/>
                </a:solidFill>
                <a:latin typeface="Arial" pitchFamily="34" charset="0"/>
                <a:cs typeface="Arial" pitchFamily="34" charset="0"/>
              </a:rPr>
              <a:t>using namespace std;</a:t>
            </a:r>
          </a:p>
          <a:p>
            <a:endParaRPr lang="en-US" smtClean="0">
              <a:solidFill>
                <a:schemeClr val="tx1"/>
              </a:solidFill>
              <a:latin typeface="Arial" pitchFamily="34" charset="0"/>
              <a:cs typeface="Arial" pitchFamily="34" charset="0"/>
            </a:endParaRPr>
          </a:p>
          <a:p>
            <a:r>
              <a:rPr lang="en-US" b="1" smtClean="0">
                <a:solidFill>
                  <a:schemeClr val="tx1"/>
                </a:solidFill>
                <a:latin typeface="Arial" pitchFamily="34" charset="0"/>
                <a:cs typeface="Arial" pitchFamily="34" charset="0"/>
              </a:rPr>
              <a:t>//Lớp xử lý ngoại lệ</a:t>
            </a:r>
          </a:p>
          <a:p>
            <a:r>
              <a:rPr lang="en-US" b="1" smtClean="0">
                <a:solidFill>
                  <a:schemeClr val="tx1"/>
                </a:solidFill>
                <a:latin typeface="Arial" pitchFamily="34" charset="0"/>
                <a:cs typeface="Arial" pitchFamily="34" charset="0"/>
              </a:rPr>
              <a:t>class Exception {</a:t>
            </a:r>
          </a:p>
          <a:p>
            <a:r>
              <a:rPr lang="en-US" b="1" smtClean="0">
                <a:solidFill>
                  <a:schemeClr val="tx1"/>
                </a:solidFill>
                <a:latin typeface="Arial" pitchFamily="34" charset="0"/>
                <a:cs typeface="Arial" pitchFamily="34" charset="0"/>
              </a:rPr>
              <a:t>public:</a:t>
            </a:r>
          </a:p>
          <a:p>
            <a:r>
              <a:rPr lang="en-US" b="1" smtClean="0">
                <a:solidFill>
                  <a:schemeClr val="tx1"/>
                </a:solidFill>
                <a:latin typeface="Arial" pitchFamily="34" charset="0"/>
                <a:cs typeface="Arial" pitchFamily="34" charset="0"/>
              </a:rPr>
              <a:t>    Exception(){</a:t>
            </a:r>
          </a:p>
          <a:p>
            <a:r>
              <a:rPr lang="en-US" b="1" smtClean="0">
                <a:solidFill>
                  <a:schemeClr val="tx1"/>
                </a:solidFill>
                <a:latin typeface="Arial" pitchFamily="34" charset="0"/>
                <a:cs typeface="Arial" pitchFamily="34" charset="0"/>
              </a:rPr>
              <a:t>        cout&lt;&lt;"He so a = 0"&lt;&lt;endl;</a:t>
            </a:r>
          </a:p>
          <a:p>
            <a:r>
              <a:rPr lang="en-US" b="1" smtClean="0">
                <a:solidFill>
                  <a:schemeClr val="tx1"/>
                </a:solidFill>
                <a:latin typeface="Arial" pitchFamily="34" charset="0"/>
                <a:cs typeface="Arial" pitchFamily="34" charset="0"/>
              </a:rPr>
              <a:t>    }</a:t>
            </a:r>
          </a:p>
          <a:p>
            <a:r>
              <a:rPr lang="en-US" b="1" smtClean="0">
                <a:solidFill>
                  <a:schemeClr val="tx1"/>
                </a:solidFill>
                <a:latin typeface="Arial" pitchFamily="34" charset="0"/>
                <a:cs typeface="Arial" pitchFamily="34" charset="0"/>
              </a:rPr>
              <a:t>    Exception(float delta){</a:t>
            </a:r>
          </a:p>
          <a:p>
            <a:r>
              <a:rPr lang="en-US" b="1" smtClean="0">
                <a:solidFill>
                  <a:schemeClr val="tx1"/>
                </a:solidFill>
                <a:latin typeface="Arial" pitchFamily="34" charset="0"/>
                <a:cs typeface="Arial" pitchFamily="34" charset="0"/>
              </a:rPr>
              <a:t>        cout&lt;&lt; “Delta am =“ &lt;&lt;   </a:t>
            </a:r>
          </a:p>
          <a:p>
            <a:r>
              <a:rPr lang="en-US" b="1" smtClean="0">
                <a:solidFill>
                  <a:schemeClr val="tx1"/>
                </a:solidFill>
                <a:latin typeface="Arial" pitchFamily="34" charset="0"/>
                <a:cs typeface="Arial" pitchFamily="34" charset="0"/>
              </a:rPr>
              <a:t>                delta&lt;&lt;endl;</a:t>
            </a:r>
          </a:p>
          <a:p>
            <a:r>
              <a:rPr lang="en-US" b="1" smtClean="0">
                <a:solidFill>
                  <a:schemeClr val="tx1"/>
                </a:solidFill>
                <a:latin typeface="Arial" pitchFamily="34" charset="0"/>
                <a:cs typeface="Arial" pitchFamily="34" charset="0"/>
              </a:rPr>
              <a:t>    }</a:t>
            </a:r>
          </a:p>
          <a:p>
            <a:r>
              <a:rPr lang="en-US" b="1" smtClean="0">
                <a:solidFill>
                  <a:schemeClr val="tx1"/>
                </a:solidFill>
                <a:latin typeface="Arial" pitchFamily="34" charset="0"/>
                <a:cs typeface="Arial" pitchFamily="34" charset="0"/>
              </a:rPr>
              <a:t>};</a:t>
            </a:r>
            <a:endParaRPr lang="en-US" smtClean="0">
              <a:solidFill>
                <a:schemeClr val="tx1"/>
              </a:solidFill>
              <a:latin typeface="Arial" pitchFamily="34" charset="0"/>
              <a:cs typeface="Arial" pitchFamily="34" charset="0"/>
            </a:endParaRPr>
          </a:p>
        </p:txBody>
      </p:sp>
      <p:sp>
        <p:nvSpPr>
          <p:cNvPr id="5" name="Rounded Rectangle 4"/>
          <p:cNvSpPr/>
          <p:nvPr/>
        </p:nvSpPr>
        <p:spPr>
          <a:xfrm>
            <a:off x="4648200" y="1600200"/>
            <a:ext cx="41910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lang="en-US" sz="1600" i="1" smtClean="0">
              <a:solidFill>
                <a:schemeClr val="tx1"/>
              </a:solidFill>
              <a:latin typeface="Arial" pitchFamily="34" charset="0"/>
              <a:cs typeface="Arial" pitchFamily="34" charset="0"/>
            </a:endParaRPr>
          </a:p>
          <a:p>
            <a:r>
              <a:rPr lang="en-US" smtClean="0">
                <a:solidFill>
                  <a:schemeClr val="tx1"/>
                </a:solidFill>
                <a:latin typeface="Arial" pitchFamily="34" charset="0"/>
                <a:cs typeface="Arial" pitchFamily="34" charset="0"/>
              </a:rPr>
              <a:t>int PTB2(float a, float b, float c, </a:t>
            </a:r>
          </a:p>
          <a:p>
            <a:r>
              <a:rPr lang="en-US" smtClean="0">
                <a:solidFill>
                  <a:schemeClr val="tx1"/>
                </a:solidFill>
                <a:latin typeface="Arial" pitchFamily="34" charset="0"/>
                <a:cs typeface="Arial" pitchFamily="34" charset="0"/>
              </a:rPr>
              <a:t>	float &amp;x1,float &amp;x2) {</a:t>
            </a:r>
          </a:p>
          <a:p>
            <a:r>
              <a:rPr lang="en-US" b="1" smtClean="0">
                <a:solidFill>
                  <a:schemeClr val="tx1"/>
                </a:solidFill>
                <a:latin typeface="Arial" pitchFamily="34" charset="0"/>
                <a:cs typeface="Arial" pitchFamily="34" charset="0"/>
              </a:rPr>
              <a:t>    //Có ngoại lệ, ném nó cho lớp xử lý ngoại lệ</a:t>
            </a:r>
          </a:p>
          <a:p>
            <a:r>
              <a:rPr lang="en-US" b="1" smtClean="0">
                <a:solidFill>
                  <a:schemeClr val="tx1"/>
                </a:solidFill>
                <a:latin typeface="Arial" pitchFamily="34" charset="0"/>
                <a:cs typeface="Arial" pitchFamily="34" charset="0"/>
              </a:rPr>
              <a:t>    if (a==0) throw Exception();</a:t>
            </a:r>
          </a:p>
          <a:p>
            <a:r>
              <a:rPr lang="en-US" b="1" smtClean="0">
                <a:solidFill>
                  <a:schemeClr val="tx1"/>
                </a:solidFill>
                <a:latin typeface="Arial" pitchFamily="34" charset="0"/>
                <a:cs typeface="Arial" pitchFamily="34" charset="0"/>
              </a:rPr>
              <a:t>    </a:t>
            </a:r>
            <a:r>
              <a:rPr lang="en-US" smtClean="0">
                <a:solidFill>
                  <a:schemeClr val="tx1"/>
                </a:solidFill>
                <a:latin typeface="Arial" pitchFamily="34" charset="0"/>
                <a:cs typeface="Arial" pitchFamily="34" charset="0"/>
              </a:rPr>
              <a:t>float d = b*b - 4*a*c;</a:t>
            </a:r>
          </a:p>
          <a:p>
            <a:r>
              <a:rPr lang="en-US" b="1" smtClean="0">
                <a:solidFill>
                  <a:schemeClr val="tx1"/>
                </a:solidFill>
                <a:latin typeface="Arial" pitchFamily="34" charset="0"/>
                <a:cs typeface="Arial" pitchFamily="34" charset="0"/>
              </a:rPr>
              <a:t>    if (d&lt;0) throw Exception(d);</a:t>
            </a:r>
          </a:p>
          <a:p>
            <a:r>
              <a:rPr lang="en-US" smtClean="0">
                <a:solidFill>
                  <a:schemeClr val="tx1"/>
                </a:solidFill>
                <a:latin typeface="Arial" pitchFamily="34" charset="0"/>
                <a:cs typeface="Arial" pitchFamily="34" charset="0"/>
              </a:rPr>
              <a:t>    if (d==0) {</a:t>
            </a:r>
          </a:p>
          <a:p>
            <a:r>
              <a:rPr lang="en-US" smtClean="0">
                <a:solidFill>
                  <a:schemeClr val="tx1"/>
                </a:solidFill>
                <a:latin typeface="Arial" pitchFamily="34" charset="0"/>
                <a:cs typeface="Arial" pitchFamily="34" charset="0"/>
              </a:rPr>
              <a:t> 	x1=x2=-b/2/a;</a:t>
            </a:r>
          </a:p>
          <a:p>
            <a:r>
              <a:rPr lang="en-US" smtClean="0">
                <a:solidFill>
                  <a:schemeClr val="tx1"/>
                </a:solidFill>
                <a:latin typeface="Arial" pitchFamily="34" charset="0"/>
                <a:cs typeface="Arial" pitchFamily="34" charset="0"/>
              </a:rPr>
              <a:t>	return 1;</a:t>
            </a:r>
          </a:p>
          <a:p>
            <a:r>
              <a:rPr lang="en-US" smtClean="0">
                <a:solidFill>
                  <a:schemeClr val="tx1"/>
                </a:solidFill>
                <a:latin typeface="Arial" pitchFamily="34" charset="0"/>
                <a:cs typeface="Arial" pitchFamily="34" charset="0"/>
              </a:rPr>
              <a:t>    } else {</a:t>
            </a:r>
          </a:p>
          <a:p>
            <a:r>
              <a:rPr lang="en-US" smtClean="0">
                <a:solidFill>
                  <a:schemeClr val="tx1"/>
                </a:solidFill>
                <a:latin typeface="Arial" pitchFamily="34" charset="0"/>
                <a:cs typeface="Arial" pitchFamily="34" charset="0"/>
              </a:rPr>
              <a:t>	x1= (-b-sqrt(d))/2/a;</a:t>
            </a:r>
          </a:p>
          <a:p>
            <a:r>
              <a:rPr lang="en-US" smtClean="0">
                <a:solidFill>
                  <a:schemeClr val="tx1"/>
                </a:solidFill>
                <a:latin typeface="Arial" pitchFamily="34" charset="0"/>
                <a:cs typeface="Arial" pitchFamily="34" charset="0"/>
              </a:rPr>
              <a:t>	x2= (-b+sqrt(d))/2/a;</a:t>
            </a:r>
          </a:p>
          <a:p>
            <a:r>
              <a:rPr lang="en-US" smtClean="0">
                <a:solidFill>
                  <a:schemeClr val="tx1"/>
                </a:solidFill>
                <a:latin typeface="Arial" pitchFamily="34" charset="0"/>
                <a:cs typeface="Arial" pitchFamily="34" charset="0"/>
              </a:rPr>
              <a:t>	return 2;</a:t>
            </a:r>
          </a:p>
          <a:p>
            <a:r>
              <a:rPr lang="en-US" smtClean="0">
                <a:solidFill>
                  <a:schemeClr val="tx1"/>
                </a:solidFill>
                <a:latin typeface="Arial" pitchFamily="34" charset="0"/>
                <a:cs typeface="Arial" pitchFamily="34" charset="0"/>
              </a:rPr>
              <a:t>    }</a:t>
            </a:r>
          </a:p>
          <a:p>
            <a:r>
              <a:rPr lang="en-US" smtClean="0">
                <a:solidFill>
                  <a:schemeClr val="tx1"/>
                </a:solidFill>
                <a:latin typeface="Arial" pitchFamily="34" charset="0"/>
                <a:cs typeface="Arial" pitchFamily="34" charset="0"/>
              </a:rPr>
              <a:t>}</a:t>
            </a:r>
            <a:endParaRPr lang="en-US" sz="160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963B890-5A86-43F6-87D3-4DA03907A10E}" type="slidenum">
              <a:rPr lang="en-US" smtClean="0"/>
              <a:pPr/>
              <a:t>12</a:t>
            </a:fld>
            <a:endParaRPr lang="en-US"/>
          </a:p>
        </p:txBody>
      </p:sp>
      <p:sp>
        <p:nvSpPr>
          <p:cNvPr id="7" name="Footer Placeholder 6"/>
          <p:cNvSpPr>
            <a:spLocks noGrp="1"/>
          </p:cNvSpPr>
          <p:nvPr>
            <p:ph type="ftr" sz="quarter" idx="11"/>
          </p:nvPr>
        </p:nvSpPr>
        <p:spPr/>
        <p:txBody>
          <a:bodyPr/>
          <a:lstStyle/>
          <a:p>
            <a:r>
              <a:rPr lang="vi-VN" smtClean="0"/>
              <a:t>Chương 7: Kiểm soát ngoại lệ</a:t>
            </a:r>
            <a:endParaRPr lang="en-US"/>
          </a:p>
        </p:txBody>
      </p:sp>
      <p:sp>
        <p:nvSpPr>
          <p:cNvPr id="8" name="Date Placeholder 7"/>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 2: hàm có 2 ngoại lệ (tiếp)</a:t>
            </a:r>
            <a:endParaRPr lang="en-US"/>
          </a:p>
        </p:txBody>
      </p:sp>
      <p:sp>
        <p:nvSpPr>
          <p:cNvPr id="4" name="Rounded Rectangle 3"/>
          <p:cNvSpPr/>
          <p:nvPr/>
        </p:nvSpPr>
        <p:spPr>
          <a:xfrm>
            <a:off x="304800" y="1600200"/>
            <a:ext cx="4495800" cy="472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z="1600" smtClean="0">
                <a:solidFill>
                  <a:schemeClr val="tx1"/>
                </a:solidFill>
                <a:latin typeface="Arial" pitchFamily="34" charset="0"/>
                <a:cs typeface="Arial" pitchFamily="34" charset="0"/>
              </a:rPr>
              <a:t>int main(int argc, char **argv)</a:t>
            </a:r>
          </a:p>
          <a:p>
            <a:r>
              <a:rPr lang="en-US" sz="1600" smtClean="0">
                <a:solidFill>
                  <a:schemeClr val="tx1"/>
                </a:solidFill>
                <a:latin typeface="Arial" pitchFamily="34" charset="0"/>
                <a:cs typeface="Arial" pitchFamily="34" charset="0"/>
              </a:rPr>
              <a:t>{</a:t>
            </a:r>
          </a:p>
          <a:p>
            <a:r>
              <a:rPr lang="en-US" sz="1600" smtClean="0">
                <a:solidFill>
                  <a:schemeClr val="tx1"/>
                </a:solidFill>
                <a:latin typeface="Arial" pitchFamily="34" charset="0"/>
                <a:cs typeface="Arial" pitchFamily="34" charset="0"/>
              </a:rPr>
              <a:t>    float a,b,c;</a:t>
            </a:r>
          </a:p>
          <a:p>
            <a:r>
              <a:rPr lang="en-US" sz="1600" smtClean="0">
                <a:solidFill>
                  <a:schemeClr val="tx1"/>
                </a:solidFill>
                <a:latin typeface="Arial" pitchFamily="34" charset="0"/>
                <a:cs typeface="Arial" pitchFamily="34" charset="0"/>
              </a:rPr>
              <a:t>    cout&lt;&lt;"Nhap cac he so:"&lt;&lt;endl;</a:t>
            </a:r>
          </a:p>
          <a:p>
            <a:r>
              <a:rPr lang="en-US" sz="1600" smtClean="0">
                <a:solidFill>
                  <a:schemeClr val="tx1"/>
                </a:solidFill>
                <a:latin typeface="Arial" pitchFamily="34" charset="0"/>
                <a:cs typeface="Arial" pitchFamily="34" charset="0"/>
              </a:rPr>
              <a:t>    cout&lt;&lt;"a=";cin&gt;&gt;a;</a:t>
            </a:r>
          </a:p>
          <a:p>
            <a:r>
              <a:rPr lang="en-US" sz="1600" smtClean="0">
                <a:solidFill>
                  <a:schemeClr val="tx1"/>
                </a:solidFill>
                <a:latin typeface="Arial" pitchFamily="34" charset="0"/>
                <a:cs typeface="Arial" pitchFamily="34" charset="0"/>
              </a:rPr>
              <a:t>    cout&lt;&lt;"b=";cin&gt;&gt;b;</a:t>
            </a:r>
          </a:p>
          <a:p>
            <a:r>
              <a:rPr lang="en-US" sz="1600" smtClean="0">
                <a:solidFill>
                  <a:schemeClr val="tx1"/>
                </a:solidFill>
                <a:latin typeface="Arial" pitchFamily="34" charset="0"/>
                <a:cs typeface="Arial" pitchFamily="34" charset="0"/>
              </a:rPr>
              <a:t>    cout&lt;&lt;"c=";cin&gt;&gt;c;</a:t>
            </a:r>
          </a:p>
          <a:p>
            <a:r>
              <a:rPr lang="en-US" sz="1600" smtClean="0">
                <a:solidFill>
                  <a:schemeClr val="tx1"/>
                </a:solidFill>
                <a:latin typeface="Arial" pitchFamily="34" charset="0"/>
                <a:cs typeface="Arial" pitchFamily="34" charset="0"/>
              </a:rPr>
              <a:t>    float x1,x2;</a:t>
            </a:r>
          </a:p>
          <a:p>
            <a:r>
              <a:rPr lang="en-US" sz="1600" b="1" smtClean="0">
                <a:solidFill>
                  <a:schemeClr val="tx1"/>
                </a:solidFill>
                <a:latin typeface="Arial" pitchFamily="34" charset="0"/>
                <a:cs typeface="Arial" pitchFamily="34" charset="0"/>
              </a:rPr>
              <a:t>    try {</a:t>
            </a:r>
          </a:p>
          <a:p>
            <a:r>
              <a:rPr lang="en-US" sz="1600" b="1" smtClean="0">
                <a:solidFill>
                  <a:schemeClr val="tx1"/>
                </a:solidFill>
                <a:latin typeface="Arial" pitchFamily="34" charset="0"/>
                <a:cs typeface="Arial" pitchFamily="34" charset="0"/>
              </a:rPr>
              <a:t>        int n = PTB2(a,b,c,x1,x2);</a:t>
            </a:r>
          </a:p>
          <a:p>
            <a:r>
              <a:rPr lang="en-US" sz="1600" b="1" smtClean="0">
                <a:solidFill>
                  <a:schemeClr val="tx1"/>
                </a:solidFill>
                <a:latin typeface="Arial" pitchFamily="34" charset="0"/>
                <a:cs typeface="Arial" pitchFamily="34" charset="0"/>
              </a:rPr>
              <a:t>        cout&lt;&lt;"So nghiem cua PT:"&lt;&lt;n;</a:t>
            </a:r>
          </a:p>
          <a:p>
            <a:r>
              <a:rPr lang="en-US" sz="1600" b="1" smtClean="0">
                <a:solidFill>
                  <a:schemeClr val="tx1"/>
                </a:solidFill>
                <a:latin typeface="Arial" pitchFamily="34" charset="0"/>
                <a:cs typeface="Arial" pitchFamily="34" charset="0"/>
              </a:rPr>
              <a:t>    }</a:t>
            </a:r>
          </a:p>
          <a:p>
            <a:r>
              <a:rPr lang="en-US" sz="1600" b="1" smtClean="0">
                <a:solidFill>
                  <a:schemeClr val="tx1"/>
                </a:solidFill>
                <a:latin typeface="Arial" pitchFamily="34" charset="0"/>
                <a:cs typeface="Arial" pitchFamily="34" charset="0"/>
              </a:rPr>
              <a:t>    catch (Exception){</a:t>
            </a:r>
          </a:p>
          <a:p>
            <a:r>
              <a:rPr lang="en-US" sz="1600" b="1" smtClean="0">
                <a:solidFill>
                  <a:schemeClr val="tx1"/>
                </a:solidFill>
                <a:latin typeface="Arial" pitchFamily="34" charset="0"/>
                <a:cs typeface="Arial" pitchFamily="34" charset="0"/>
              </a:rPr>
              <a:t>        cout&lt;&lt;"Da co loi!";</a:t>
            </a:r>
          </a:p>
          <a:p>
            <a:r>
              <a:rPr lang="en-US" sz="1600" b="1" smtClean="0">
                <a:solidFill>
                  <a:schemeClr val="tx1"/>
                </a:solidFill>
                <a:latin typeface="Arial" pitchFamily="34" charset="0"/>
                <a:cs typeface="Arial" pitchFamily="34" charset="0"/>
              </a:rPr>
              <a:t>    }</a:t>
            </a:r>
          </a:p>
          <a:p>
            <a:r>
              <a:rPr lang="en-US" sz="1600" smtClean="0">
                <a:solidFill>
                  <a:schemeClr val="tx1"/>
                </a:solidFill>
                <a:latin typeface="Arial" pitchFamily="34" charset="0"/>
                <a:cs typeface="Arial" pitchFamily="34" charset="0"/>
              </a:rPr>
              <a:t>    return 0;</a:t>
            </a:r>
          </a:p>
          <a:p>
            <a:r>
              <a:rPr lang="en-US" sz="1600" smtClean="0">
                <a:solidFill>
                  <a:schemeClr val="tx1"/>
                </a:solidFill>
                <a:latin typeface="Arial" pitchFamily="34" charset="0"/>
                <a:cs typeface="Arial" pitchFamily="34" charset="0"/>
              </a:rPr>
              <a:t>}</a:t>
            </a:r>
            <a:endParaRPr lang="en-US" sz="1600">
              <a:solidFill>
                <a:schemeClr val="tx1"/>
              </a:solidFill>
              <a:latin typeface="Arial" pitchFamily="34" charset="0"/>
              <a:cs typeface="Arial" pitchFamily="34" charset="0"/>
            </a:endParaRPr>
          </a:p>
        </p:txBody>
      </p:sp>
      <p:sp>
        <p:nvSpPr>
          <p:cNvPr id="5" name="Rounded Rectangle 4"/>
          <p:cNvSpPr/>
          <p:nvPr/>
        </p:nvSpPr>
        <p:spPr>
          <a:xfrm>
            <a:off x="4953000" y="1676400"/>
            <a:ext cx="3886200" cy="464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b="1" smtClean="0">
                <a:solidFill>
                  <a:schemeClr val="tx1"/>
                </a:solidFill>
                <a:latin typeface="Arial" pitchFamily="34" charset="0"/>
                <a:cs typeface="Arial" pitchFamily="34" charset="0"/>
              </a:rPr>
              <a:t> Kết quả chạy:</a:t>
            </a:r>
          </a:p>
          <a:p>
            <a:endParaRPr lang="en-US" b="1" smtClean="0">
              <a:solidFill>
                <a:schemeClr val="tx1"/>
              </a:solidFill>
              <a:latin typeface="Arial" pitchFamily="34" charset="0"/>
              <a:cs typeface="Arial" pitchFamily="34" charset="0"/>
            </a:endParaRPr>
          </a:p>
          <a:p>
            <a:r>
              <a:rPr lang="en-US" b="1" smtClean="0">
                <a:solidFill>
                  <a:schemeClr val="tx2">
                    <a:lumMod val="60000"/>
                    <a:lumOff val="40000"/>
                  </a:schemeClr>
                </a:solidFill>
                <a:latin typeface="Arial" pitchFamily="34" charset="0"/>
                <a:cs typeface="Arial" pitchFamily="34" charset="0"/>
              </a:rPr>
              <a:t>Nhap cac he so:</a:t>
            </a:r>
          </a:p>
          <a:p>
            <a:r>
              <a:rPr lang="en-US" b="1" smtClean="0">
                <a:solidFill>
                  <a:schemeClr val="tx2">
                    <a:lumMod val="60000"/>
                    <a:lumOff val="40000"/>
                  </a:schemeClr>
                </a:solidFill>
                <a:latin typeface="Arial" pitchFamily="34" charset="0"/>
                <a:cs typeface="Arial" pitchFamily="34" charset="0"/>
              </a:rPr>
              <a:t>a=5</a:t>
            </a:r>
          </a:p>
          <a:p>
            <a:r>
              <a:rPr lang="en-US" b="1" smtClean="0">
                <a:solidFill>
                  <a:schemeClr val="tx2">
                    <a:lumMod val="60000"/>
                    <a:lumOff val="40000"/>
                  </a:schemeClr>
                </a:solidFill>
                <a:latin typeface="Arial" pitchFamily="34" charset="0"/>
                <a:cs typeface="Arial" pitchFamily="34" charset="0"/>
              </a:rPr>
              <a:t>b=1</a:t>
            </a:r>
          </a:p>
          <a:p>
            <a:r>
              <a:rPr lang="en-US" b="1" smtClean="0">
                <a:solidFill>
                  <a:schemeClr val="tx2">
                    <a:lumMod val="60000"/>
                    <a:lumOff val="40000"/>
                  </a:schemeClr>
                </a:solidFill>
                <a:latin typeface="Arial" pitchFamily="34" charset="0"/>
                <a:cs typeface="Arial" pitchFamily="34" charset="0"/>
              </a:rPr>
              <a:t>c=2</a:t>
            </a:r>
          </a:p>
          <a:p>
            <a:r>
              <a:rPr lang="en-US" b="1" smtClean="0">
                <a:solidFill>
                  <a:schemeClr val="tx2">
                    <a:lumMod val="60000"/>
                    <a:lumOff val="40000"/>
                  </a:schemeClr>
                </a:solidFill>
                <a:latin typeface="Arial" pitchFamily="34" charset="0"/>
                <a:cs typeface="Arial" pitchFamily="34" charset="0"/>
              </a:rPr>
              <a:t>Delta am =-39</a:t>
            </a:r>
          </a:p>
          <a:p>
            <a:r>
              <a:rPr lang="en-US" b="1" smtClean="0">
                <a:solidFill>
                  <a:schemeClr val="tx2">
                    <a:lumMod val="60000"/>
                    <a:lumOff val="40000"/>
                  </a:schemeClr>
                </a:solidFill>
                <a:latin typeface="Arial" pitchFamily="34" charset="0"/>
                <a:cs typeface="Arial" pitchFamily="34" charset="0"/>
              </a:rPr>
              <a:t>Da co loi!</a:t>
            </a:r>
          </a:p>
          <a:p>
            <a:r>
              <a:rPr lang="en-US" b="1" smtClean="0">
                <a:solidFill>
                  <a:schemeClr val="tx1"/>
                </a:solidFill>
                <a:latin typeface="Arial" pitchFamily="34" charset="0"/>
                <a:cs typeface="Arial" pitchFamily="34" charset="0"/>
              </a:rPr>
              <a:t>-------</a:t>
            </a:r>
          </a:p>
          <a:p>
            <a:r>
              <a:rPr lang="en-US" b="1" smtClean="0">
                <a:solidFill>
                  <a:schemeClr val="tx2">
                    <a:lumMod val="60000"/>
                    <a:lumOff val="40000"/>
                  </a:schemeClr>
                </a:solidFill>
                <a:latin typeface="Arial" pitchFamily="34" charset="0"/>
                <a:cs typeface="Arial" pitchFamily="34" charset="0"/>
              </a:rPr>
              <a:t>Nhap cac he so:</a:t>
            </a:r>
          </a:p>
          <a:p>
            <a:r>
              <a:rPr lang="en-US" b="1" smtClean="0">
                <a:solidFill>
                  <a:schemeClr val="tx2">
                    <a:lumMod val="60000"/>
                    <a:lumOff val="40000"/>
                  </a:schemeClr>
                </a:solidFill>
                <a:latin typeface="Arial" pitchFamily="34" charset="0"/>
                <a:cs typeface="Arial" pitchFamily="34" charset="0"/>
              </a:rPr>
              <a:t>a=0</a:t>
            </a:r>
          </a:p>
          <a:p>
            <a:r>
              <a:rPr lang="en-US" b="1" smtClean="0">
                <a:solidFill>
                  <a:schemeClr val="tx2">
                    <a:lumMod val="60000"/>
                    <a:lumOff val="40000"/>
                  </a:schemeClr>
                </a:solidFill>
                <a:latin typeface="Arial" pitchFamily="34" charset="0"/>
                <a:cs typeface="Arial" pitchFamily="34" charset="0"/>
              </a:rPr>
              <a:t>b=1</a:t>
            </a:r>
          </a:p>
          <a:p>
            <a:r>
              <a:rPr lang="en-US" b="1" smtClean="0">
                <a:solidFill>
                  <a:schemeClr val="tx2">
                    <a:lumMod val="60000"/>
                    <a:lumOff val="40000"/>
                  </a:schemeClr>
                </a:solidFill>
                <a:latin typeface="Arial" pitchFamily="34" charset="0"/>
                <a:cs typeface="Arial" pitchFamily="34" charset="0"/>
              </a:rPr>
              <a:t>c=2</a:t>
            </a:r>
          </a:p>
          <a:p>
            <a:r>
              <a:rPr lang="en-US" b="1" smtClean="0">
                <a:solidFill>
                  <a:schemeClr val="tx2">
                    <a:lumMod val="60000"/>
                    <a:lumOff val="40000"/>
                  </a:schemeClr>
                </a:solidFill>
                <a:latin typeface="Arial" pitchFamily="34" charset="0"/>
                <a:cs typeface="Arial" pitchFamily="34" charset="0"/>
              </a:rPr>
              <a:t>He so a = 0 </a:t>
            </a:r>
          </a:p>
          <a:p>
            <a:r>
              <a:rPr lang="en-US" b="1" smtClean="0">
                <a:solidFill>
                  <a:schemeClr val="tx2">
                    <a:lumMod val="60000"/>
                    <a:lumOff val="40000"/>
                  </a:schemeClr>
                </a:solidFill>
                <a:latin typeface="Arial" pitchFamily="34" charset="0"/>
                <a:cs typeface="Arial" pitchFamily="34" charset="0"/>
              </a:rPr>
              <a:t>Da co loi!</a:t>
            </a:r>
          </a:p>
          <a:p>
            <a:endParaRPr lang="en-US" b="1">
              <a:solidFill>
                <a:schemeClr val="tx2">
                  <a:lumMod val="60000"/>
                  <a:lumOff val="40000"/>
                </a:schemeClr>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963B890-5A86-43F6-87D3-4DA03907A10E}" type="slidenum">
              <a:rPr lang="en-US" smtClean="0"/>
              <a:pPr/>
              <a:t>13</a:t>
            </a:fld>
            <a:endParaRPr lang="en-US"/>
          </a:p>
        </p:txBody>
      </p:sp>
      <p:sp>
        <p:nvSpPr>
          <p:cNvPr id="7" name="Footer Placeholder 6"/>
          <p:cNvSpPr>
            <a:spLocks noGrp="1"/>
          </p:cNvSpPr>
          <p:nvPr>
            <p:ph type="ftr" sz="quarter" idx="11"/>
          </p:nvPr>
        </p:nvSpPr>
        <p:spPr/>
        <p:txBody>
          <a:bodyPr/>
          <a:lstStyle/>
          <a:p>
            <a:r>
              <a:rPr lang="vi-VN" smtClean="0"/>
              <a:t>Chương 7: Kiểm soát ngoại lệ</a:t>
            </a:r>
            <a:endParaRPr lang="en-US"/>
          </a:p>
        </p:txBody>
      </p:sp>
      <p:sp>
        <p:nvSpPr>
          <p:cNvPr id="8" name="Date Placeholder 7"/>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3. Hoạt động của chương trình khi xuất hiện ngoại lệ</a:t>
            </a:r>
            <a:endParaRPr lang="en-US"/>
          </a:p>
        </p:txBody>
      </p:sp>
      <p:sp>
        <p:nvSpPr>
          <p:cNvPr id="3" name="Content Placeholder 2"/>
          <p:cNvSpPr>
            <a:spLocks noGrp="1"/>
          </p:cNvSpPr>
          <p:nvPr>
            <p:ph idx="1"/>
          </p:nvPr>
        </p:nvSpPr>
        <p:spPr/>
        <p:txBody>
          <a:bodyPr/>
          <a:lstStyle/>
          <a:p>
            <a:r>
              <a:rPr lang="en-US" smtClean="0"/>
              <a:t>Khi gọi một hàm mà có xuất hiện ngoại lệ, có 1 trong 2 khả năng xảy ra:</a:t>
            </a:r>
          </a:p>
          <a:p>
            <a:pPr lvl="1"/>
            <a:r>
              <a:rPr lang="en-US" smtClean="0"/>
              <a:t>Nếu hàm đó được đặt trong khối lệnh bắt ngoại lệ </a:t>
            </a:r>
            <a:r>
              <a:rPr lang="en-US" b="1" i="1" smtClean="0"/>
              <a:t>try</a:t>
            </a:r>
            <a:r>
              <a:rPr lang="en-US" smtClean="0"/>
              <a:t>, thì ngoại lệ đó sẽ bị bắt và chuyển cho đối tượng xử lý ngoại lệ đó</a:t>
            </a:r>
          </a:p>
          <a:p>
            <a:pPr lvl="1"/>
            <a:r>
              <a:rPr lang="en-US" smtClean="0"/>
              <a:t>Trái lại, chương trình sẽ kết thúc bất thường. Nếu có câu lệnh </a:t>
            </a:r>
            <a:r>
              <a:rPr lang="en-US" b="1" i="1" smtClean="0"/>
              <a:t>set_terminate(f)</a:t>
            </a:r>
            <a:r>
              <a:rPr lang="en-US" smtClean="0"/>
              <a:t> thì trước khi kết thúc, chương trình sẽ gọi hàm </a:t>
            </a:r>
            <a:r>
              <a:rPr lang="en-US" b="1" i="1" smtClean="0"/>
              <a:t>f</a:t>
            </a:r>
            <a:r>
              <a:rPr lang="en-US" smtClean="0"/>
              <a:t>.</a:t>
            </a:r>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14</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Ví dụ</a:t>
            </a:r>
            <a:endParaRPr lang="en-US"/>
          </a:p>
        </p:txBody>
      </p:sp>
      <p:sp>
        <p:nvSpPr>
          <p:cNvPr id="3" name="Content Placeholder 2"/>
          <p:cNvSpPr>
            <a:spLocks noGrp="1"/>
          </p:cNvSpPr>
          <p:nvPr>
            <p:ph idx="1"/>
          </p:nvPr>
        </p:nvSpPr>
        <p:spPr/>
        <p:txBody>
          <a:bodyPr/>
          <a:lstStyle/>
          <a:p>
            <a:r>
              <a:rPr lang="en-US" smtClean="0"/>
              <a:t>Chạy lại 2 ví dụ trên, nhưng bây giờ không đặt lời gọi hàm PTB2 trong khối lệnh try, đồng thời định nghĩa thêm 1 hàm để đặt trong câu lệnh set_terminate để hiểu thêm về cơ chế hoạt động của chương trình khi xuất hiện ngoại lệ.</a:t>
            </a:r>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15</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Bài tập</a:t>
            </a:r>
            <a:endParaRPr lang="en-US"/>
          </a:p>
        </p:txBody>
      </p:sp>
      <p:sp>
        <p:nvSpPr>
          <p:cNvPr id="3" name="Content Placeholder 2"/>
          <p:cNvSpPr>
            <a:spLocks noGrp="1"/>
          </p:cNvSpPr>
          <p:nvPr>
            <p:ph idx="1"/>
          </p:nvPr>
        </p:nvSpPr>
        <p:spPr/>
        <p:txBody>
          <a:bodyPr/>
          <a:lstStyle/>
          <a:p>
            <a:r>
              <a:rPr lang="en-US" smtClean="0"/>
              <a:t>Bài 1: Mở rộng các bài tập về danh sách trong chương 9, bằng cách đưa thêm vào các xử lý ngoại lệ:</a:t>
            </a:r>
          </a:p>
          <a:p>
            <a:pPr lvl="1"/>
            <a:r>
              <a:rPr lang="en-US" smtClean="0"/>
              <a:t>Lấy ra một phần tử từ danh sách đã rỗng</a:t>
            </a:r>
          </a:p>
          <a:p>
            <a:pPr lvl="1"/>
            <a:r>
              <a:rPr lang="en-US" smtClean="0"/>
              <a:t>Bổ sung một phần tử vào danh sách đã đầy</a:t>
            </a:r>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16</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Xin cảm ơn!</a:t>
            </a:r>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17</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Các nội dung chính</a:t>
            </a:r>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smtClean="0"/>
              <a:t>Giới thiệu</a:t>
            </a:r>
          </a:p>
          <a:p>
            <a:pPr marL="514350" indent="-514350">
              <a:buFont typeface="+mj-lt"/>
              <a:buAutoNum type="arabicPeriod"/>
            </a:pPr>
            <a:r>
              <a:rPr lang="en-US" smtClean="0"/>
              <a:t>Cơ chế bẫy và bắt ngoại lệ</a:t>
            </a:r>
          </a:p>
          <a:p>
            <a:pPr marL="514350" indent="-514350">
              <a:buFont typeface="+mj-lt"/>
              <a:buAutoNum type="arabicPeriod"/>
            </a:pPr>
            <a:r>
              <a:rPr lang="en-US" smtClean="0"/>
              <a:t>Hoạt động của chương trình khi xuất hiện ngoại lệ</a:t>
            </a:r>
          </a:p>
        </p:txBody>
      </p:sp>
      <p:sp>
        <p:nvSpPr>
          <p:cNvPr id="4" name="Slide Number Placeholder 3"/>
          <p:cNvSpPr>
            <a:spLocks noGrp="1"/>
          </p:cNvSpPr>
          <p:nvPr>
            <p:ph type="sldNum" sz="quarter" idx="12"/>
          </p:nvPr>
        </p:nvSpPr>
        <p:spPr/>
        <p:txBody>
          <a:bodyPr/>
          <a:lstStyle/>
          <a:p>
            <a:fld id="{1963B890-5A86-43F6-87D3-4DA03907A10E}" type="slidenum">
              <a:rPr lang="en-US" smtClean="0"/>
              <a:pPr/>
              <a:t>2</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 Giới thiệu</a:t>
            </a:r>
            <a:endParaRPr lang="en-US"/>
          </a:p>
        </p:txBody>
      </p:sp>
      <p:sp>
        <p:nvSpPr>
          <p:cNvPr id="3" name="Content Placeholder 2"/>
          <p:cNvSpPr>
            <a:spLocks noGrp="1"/>
          </p:cNvSpPr>
          <p:nvPr>
            <p:ph idx="1"/>
          </p:nvPr>
        </p:nvSpPr>
        <p:spPr/>
        <p:txBody>
          <a:bodyPr>
            <a:normAutofit fontScale="92500" lnSpcReduction="20000"/>
          </a:bodyPr>
          <a:lstStyle/>
          <a:p>
            <a:r>
              <a:rPr lang="en-US" smtClean="0"/>
              <a:t>Các loại lỗi trong chương trình</a:t>
            </a:r>
          </a:p>
          <a:p>
            <a:pPr lvl="1"/>
            <a:r>
              <a:rPr lang="en-US" smtClean="0"/>
              <a:t>Lỗi cú pháp (syntax errors)</a:t>
            </a:r>
          </a:p>
          <a:p>
            <a:pPr lvl="1"/>
            <a:r>
              <a:rPr lang="en-US" smtClean="0"/>
              <a:t>Lỗi chạy (runtime errors):</a:t>
            </a:r>
          </a:p>
          <a:p>
            <a:pPr lvl="2"/>
            <a:r>
              <a:rPr lang="en-US" smtClean="0"/>
              <a:t>Sai giải thuật</a:t>
            </a:r>
          </a:p>
          <a:p>
            <a:pPr lvl="2"/>
            <a:r>
              <a:rPr lang="en-US" smtClean="0"/>
              <a:t>Không tính hết các khả năng của bài toán</a:t>
            </a:r>
          </a:p>
          <a:p>
            <a:pPr lvl="2"/>
            <a:r>
              <a:rPr lang="en-US" smtClean="0"/>
              <a:t>Hiểu sai hoặc không đầy đủ các lệnh</a:t>
            </a:r>
          </a:p>
          <a:p>
            <a:r>
              <a:rPr lang="en-US" smtClean="0"/>
              <a:t>Các giải pháp khắc phục</a:t>
            </a:r>
          </a:p>
          <a:p>
            <a:pPr lvl="1"/>
            <a:r>
              <a:rPr lang="en-US" smtClean="0"/>
              <a:t>Giải pháp phòng chống: cung cấp các cơ chế hạn chế khả năng xuất hiện soát lỗi, hoặc đơn giản hóa việc xử lý khi có lỗi xảy ra </a:t>
            </a:r>
          </a:p>
          <a:p>
            <a:pPr lvl="1"/>
            <a:r>
              <a:rPr lang="en-US" smtClean="0"/>
              <a:t>Giải pháp xử lý: tìm và cô lập lỗi, sửa lỗi</a:t>
            </a:r>
          </a:p>
          <a:p>
            <a:pPr lvl="1"/>
            <a:endParaRPr lang="en-US" smtClean="0"/>
          </a:p>
          <a:p>
            <a:pPr lvl="1"/>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3</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 Giới thiệu</a:t>
            </a:r>
            <a:endParaRPr lang="en-US"/>
          </a:p>
        </p:txBody>
      </p:sp>
      <p:sp>
        <p:nvSpPr>
          <p:cNvPr id="3" name="Content Placeholder 2"/>
          <p:cNvSpPr>
            <a:spLocks noGrp="1"/>
          </p:cNvSpPr>
          <p:nvPr>
            <p:ph idx="1"/>
          </p:nvPr>
        </p:nvSpPr>
        <p:spPr/>
        <p:txBody>
          <a:bodyPr>
            <a:normAutofit lnSpcReduction="10000"/>
          </a:bodyPr>
          <a:lstStyle/>
          <a:p>
            <a:r>
              <a:rPr lang="en-US" smtClean="0"/>
              <a:t>Xử lý lỗi trong C: chưa có các biện pháp phòng chống cũng như đơn giản hóa việc xử lý lỗi. Hoàn toàn phụ thuộc vào người lập trình </a:t>
            </a:r>
            <a:r>
              <a:rPr lang="en-US" smtClean="0">
                <a:sym typeface="Wingdings" pitchFamily="2" charset="2"/>
              </a:rPr>
              <a:t> người lập trình phải gánh thêm trách nhiệm xử lý lỗi</a:t>
            </a:r>
            <a:r>
              <a:rPr lang="en-US" smtClean="0"/>
              <a:t>.</a:t>
            </a:r>
          </a:p>
          <a:p>
            <a:r>
              <a:rPr lang="en-US" smtClean="0"/>
              <a:t>Xử lý lỗi trong C++: đưa vào cơ chế </a:t>
            </a:r>
            <a:r>
              <a:rPr lang="en-US" b="1" i="1" smtClean="0"/>
              <a:t>“bẫy và bắt lỗi”</a:t>
            </a:r>
            <a:r>
              <a:rPr lang="en-US" smtClean="0"/>
              <a:t> (</a:t>
            </a:r>
            <a:r>
              <a:rPr lang="en-US" b="1" i="1" smtClean="0"/>
              <a:t>try .. throw .. catch</a:t>
            </a:r>
            <a:r>
              <a:rPr lang="en-US" smtClean="0"/>
              <a:t>) nhằm tăng cường khả năng cũng như đơn giản hóa việc xử lý lỗi</a:t>
            </a:r>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4</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1. Giới thiệu</a:t>
            </a:r>
            <a:endParaRPr lang="en-US"/>
          </a:p>
        </p:txBody>
      </p:sp>
      <p:sp>
        <p:nvSpPr>
          <p:cNvPr id="4" name="Rounded Rectangle 3"/>
          <p:cNvSpPr/>
          <p:nvPr/>
        </p:nvSpPr>
        <p:spPr>
          <a:xfrm>
            <a:off x="304800" y="1752600"/>
            <a:ext cx="4191000" cy="426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i="1" smtClean="0">
                <a:solidFill>
                  <a:schemeClr val="tx1"/>
                </a:solidFill>
                <a:latin typeface="Arial" pitchFamily="34" charset="0"/>
                <a:cs typeface="Arial" pitchFamily="34" charset="0"/>
              </a:rPr>
              <a:t>int  main () {</a:t>
            </a:r>
          </a:p>
          <a:p>
            <a:r>
              <a:rPr lang="en-US" i="1">
                <a:solidFill>
                  <a:schemeClr val="tx1"/>
                </a:solidFill>
                <a:latin typeface="Arial" pitchFamily="34" charset="0"/>
                <a:cs typeface="Arial" pitchFamily="34" charset="0"/>
              </a:rPr>
              <a:t> </a:t>
            </a:r>
            <a:r>
              <a:rPr lang="en-US" i="1" smtClean="0">
                <a:solidFill>
                  <a:schemeClr val="tx1"/>
                </a:solidFill>
                <a:latin typeface="Arial" pitchFamily="34" charset="0"/>
                <a:cs typeface="Arial" pitchFamily="34" charset="0"/>
              </a:rPr>
              <a:t>   if  (doing something OK){</a:t>
            </a:r>
          </a:p>
          <a:p>
            <a:r>
              <a:rPr lang="en-US" i="1">
                <a:solidFill>
                  <a:schemeClr val="tx1"/>
                </a:solidFill>
                <a:latin typeface="Arial" pitchFamily="34" charset="0"/>
                <a:cs typeface="Arial" pitchFamily="34" charset="0"/>
              </a:rPr>
              <a:t> </a:t>
            </a:r>
            <a:r>
              <a:rPr lang="en-US" i="1" smtClean="0">
                <a:solidFill>
                  <a:schemeClr val="tx1"/>
                </a:solidFill>
                <a:latin typeface="Arial" pitchFamily="34" charset="0"/>
                <a:cs typeface="Arial" pitchFamily="34" charset="0"/>
              </a:rPr>
              <a:t>       Chạy trường hợp bình thường</a:t>
            </a:r>
          </a:p>
          <a:p>
            <a:r>
              <a:rPr lang="en-US" i="1">
                <a:solidFill>
                  <a:schemeClr val="tx1"/>
                </a:solidFill>
                <a:latin typeface="Arial" pitchFamily="34" charset="0"/>
                <a:cs typeface="Arial" pitchFamily="34" charset="0"/>
              </a:rPr>
              <a:t> </a:t>
            </a:r>
            <a:r>
              <a:rPr lang="en-US" i="1" smtClean="0">
                <a:solidFill>
                  <a:schemeClr val="tx1"/>
                </a:solidFill>
                <a:latin typeface="Arial" pitchFamily="34" charset="0"/>
                <a:cs typeface="Arial" pitchFamily="34" charset="0"/>
              </a:rPr>
              <a:t>   }</a:t>
            </a:r>
          </a:p>
          <a:p>
            <a:r>
              <a:rPr lang="en-US" i="1">
                <a:solidFill>
                  <a:schemeClr val="tx1"/>
                </a:solidFill>
                <a:latin typeface="Arial" pitchFamily="34" charset="0"/>
                <a:cs typeface="Arial" pitchFamily="34" charset="0"/>
              </a:rPr>
              <a:t> </a:t>
            </a:r>
            <a:r>
              <a:rPr lang="en-US" i="1" smtClean="0">
                <a:solidFill>
                  <a:schemeClr val="tx1"/>
                </a:solidFill>
                <a:latin typeface="Arial" pitchFamily="34" charset="0"/>
                <a:cs typeface="Arial" pitchFamily="34" charset="0"/>
              </a:rPr>
              <a:t>   </a:t>
            </a:r>
            <a:r>
              <a:rPr lang="en-US" b="1" i="1" smtClean="0">
                <a:solidFill>
                  <a:schemeClr val="tx1"/>
                </a:solidFill>
                <a:latin typeface="Arial" pitchFamily="34" charset="0"/>
                <a:cs typeface="Arial" pitchFamily="34" charset="0"/>
              </a:rPr>
              <a:t>else { //Trường hợp có lỗi</a:t>
            </a:r>
          </a:p>
          <a:p>
            <a:r>
              <a:rPr lang="en-US" b="1" i="1">
                <a:solidFill>
                  <a:schemeClr val="tx1"/>
                </a:solidFill>
                <a:latin typeface="Arial" pitchFamily="34" charset="0"/>
                <a:cs typeface="Arial" pitchFamily="34" charset="0"/>
              </a:rPr>
              <a:t> </a:t>
            </a:r>
            <a:r>
              <a:rPr lang="en-US" b="1" i="1" smtClean="0">
                <a:solidFill>
                  <a:schemeClr val="tx1"/>
                </a:solidFill>
                <a:latin typeface="Arial" pitchFamily="34" charset="0"/>
                <a:cs typeface="Arial" pitchFamily="34" charset="0"/>
              </a:rPr>
              <a:t>       Xử lý lỗi</a:t>
            </a:r>
          </a:p>
          <a:p>
            <a:r>
              <a:rPr lang="en-US" b="1" i="1" smtClean="0">
                <a:solidFill>
                  <a:schemeClr val="tx1"/>
                </a:solidFill>
                <a:latin typeface="Arial" pitchFamily="34" charset="0"/>
                <a:cs typeface="Arial" pitchFamily="34" charset="0"/>
              </a:rPr>
              <a:t>    }</a:t>
            </a:r>
          </a:p>
          <a:p>
            <a:r>
              <a:rPr lang="en-US" i="1">
                <a:solidFill>
                  <a:schemeClr val="tx1"/>
                </a:solidFill>
                <a:latin typeface="Arial" pitchFamily="34" charset="0"/>
                <a:cs typeface="Arial" pitchFamily="34" charset="0"/>
              </a:rPr>
              <a:t> </a:t>
            </a:r>
            <a:r>
              <a:rPr lang="en-US" i="1" smtClean="0">
                <a:solidFill>
                  <a:schemeClr val="tx1"/>
                </a:solidFill>
                <a:latin typeface="Arial" pitchFamily="34" charset="0"/>
                <a:cs typeface="Arial" pitchFamily="34" charset="0"/>
              </a:rPr>
              <a:t>   …</a:t>
            </a:r>
          </a:p>
          <a:p>
            <a:r>
              <a:rPr lang="en-US" i="1">
                <a:solidFill>
                  <a:schemeClr val="tx1"/>
                </a:solidFill>
                <a:latin typeface="Arial" pitchFamily="34" charset="0"/>
                <a:cs typeface="Arial" pitchFamily="34" charset="0"/>
              </a:rPr>
              <a:t>}</a:t>
            </a:r>
          </a:p>
        </p:txBody>
      </p:sp>
      <p:sp>
        <p:nvSpPr>
          <p:cNvPr id="5" name="Rounded Rectangle 4"/>
          <p:cNvSpPr/>
          <p:nvPr/>
        </p:nvSpPr>
        <p:spPr>
          <a:xfrm>
            <a:off x="4648200" y="1752600"/>
            <a:ext cx="4191000" cy="426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z="1600" i="1" smtClean="0">
                <a:solidFill>
                  <a:schemeClr val="tx1"/>
                </a:solidFill>
                <a:latin typeface="Arial" pitchFamily="34" charset="0"/>
                <a:cs typeface="Arial" pitchFamily="34" charset="0"/>
              </a:rPr>
              <a:t>int  main ()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try</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Chạy như trường hợp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bình thường;</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Nếu có lỗi thì nó sẽ </a:t>
            </a:r>
            <a:r>
              <a:rPr lang="en-US" sz="1600" b="1" i="1" smtClean="0">
                <a:solidFill>
                  <a:schemeClr val="tx1"/>
                </a:solidFill>
                <a:latin typeface="Arial" pitchFamily="34" charset="0"/>
                <a:cs typeface="Arial" pitchFamily="34" charset="0"/>
              </a:rPr>
              <a:t>tự động</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bị ném (</a:t>
            </a:r>
            <a:r>
              <a:rPr lang="en-US" sz="1600" b="1" i="1" smtClean="0">
                <a:solidFill>
                  <a:schemeClr val="tx1"/>
                </a:solidFill>
                <a:latin typeface="Arial" pitchFamily="34" charset="0"/>
                <a:cs typeface="Arial" pitchFamily="34" charset="0"/>
              </a:rPr>
              <a:t>throw</a:t>
            </a:r>
            <a:r>
              <a:rPr lang="en-US" sz="1600" i="1" smtClean="0">
                <a:solidFill>
                  <a:schemeClr val="tx1"/>
                </a:solidFill>
                <a:latin typeface="Arial" pitchFamily="34" charset="0"/>
                <a:cs typeface="Arial" pitchFamily="34" charset="0"/>
              </a:rPr>
              <a:t>) sang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nhánh catch;</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catch { //Trường hợp bắt lỗi</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Gọi thao tác xử lý </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lỗi mặc định</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Xử lý thêm nếu cần</a:t>
            </a:r>
          </a:p>
          <a:p>
            <a:r>
              <a:rPr lang="en-US" sz="1600" b="1"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a:t>
            </a:r>
          </a:p>
        </p:txBody>
      </p:sp>
      <p:sp>
        <p:nvSpPr>
          <p:cNvPr id="7" name="Rounded Rectangle 6"/>
          <p:cNvSpPr/>
          <p:nvPr/>
        </p:nvSpPr>
        <p:spPr>
          <a:xfrm>
            <a:off x="685800" y="1295400"/>
            <a:ext cx="3505200" cy="609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000" b="1" smtClean="0">
                <a:solidFill>
                  <a:schemeClr val="tx1"/>
                </a:solidFill>
                <a:latin typeface="Arial" pitchFamily="34" charset="0"/>
                <a:cs typeface="Arial" pitchFamily="34" charset="0"/>
              </a:rPr>
              <a:t>Xử lý lỗi trong C</a:t>
            </a:r>
          </a:p>
        </p:txBody>
      </p:sp>
      <p:sp>
        <p:nvSpPr>
          <p:cNvPr id="8" name="Rounded Rectangle 7"/>
          <p:cNvSpPr/>
          <p:nvPr/>
        </p:nvSpPr>
        <p:spPr>
          <a:xfrm>
            <a:off x="4953000" y="1295400"/>
            <a:ext cx="3505200" cy="609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000" b="1" smtClean="0">
                <a:solidFill>
                  <a:schemeClr val="tx1"/>
                </a:solidFill>
                <a:latin typeface="Arial" pitchFamily="34" charset="0"/>
                <a:cs typeface="Arial" pitchFamily="34" charset="0"/>
              </a:rPr>
              <a:t>Xử lý lỗi trong C++</a:t>
            </a:r>
          </a:p>
        </p:txBody>
      </p:sp>
      <p:sp>
        <p:nvSpPr>
          <p:cNvPr id="9" name="Slide Number Placeholder 8"/>
          <p:cNvSpPr>
            <a:spLocks noGrp="1"/>
          </p:cNvSpPr>
          <p:nvPr>
            <p:ph type="sldNum" sz="quarter" idx="12"/>
          </p:nvPr>
        </p:nvSpPr>
        <p:spPr/>
        <p:txBody>
          <a:bodyPr/>
          <a:lstStyle/>
          <a:p>
            <a:fld id="{1963B890-5A86-43F6-87D3-4DA03907A10E}" type="slidenum">
              <a:rPr lang="en-US" smtClean="0"/>
              <a:pPr/>
              <a:t>5</a:t>
            </a:fld>
            <a:endParaRPr lang="en-US"/>
          </a:p>
        </p:txBody>
      </p:sp>
      <p:sp>
        <p:nvSpPr>
          <p:cNvPr id="10" name="Footer Placeholder 9"/>
          <p:cNvSpPr>
            <a:spLocks noGrp="1"/>
          </p:cNvSpPr>
          <p:nvPr>
            <p:ph type="ftr" sz="quarter" idx="11"/>
          </p:nvPr>
        </p:nvSpPr>
        <p:spPr/>
        <p:txBody>
          <a:bodyPr/>
          <a:lstStyle/>
          <a:p>
            <a:r>
              <a:rPr lang="vi-VN" smtClean="0"/>
              <a:t>Chương 7: Kiểm soát ngoại lệ</a:t>
            </a:r>
            <a:endParaRPr lang="en-US"/>
          </a:p>
        </p:txBody>
      </p:sp>
      <p:sp>
        <p:nvSpPr>
          <p:cNvPr id="11" name="Date Placeholder 10"/>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 Cơ chế bẫy và bắt lỗi</a:t>
            </a:r>
            <a:endParaRPr lang="en-US"/>
          </a:p>
        </p:txBody>
      </p:sp>
      <p:sp>
        <p:nvSpPr>
          <p:cNvPr id="3" name="Content Placeholder 2"/>
          <p:cNvSpPr>
            <a:spLocks noGrp="1"/>
          </p:cNvSpPr>
          <p:nvPr>
            <p:ph idx="1"/>
          </p:nvPr>
        </p:nvSpPr>
        <p:spPr>
          <a:xfrm>
            <a:off x="457200" y="1600200"/>
            <a:ext cx="8229600" cy="4525963"/>
          </a:xfrm>
        </p:spPr>
        <p:txBody>
          <a:bodyPr>
            <a:normAutofit/>
          </a:bodyPr>
          <a:lstStyle/>
          <a:p>
            <a:r>
              <a:rPr lang="en-US" smtClean="0"/>
              <a:t>Giới thiệu cơ chế:</a:t>
            </a:r>
          </a:p>
          <a:p>
            <a:pPr lvl="1"/>
            <a:r>
              <a:rPr lang="en-US" smtClean="0"/>
              <a:t>Nhằm xử lý các ngoại lệ (exception): là các trường hợp đặc biệt mà có thể cần các xử lý riêng </a:t>
            </a:r>
          </a:p>
          <a:p>
            <a:pPr lvl="1"/>
            <a:r>
              <a:rPr lang="en-US" smtClean="0"/>
              <a:t>Các ngoại lệ này thường được giao cho một số lớp hay đối tượng chuyên dụng xử lý</a:t>
            </a:r>
          </a:p>
          <a:p>
            <a:pPr lvl="1"/>
            <a:r>
              <a:rPr lang="en-US" smtClean="0"/>
              <a:t>Gồm có 3 phần: </a:t>
            </a:r>
            <a:r>
              <a:rPr lang="en-US" b="1" smtClean="0"/>
              <a:t>try</a:t>
            </a:r>
            <a:r>
              <a:rPr lang="en-US" smtClean="0"/>
              <a:t> – </a:t>
            </a:r>
            <a:r>
              <a:rPr lang="en-US" b="1" smtClean="0"/>
              <a:t>throw</a:t>
            </a:r>
            <a:r>
              <a:rPr lang="en-US" smtClean="0"/>
              <a:t> – </a:t>
            </a:r>
            <a:r>
              <a:rPr lang="en-US" b="1" smtClean="0"/>
              <a:t>catch </a:t>
            </a:r>
          </a:p>
          <a:p>
            <a:pPr lvl="1"/>
            <a:endParaRPr lang="en-US"/>
          </a:p>
        </p:txBody>
      </p:sp>
      <p:sp>
        <p:nvSpPr>
          <p:cNvPr id="4" name="Slide Number Placeholder 3"/>
          <p:cNvSpPr>
            <a:spLocks noGrp="1"/>
          </p:cNvSpPr>
          <p:nvPr>
            <p:ph type="sldNum" sz="quarter" idx="12"/>
          </p:nvPr>
        </p:nvSpPr>
        <p:spPr/>
        <p:txBody>
          <a:bodyPr/>
          <a:lstStyle/>
          <a:p>
            <a:fld id="{1963B890-5A86-43F6-87D3-4DA03907A10E}" type="slidenum">
              <a:rPr lang="en-US" smtClean="0"/>
              <a:pPr/>
              <a:t>6</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 Cơ chế bẫy và bắt lỗi</a:t>
            </a:r>
            <a:endParaRPr lang="en-US"/>
          </a:p>
        </p:txBody>
      </p:sp>
      <p:sp>
        <p:nvSpPr>
          <p:cNvPr id="3" name="Content Placeholder 2"/>
          <p:cNvSpPr>
            <a:spLocks noGrp="1"/>
          </p:cNvSpPr>
          <p:nvPr>
            <p:ph idx="1"/>
          </p:nvPr>
        </p:nvSpPr>
        <p:spPr>
          <a:xfrm>
            <a:off x="457200" y="1600200"/>
            <a:ext cx="8229600" cy="4525963"/>
          </a:xfrm>
        </p:spPr>
        <p:txBody>
          <a:bodyPr>
            <a:normAutofit/>
          </a:bodyPr>
          <a:lstStyle/>
          <a:p>
            <a:r>
              <a:rPr lang="en-US" smtClean="0"/>
              <a:t>Đối với mỗi hàm có chứa các ngoại lệ, cơ chế này có 2 giai đoạn:</a:t>
            </a:r>
          </a:p>
          <a:p>
            <a:pPr lvl="1"/>
            <a:r>
              <a:rPr lang="en-US" smtClean="0"/>
              <a:t>Khi cài đặt hàm</a:t>
            </a:r>
          </a:p>
          <a:p>
            <a:pPr lvl="1"/>
            <a:r>
              <a:rPr lang="en-US" smtClean="0"/>
              <a:t>Khi gọi sử dụng hàm</a:t>
            </a:r>
          </a:p>
        </p:txBody>
      </p:sp>
      <p:sp>
        <p:nvSpPr>
          <p:cNvPr id="4" name="Slide Number Placeholder 3"/>
          <p:cNvSpPr>
            <a:spLocks noGrp="1"/>
          </p:cNvSpPr>
          <p:nvPr>
            <p:ph type="sldNum" sz="quarter" idx="12"/>
          </p:nvPr>
        </p:nvSpPr>
        <p:spPr/>
        <p:txBody>
          <a:bodyPr/>
          <a:lstStyle/>
          <a:p>
            <a:fld id="{1963B890-5A86-43F6-87D3-4DA03907A10E}" type="slidenum">
              <a:rPr lang="en-US" smtClean="0"/>
              <a:pPr/>
              <a:t>7</a:t>
            </a:fld>
            <a:endParaRPr lang="en-US"/>
          </a:p>
        </p:txBody>
      </p:sp>
      <p:sp>
        <p:nvSpPr>
          <p:cNvPr id="5" name="Footer Placeholder 4"/>
          <p:cNvSpPr>
            <a:spLocks noGrp="1"/>
          </p:cNvSpPr>
          <p:nvPr>
            <p:ph type="ftr" sz="quarter" idx="11"/>
          </p:nvPr>
        </p:nvSpPr>
        <p:spPr/>
        <p:txBody>
          <a:bodyPr/>
          <a:lstStyle/>
          <a:p>
            <a:r>
              <a:rPr lang="vi-VN" smtClean="0"/>
              <a:t>Chương 7: Kiểm soát ngoại lệ</a:t>
            </a:r>
            <a:endParaRPr lang="en-US"/>
          </a:p>
        </p:txBody>
      </p:sp>
      <p:sp>
        <p:nvSpPr>
          <p:cNvPr id="6" name="Date Placeholder 5"/>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 Cơ chế bẫy và bắt lỗi</a:t>
            </a:r>
            <a:endParaRPr lang="en-US"/>
          </a:p>
        </p:txBody>
      </p:sp>
      <p:sp>
        <p:nvSpPr>
          <p:cNvPr id="3" name="Content Placeholder 2"/>
          <p:cNvSpPr>
            <a:spLocks noGrp="1"/>
          </p:cNvSpPr>
          <p:nvPr>
            <p:ph idx="1"/>
          </p:nvPr>
        </p:nvSpPr>
        <p:spPr>
          <a:xfrm>
            <a:off x="457200" y="1600200"/>
            <a:ext cx="4267200" cy="4525963"/>
          </a:xfrm>
        </p:spPr>
        <p:txBody>
          <a:bodyPr>
            <a:normAutofit fontScale="77500" lnSpcReduction="20000"/>
          </a:bodyPr>
          <a:lstStyle/>
          <a:p>
            <a:r>
              <a:rPr lang="en-US" smtClean="0"/>
              <a:t>Khi cài đặt hàm </a:t>
            </a:r>
          </a:p>
          <a:p>
            <a:pPr lvl="1"/>
            <a:r>
              <a:rPr lang="en-US" smtClean="0"/>
              <a:t>Đầu tiên, phải xác định các trường hợp có ngoại lệ, từ đó xác định đối tượng sẽ xử lý các ngoại lệ đó (một hàm có thể yêu cầu một hoặc nhiều đối tượng xử lý các ngoại lệ)</a:t>
            </a:r>
          </a:p>
          <a:p>
            <a:pPr lvl="1"/>
            <a:r>
              <a:rPr lang="en-US" smtClean="0"/>
              <a:t>Sau đó với mỗi trường hợp ngoại lệ, dùng lệnh </a:t>
            </a:r>
            <a:r>
              <a:rPr lang="en-US" b="1" smtClean="0"/>
              <a:t>throw</a:t>
            </a:r>
            <a:r>
              <a:rPr lang="en-US" smtClean="0"/>
              <a:t> để ném trường hợp đó cho một đối tượng để xử lý</a:t>
            </a:r>
          </a:p>
          <a:p>
            <a:pPr lvl="1"/>
            <a:r>
              <a:rPr lang="en-US" smtClean="0"/>
              <a:t>Cài đặt lớp mà chứa đối tượng xử lý trên</a:t>
            </a:r>
            <a:endParaRPr lang="en-US"/>
          </a:p>
        </p:txBody>
      </p:sp>
      <p:sp>
        <p:nvSpPr>
          <p:cNvPr id="4" name="Rounded Rectangle 3"/>
          <p:cNvSpPr/>
          <p:nvPr/>
        </p:nvSpPr>
        <p:spPr>
          <a:xfrm>
            <a:off x="4724400" y="1676400"/>
            <a:ext cx="4191000" cy="426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b="1" i="1" smtClean="0">
                <a:solidFill>
                  <a:schemeClr val="tx1"/>
                </a:solidFill>
                <a:latin typeface="Arial" pitchFamily="34" charset="0"/>
                <a:cs typeface="Arial" pitchFamily="34" charset="0"/>
              </a:rPr>
              <a:t>void  f_except(){</a:t>
            </a:r>
          </a:p>
          <a:p>
            <a:r>
              <a:rPr lang="en-US" b="1" i="1" smtClean="0">
                <a:solidFill>
                  <a:schemeClr val="tx1"/>
                </a:solidFill>
                <a:latin typeface="Arial" pitchFamily="34" charset="0"/>
                <a:cs typeface="Arial" pitchFamily="34" charset="0"/>
              </a:rPr>
              <a:t>    if (OK) { Trường hợp bình thường}</a:t>
            </a:r>
          </a:p>
          <a:p>
            <a:r>
              <a:rPr lang="en-US" b="1" i="1" smtClean="0">
                <a:solidFill>
                  <a:schemeClr val="tx1"/>
                </a:solidFill>
                <a:latin typeface="Arial" pitchFamily="34" charset="0"/>
                <a:cs typeface="Arial" pitchFamily="34" charset="0"/>
              </a:rPr>
              <a:t>    else </a:t>
            </a:r>
          </a:p>
          <a:p>
            <a:r>
              <a:rPr lang="en-US" b="1" i="1" smtClean="0">
                <a:solidFill>
                  <a:schemeClr val="tx1"/>
                </a:solidFill>
                <a:latin typeface="Arial" pitchFamily="34" charset="0"/>
                <a:cs typeface="Arial" pitchFamily="34" charset="0"/>
              </a:rPr>
              <a:t>        if (except1) throw obj_exc1;</a:t>
            </a:r>
          </a:p>
          <a:p>
            <a:r>
              <a:rPr lang="en-US" b="1" i="1" smtClean="0">
                <a:solidFill>
                  <a:schemeClr val="tx1"/>
                </a:solidFill>
                <a:latin typeface="Arial" pitchFamily="34" charset="0"/>
                <a:cs typeface="Arial" pitchFamily="34" charset="0"/>
              </a:rPr>
              <a:t>     else</a:t>
            </a:r>
          </a:p>
          <a:p>
            <a:r>
              <a:rPr lang="en-US" b="1" i="1" smtClean="0">
                <a:solidFill>
                  <a:schemeClr val="tx1"/>
                </a:solidFill>
                <a:latin typeface="Arial" pitchFamily="34" charset="0"/>
                <a:cs typeface="Arial" pitchFamily="34" charset="0"/>
              </a:rPr>
              <a:t>        if (except2) throw obj_exc2;</a:t>
            </a:r>
          </a:p>
          <a:p>
            <a:endParaRPr lang="en-US" b="1" i="1" smtClean="0">
              <a:solidFill>
                <a:schemeClr val="tx1"/>
              </a:solidFill>
              <a:latin typeface="Arial" pitchFamily="34" charset="0"/>
              <a:cs typeface="Arial" pitchFamily="34" charset="0"/>
            </a:endParaRPr>
          </a:p>
          <a:p>
            <a:r>
              <a:rPr lang="en-US" b="1" i="1" smtClean="0">
                <a:solidFill>
                  <a:schemeClr val="tx1"/>
                </a:solidFill>
                <a:latin typeface="Arial" pitchFamily="34" charset="0"/>
                <a:cs typeface="Arial" pitchFamily="34" charset="0"/>
              </a:rPr>
              <a:t>} </a:t>
            </a:r>
          </a:p>
        </p:txBody>
      </p:sp>
      <p:sp>
        <p:nvSpPr>
          <p:cNvPr id="5" name="Slide Number Placeholder 4"/>
          <p:cNvSpPr>
            <a:spLocks noGrp="1"/>
          </p:cNvSpPr>
          <p:nvPr>
            <p:ph type="sldNum" sz="quarter" idx="12"/>
          </p:nvPr>
        </p:nvSpPr>
        <p:spPr/>
        <p:txBody>
          <a:bodyPr/>
          <a:lstStyle/>
          <a:p>
            <a:fld id="{1963B890-5A86-43F6-87D3-4DA03907A10E}" type="slidenum">
              <a:rPr lang="en-US" smtClean="0"/>
              <a:pPr/>
              <a:t>8</a:t>
            </a:fld>
            <a:endParaRPr lang="en-US"/>
          </a:p>
        </p:txBody>
      </p:sp>
      <p:sp>
        <p:nvSpPr>
          <p:cNvPr id="6" name="Footer Placeholder 5"/>
          <p:cNvSpPr>
            <a:spLocks noGrp="1"/>
          </p:cNvSpPr>
          <p:nvPr>
            <p:ph type="ftr" sz="quarter" idx="11"/>
          </p:nvPr>
        </p:nvSpPr>
        <p:spPr/>
        <p:txBody>
          <a:bodyPr/>
          <a:lstStyle/>
          <a:p>
            <a:r>
              <a:rPr lang="vi-VN" smtClean="0"/>
              <a:t>Chương 7: Kiểm soát ngoại lệ</a:t>
            </a:r>
            <a:endParaRPr lang="en-US"/>
          </a:p>
        </p:txBody>
      </p:sp>
      <p:sp>
        <p:nvSpPr>
          <p:cNvPr id="7" name="Date Placeholder 6"/>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 Cơ chế bẫy và bắt lỗi</a:t>
            </a:r>
            <a:endParaRPr lang="en-US"/>
          </a:p>
        </p:txBody>
      </p:sp>
      <p:sp>
        <p:nvSpPr>
          <p:cNvPr id="3" name="Content Placeholder 2"/>
          <p:cNvSpPr>
            <a:spLocks noGrp="1"/>
          </p:cNvSpPr>
          <p:nvPr>
            <p:ph idx="1"/>
          </p:nvPr>
        </p:nvSpPr>
        <p:spPr>
          <a:xfrm>
            <a:off x="457200" y="1600200"/>
            <a:ext cx="4267200" cy="4525963"/>
          </a:xfrm>
        </p:spPr>
        <p:txBody>
          <a:bodyPr>
            <a:normAutofit fontScale="85000" lnSpcReduction="10000"/>
          </a:bodyPr>
          <a:lstStyle/>
          <a:p>
            <a:r>
              <a:rPr lang="en-US" smtClean="0"/>
              <a:t>Khi gọi sử dụng hàm:</a:t>
            </a:r>
          </a:p>
          <a:p>
            <a:pPr lvl="1"/>
            <a:r>
              <a:rPr lang="en-US" smtClean="0"/>
              <a:t>Đặt lời gọi hàm này trong khối lệnh </a:t>
            </a:r>
            <a:r>
              <a:rPr lang="en-US" b="1" smtClean="0"/>
              <a:t>try</a:t>
            </a:r>
            <a:endParaRPr lang="en-US" smtClean="0"/>
          </a:p>
          <a:p>
            <a:pPr lvl="1"/>
            <a:r>
              <a:rPr lang="en-US" smtClean="0"/>
              <a:t>Khối lệnh </a:t>
            </a:r>
            <a:r>
              <a:rPr lang="en-US" b="1" smtClean="0"/>
              <a:t>try</a:t>
            </a:r>
            <a:r>
              <a:rPr lang="en-US" smtClean="0"/>
              <a:t> này hoạt động theo nguyên tắc:</a:t>
            </a:r>
          </a:p>
          <a:p>
            <a:pPr lvl="2"/>
            <a:r>
              <a:rPr lang="en-US" smtClean="0"/>
              <a:t>Nếu không gặp ngoại lệ nào thì nó hoạt động bình thường</a:t>
            </a:r>
          </a:p>
          <a:p>
            <a:pPr lvl="2"/>
            <a:r>
              <a:rPr lang="en-US" smtClean="0"/>
              <a:t>Nếu gặp một ngoại lệ thì nó tự động dừng lệnh này tại điểm gặp ngoại lệ, rồi chuyển đến khối lệnh </a:t>
            </a:r>
            <a:r>
              <a:rPr lang="en-US" b="1" smtClean="0"/>
              <a:t>catch</a:t>
            </a:r>
            <a:r>
              <a:rPr lang="en-US" smtClean="0"/>
              <a:t> mà chứa đối tượng xử lý ngoại lệ phù hợp</a:t>
            </a:r>
          </a:p>
          <a:p>
            <a:endParaRPr lang="en-US"/>
          </a:p>
        </p:txBody>
      </p:sp>
      <p:sp>
        <p:nvSpPr>
          <p:cNvPr id="4" name="Rounded Rectangle 3"/>
          <p:cNvSpPr/>
          <p:nvPr/>
        </p:nvSpPr>
        <p:spPr>
          <a:xfrm>
            <a:off x="4724400" y="1981200"/>
            <a:ext cx="4191000" cy="4267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en-US" sz="1600" i="1" smtClean="0">
                <a:solidFill>
                  <a:schemeClr val="tx1"/>
                </a:solidFill>
                <a:latin typeface="Arial" pitchFamily="34" charset="0"/>
                <a:cs typeface="Arial" pitchFamily="34" charset="0"/>
              </a:rPr>
              <a:t>int  main ()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try</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f_except(); </a:t>
            </a:r>
          </a:p>
          <a:p>
            <a:r>
              <a:rPr lang="en-US" sz="1600" i="1" smtClean="0">
                <a:solidFill>
                  <a:schemeClr val="tx1"/>
                </a:solidFill>
                <a:latin typeface="Arial" pitchFamily="34" charset="0"/>
                <a:cs typeface="Arial" pitchFamily="34" charset="0"/>
              </a:rPr>
              <a:t>/*Hàm này có chứa  các exception cần xử lý. Nếu có gặp các exception trên thì nó sẽ </a:t>
            </a:r>
            <a:r>
              <a:rPr lang="en-US" sz="1600" b="1" i="1" smtClean="0">
                <a:solidFill>
                  <a:schemeClr val="tx1"/>
                </a:solidFill>
                <a:latin typeface="Arial" pitchFamily="34" charset="0"/>
                <a:cs typeface="Arial" pitchFamily="34" charset="0"/>
              </a:rPr>
              <a:t>tự động</a:t>
            </a:r>
            <a:r>
              <a:rPr lang="en-US" sz="1600" i="1" smtClean="0">
                <a:solidFill>
                  <a:schemeClr val="tx1"/>
                </a:solidFill>
                <a:latin typeface="Arial" pitchFamily="34" charset="0"/>
                <a:cs typeface="Arial" pitchFamily="34" charset="0"/>
              </a:rPr>
              <a:t> bị ném (</a:t>
            </a:r>
            <a:r>
              <a:rPr lang="en-US" sz="1600" b="1" i="1" smtClean="0">
                <a:solidFill>
                  <a:schemeClr val="tx1"/>
                </a:solidFill>
                <a:latin typeface="Arial" pitchFamily="34" charset="0"/>
                <a:cs typeface="Arial" pitchFamily="34" charset="0"/>
              </a:rPr>
              <a:t>throw</a:t>
            </a:r>
            <a:r>
              <a:rPr lang="en-US" sz="1600" i="1" smtClean="0">
                <a:solidFill>
                  <a:schemeClr val="tx1"/>
                </a:solidFill>
                <a:latin typeface="Arial" pitchFamily="34" charset="0"/>
                <a:cs typeface="Arial" pitchFamily="34" charset="0"/>
              </a:rPr>
              <a:t>) cho đối tượng xử lý các exception nằm ở nhánh catch*/</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catch { //Trường hợp bắt lỗi</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Gọi thao tác xử lý </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lỗi mặc định</a:t>
            </a:r>
          </a:p>
          <a:p>
            <a:r>
              <a:rPr lang="en-US" sz="1600" b="1" i="1">
                <a:solidFill>
                  <a:schemeClr val="tx1"/>
                </a:solidFill>
                <a:latin typeface="Arial" pitchFamily="34" charset="0"/>
                <a:cs typeface="Arial" pitchFamily="34" charset="0"/>
              </a:rPr>
              <a:t> </a:t>
            </a:r>
            <a:r>
              <a:rPr lang="en-US" sz="1600" b="1" i="1" smtClean="0">
                <a:solidFill>
                  <a:schemeClr val="tx1"/>
                </a:solidFill>
                <a:latin typeface="Arial" pitchFamily="34" charset="0"/>
                <a:cs typeface="Arial" pitchFamily="34" charset="0"/>
              </a:rPr>
              <a:t>        Xử lý thêm nếu cần</a:t>
            </a:r>
          </a:p>
          <a:p>
            <a:r>
              <a:rPr lang="en-US" sz="1600" b="1"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 </a:t>
            </a:r>
            <a:r>
              <a:rPr lang="en-US" sz="1600" i="1" smtClean="0">
                <a:solidFill>
                  <a:schemeClr val="tx1"/>
                </a:solidFill>
                <a:latin typeface="Arial" pitchFamily="34" charset="0"/>
                <a:cs typeface="Arial" pitchFamily="34" charset="0"/>
              </a:rPr>
              <a:t>   …</a:t>
            </a:r>
          </a:p>
          <a:p>
            <a:r>
              <a:rPr lang="en-US" sz="1600" i="1">
                <a:solidFill>
                  <a:schemeClr val="tx1"/>
                </a:solidFill>
                <a:latin typeface="Arial" pitchFamily="34" charset="0"/>
                <a:cs typeface="Arial" pitchFamily="34" charset="0"/>
              </a:rPr>
              <a:t>}</a:t>
            </a:r>
          </a:p>
        </p:txBody>
      </p:sp>
      <p:sp>
        <p:nvSpPr>
          <p:cNvPr id="5" name="Slide Number Placeholder 4"/>
          <p:cNvSpPr>
            <a:spLocks noGrp="1"/>
          </p:cNvSpPr>
          <p:nvPr>
            <p:ph type="sldNum" sz="quarter" idx="12"/>
          </p:nvPr>
        </p:nvSpPr>
        <p:spPr/>
        <p:txBody>
          <a:bodyPr/>
          <a:lstStyle/>
          <a:p>
            <a:fld id="{1963B890-5A86-43F6-87D3-4DA03907A10E}" type="slidenum">
              <a:rPr lang="en-US" smtClean="0"/>
              <a:pPr/>
              <a:t>9</a:t>
            </a:fld>
            <a:endParaRPr lang="en-US"/>
          </a:p>
        </p:txBody>
      </p:sp>
      <p:sp>
        <p:nvSpPr>
          <p:cNvPr id="6" name="Footer Placeholder 5"/>
          <p:cNvSpPr>
            <a:spLocks noGrp="1"/>
          </p:cNvSpPr>
          <p:nvPr>
            <p:ph type="ftr" sz="quarter" idx="11"/>
          </p:nvPr>
        </p:nvSpPr>
        <p:spPr/>
        <p:txBody>
          <a:bodyPr/>
          <a:lstStyle/>
          <a:p>
            <a:r>
              <a:rPr lang="vi-VN" smtClean="0"/>
              <a:t>Chương 7: Kiểm soát ngoại lệ</a:t>
            </a:r>
            <a:endParaRPr lang="en-US"/>
          </a:p>
        </p:txBody>
      </p:sp>
      <p:sp>
        <p:nvSpPr>
          <p:cNvPr id="7" name="Date Placeholder 6"/>
          <p:cNvSpPr>
            <a:spLocks noGrp="1"/>
          </p:cNvSpPr>
          <p:nvPr>
            <p:ph type="dt" sz="half" idx="10"/>
          </p:nvPr>
        </p:nvSpPr>
        <p:spPr/>
        <p:txBody>
          <a:bodyPr/>
          <a:lstStyle/>
          <a:p>
            <a:r>
              <a:rPr lang="en-US" smtClean="0"/>
              <a:t>ĐHBK Hà Nội - Khoa ĐTVT - Bộ môn ĐTTH</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1638</Words>
  <Application>Microsoft Office PowerPoint</Application>
  <PresentationFormat>On-screen Show (4:3)</PresentationFormat>
  <Paragraphs>273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Phần 2: Ngôn ngữ lập trình C++</vt:lpstr>
      <vt:lpstr>Các nội dung chính</vt:lpstr>
      <vt:lpstr>1. Giới thiệu</vt:lpstr>
      <vt:lpstr>1. Giới thiệu</vt:lpstr>
      <vt:lpstr>1. Giới thiệu</vt:lpstr>
      <vt:lpstr>2. Cơ chế bẫy và bắt lỗi</vt:lpstr>
      <vt:lpstr>2. Cơ chế bẫy và bắt lỗi</vt:lpstr>
      <vt:lpstr>2. Cơ chế bẫy và bắt lỗi</vt:lpstr>
      <vt:lpstr>2. Cơ chế bẫy và bắt lỗi</vt:lpstr>
      <vt:lpstr>Ví dụ 1: hàm có 1 ngoại lệ</vt:lpstr>
      <vt:lpstr>Ví dụ 1: hàm có 1 ngoại lệ (tiếp)</vt:lpstr>
      <vt:lpstr>Ví dụ 2: hàm có 2 ngoại lệ</vt:lpstr>
      <vt:lpstr>Ví dụ 2: hàm có 2 ngoại lệ (tiếp)</vt:lpstr>
      <vt:lpstr>3. Hoạt động của chương trình khi xuất hiện ngoại lệ</vt:lpstr>
      <vt:lpstr>Ví dụ</vt:lpstr>
      <vt:lpstr>Bài tập</vt:lpstr>
      <vt:lpstr>Xin cảm ơn!</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Phần 2: Ngôn ngữ lập trình C++</dc:title>
  <dc:creator>Net</dc:creator>
  <cp:lastModifiedBy>Net</cp:lastModifiedBy>
  <cp:revision>36</cp:revision>
  <dcterms:created xsi:type="dcterms:W3CDTF">2010-12-01T06:26:15Z</dcterms:created>
  <dcterms:modified xsi:type="dcterms:W3CDTF">2010-12-02T09:41:46Z</dcterms:modified>
</cp:coreProperties>
</file>