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8" r:id="rId3"/>
    <p:sldId id="259" r:id="rId4"/>
    <p:sldId id="263" r:id="rId5"/>
    <p:sldId id="260" r:id="rId6"/>
    <p:sldId id="264" r:id="rId7"/>
    <p:sldId id="266" r:id="rId8"/>
    <p:sldId id="265" r:id="rId9"/>
    <p:sldId id="267" r:id="rId10"/>
    <p:sldId id="275" r:id="rId11"/>
    <p:sldId id="270" r:id="rId12"/>
    <p:sldId id="294" r:id="rId13"/>
    <p:sldId id="271" r:id="rId14"/>
    <p:sldId id="272" r:id="rId15"/>
    <p:sldId id="280" r:id="rId16"/>
    <p:sldId id="281" r:id="rId17"/>
    <p:sldId id="282" r:id="rId18"/>
    <p:sldId id="268" r:id="rId19"/>
    <p:sldId id="274" r:id="rId20"/>
    <p:sldId id="273" r:id="rId21"/>
    <p:sldId id="269" r:id="rId22"/>
    <p:sldId id="276" r:id="rId23"/>
    <p:sldId id="283" r:id="rId24"/>
    <p:sldId id="295" r:id="rId25"/>
    <p:sldId id="285" r:id="rId26"/>
    <p:sldId id="284" r:id="rId27"/>
    <p:sldId id="286" r:id="rId28"/>
    <p:sldId id="261" r:id="rId29"/>
    <p:sldId id="291" r:id="rId30"/>
    <p:sldId id="290" r:id="rId31"/>
    <p:sldId id="277" r:id="rId32"/>
    <p:sldId id="287" r:id="rId33"/>
    <p:sldId id="288" r:id="rId34"/>
    <p:sldId id="289" r:id="rId35"/>
    <p:sldId id="262" r:id="rId36"/>
    <p:sldId id="278" r:id="rId37"/>
    <p:sldId id="292" r:id="rId38"/>
    <p:sldId id="293" r:id="rId39"/>
    <p:sldId id="279"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6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8349C4F-198E-4954-9EA9-4A2FF1E0FB94}" type="datetimeFigureOut">
              <a:rPr lang="en-US"/>
              <a:pPr>
                <a:defRPr/>
              </a:pPr>
              <a:t>1/27/2016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FC23955-4C85-47D5-9154-F780555F0D9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4" name="Slide Number Placeholder 3"/>
          <p:cNvSpPr>
            <a:spLocks noGrp="1"/>
          </p:cNvSpPr>
          <p:nvPr>
            <p:ph type="sldNum" sz="quarter" idx="5"/>
          </p:nvPr>
        </p:nvSpPr>
        <p:spPr/>
        <p:txBody>
          <a:bodyPr/>
          <a:lstStyle/>
          <a:p>
            <a:pPr>
              <a:defRPr/>
            </a:pPr>
            <a:fld id="{977FCE58-B723-4F3F-A283-C04F5C6A1006}" type="slidenum">
              <a:rPr lang="en-US" smtClean="0"/>
              <a:pPr>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Box 3"/>
          <p:cNvSpPr txBox="1"/>
          <p:nvPr userDrawn="1"/>
        </p:nvSpPr>
        <p:spPr>
          <a:xfrm>
            <a:off x="1752600" y="762000"/>
            <a:ext cx="5638800" cy="646113"/>
          </a:xfrm>
          <a:prstGeom prst="rect">
            <a:avLst/>
          </a:prstGeom>
          <a:noFill/>
        </p:spPr>
        <p:txBody>
          <a:bodyPr>
            <a:spAutoFit/>
          </a:bodyPr>
          <a:lstStyle/>
          <a:p>
            <a:pPr algn="ctr" fontAlgn="auto">
              <a:spcBef>
                <a:spcPts val="0"/>
              </a:spcBef>
              <a:spcAft>
                <a:spcPts val="0"/>
              </a:spcAft>
              <a:defRPr/>
            </a:pPr>
            <a:r>
              <a:rPr lang="en-US">
                <a:latin typeface="Arial" pitchFamily="34" charset="0"/>
                <a:cs typeface="Arial" pitchFamily="34" charset="0"/>
              </a:rPr>
              <a:t>Đại Học Bách Khoa Hà Nội</a:t>
            </a:r>
          </a:p>
          <a:p>
            <a:pPr algn="ctr" fontAlgn="auto">
              <a:spcBef>
                <a:spcPts val="0"/>
              </a:spcBef>
              <a:spcAft>
                <a:spcPts val="0"/>
              </a:spcAft>
              <a:defRPr/>
            </a:pPr>
            <a:r>
              <a:rPr lang="en-US">
                <a:latin typeface="Arial" pitchFamily="34" charset="0"/>
                <a:cs typeface="Arial" pitchFamily="34" charset="0"/>
              </a:rPr>
              <a:t>Viện Điện Tử - Tin Học</a:t>
            </a:r>
          </a:p>
        </p:txBody>
      </p:sp>
      <p:sp>
        <p:nvSpPr>
          <p:cNvPr id="2" name="Title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solidFill>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E5D2C164-2DB9-4AAC-BA92-E80A9BFB1FEA}" type="datetime1">
              <a:rPr lang="en-US"/>
              <a:pPr>
                <a:defRPr/>
              </a:pPr>
              <a:t>1/27/2016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85A3CCB-00E3-4C95-9F1B-EFE20DF90CB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732088-1D91-463C-A4B6-2B27423B30A7}" type="datetime1">
              <a:rPr lang="en-US"/>
              <a:pPr>
                <a:defRPr/>
              </a:pPr>
              <a:t>1/27/2016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64AE3C-D5AB-44F1-80EE-6A6AAEB9E33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BB7A9BB-72A9-4867-9849-FD9E07D00A33}" type="datetime1">
              <a:rPr lang="en-US"/>
              <a:pPr>
                <a:defRPr/>
              </a:pPr>
              <a:t>1/27/2016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A15CE3-19B0-46B9-ADA8-BB973F9760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1160EA-E204-424B-8983-E6B9E4C6B2E4}" type="datetime1">
              <a:rPr lang="en-US"/>
              <a:pPr>
                <a:defRPr/>
              </a:pPr>
              <a:t>1/27/2016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1D7D4C-A506-430C-8F72-B1C7A47CB64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DB22B09-0241-4CAA-AA5F-38C38D2AB9BD}" type="datetime1">
              <a:rPr lang="en-US"/>
              <a:pPr>
                <a:defRPr/>
              </a:pPr>
              <a:t>1/27/2016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751366-8FA8-4405-87BC-DFE2F1372DF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4221074-CD37-4762-A549-3F18C9A0BC8D}" type="datetime1">
              <a:rPr lang="en-US"/>
              <a:pPr>
                <a:defRPr/>
              </a:pPr>
              <a:t>1/27/2016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6C1740-0A4A-4B6A-AC75-980E8CD3896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6F69CEC-7C9D-4C19-9B11-9F9E2B067A1E}" type="datetime1">
              <a:rPr lang="en-US"/>
              <a:pPr>
                <a:defRPr/>
              </a:pPr>
              <a:t>1/27/2016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D20CA5F-D1C3-4263-B74C-E1B86F37B8A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2EFC489-1B65-499F-8BEF-F5F348060C4C}" type="datetime1">
              <a:rPr lang="en-US"/>
              <a:pPr>
                <a:defRPr/>
              </a:pPr>
              <a:t>1/27/2016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1E3BCD1-44C5-49E5-BC14-151949E7A14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B039133-5DAA-4D6D-80CA-50061548B3AE}" type="datetime1">
              <a:rPr lang="en-US"/>
              <a:pPr>
                <a:defRPr/>
              </a:pPr>
              <a:t>1/27/2016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6E92E51-A087-49A7-9CF2-04DE703D4CB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7A3A6EB-9C7F-45BF-BB94-9B2C2E9EB3B0}" type="datetime1">
              <a:rPr lang="en-US"/>
              <a:pPr>
                <a:defRPr/>
              </a:pPr>
              <a:t>1/27/2016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B90A17-4D80-4EC1-BD4B-7A7F1BD5F87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E3AA11-F6D2-42B5-B2C6-FB40F37A5EEA}" type="datetime1">
              <a:rPr lang="en-US"/>
              <a:pPr>
                <a:defRPr/>
              </a:pPr>
              <a:t>1/27/2016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C161453-6D34-4DD9-BB2E-308D914603F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D276060-6E60-485E-9475-2EF71F046785}" type="datetime1">
              <a:rPr lang="en-US"/>
              <a:pPr>
                <a:defRPr/>
              </a:pPr>
              <a:t>1/27/2016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741E28A4-7010-44DA-B9ED-1E3E317513B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ctr" rtl="0" eaLnBrk="0" fontAlgn="base" hangingPunct="0">
        <a:spcBef>
          <a:spcPct val="0"/>
        </a:spcBef>
        <a:spcAft>
          <a:spcPct val="0"/>
        </a:spcAft>
        <a:defRPr sz="44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Arial" charset="0"/>
          <a:cs typeface="Arial" charset="0"/>
        </a:defRPr>
      </a:lvl2pPr>
      <a:lvl3pPr algn="ctr" rtl="0" eaLnBrk="0" fontAlgn="base" hangingPunct="0">
        <a:spcBef>
          <a:spcPct val="0"/>
        </a:spcBef>
        <a:spcAft>
          <a:spcPct val="0"/>
        </a:spcAft>
        <a:defRPr sz="4400">
          <a:solidFill>
            <a:schemeClr val="tx1"/>
          </a:solidFill>
          <a:latin typeface="Arial" charset="0"/>
          <a:cs typeface="Arial" charset="0"/>
        </a:defRPr>
      </a:lvl3pPr>
      <a:lvl4pPr algn="ctr" rtl="0" eaLnBrk="0" fontAlgn="base" hangingPunct="0">
        <a:spcBef>
          <a:spcPct val="0"/>
        </a:spcBef>
        <a:spcAft>
          <a:spcPct val="0"/>
        </a:spcAft>
        <a:defRPr sz="4400">
          <a:solidFill>
            <a:schemeClr val="tx1"/>
          </a:solidFill>
          <a:latin typeface="Arial" charset="0"/>
          <a:cs typeface="Arial" charset="0"/>
        </a:defRPr>
      </a:lvl4pPr>
      <a:lvl5pPr algn="ctr" rtl="0" eaLnBrk="0" fontAlgn="base" hangingPunct="0">
        <a:spcBef>
          <a:spcPct val="0"/>
        </a:spcBef>
        <a:spcAft>
          <a:spcPct val="0"/>
        </a:spcAft>
        <a:defRPr sz="44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Arial" charset="0"/>
          <a:cs typeface="Arial" charset="0"/>
        </a:defRPr>
      </a:lvl6pPr>
      <a:lvl7pPr marL="914400" algn="ctr" rtl="0" fontAlgn="base">
        <a:spcBef>
          <a:spcPct val="0"/>
        </a:spcBef>
        <a:spcAft>
          <a:spcPct val="0"/>
        </a:spcAft>
        <a:defRPr sz="4400">
          <a:solidFill>
            <a:schemeClr val="tx1"/>
          </a:solidFill>
          <a:latin typeface="Arial" charset="0"/>
          <a:cs typeface="Arial" charset="0"/>
        </a:defRPr>
      </a:lvl7pPr>
      <a:lvl8pPr marL="1371600" algn="ctr" rtl="0" fontAlgn="base">
        <a:spcBef>
          <a:spcPct val="0"/>
        </a:spcBef>
        <a:spcAft>
          <a:spcPct val="0"/>
        </a:spcAft>
        <a:defRPr sz="4400">
          <a:solidFill>
            <a:schemeClr val="tx1"/>
          </a:solidFill>
          <a:latin typeface="Arial" charset="0"/>
          <a:cs typeface="Arial" charset="0"/>
        </a:defRPr>
      </a:lvl8pPr>
      <a:lvl9pPr marL="1828800" algn="ctr"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Times New Roman" pitchFamily="18" charset="0"/>
          <a:ea typeface="+mn-ea"/>
          <a:cs typeface="Times New Roman" pitchFamily="18"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Times New Roman" pitchFamily="18" charset="0"/>
          <a:ea typeface="+mn-ea"/>
          <a:cs typeface="Times New Roman" pitchFamily="18"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Times New Roman" pitchFamily="18" charset="0"/>
          <a:ea typeface="+mn-ea"/>
          <a:cs typeface="Times New Roman" pitchFamily="18"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smtClean="0">
                <a:latin typeface="Arial" charset="0"/>
                <a:cs typeface="Arial" charset="0"/>
              </a:rPr>
              <a:t>Ngôn ngữ lập trình C/C++</a:t>
            </a:r>
          </a:p>
        </p:txBody>
      </p:sp>
      <p:sp>
        <p:nvSpPr>
          <p:cNvPr id="3075" name="Subtitle 2"/>
          <p:cNvSpPr>
            <a:spLocks noGrp="1"/>
          </p:cNvSpPr>
          <p:nvPr>
            <p:ph type="subTitle" idx="1"/>
          </p:nvPr>
        </p:nvSpPr>
        <p:spPr/>
        <p:txBody>
          <a:bodyPr/>
          <a:lstStyle/>
          <a:p>
            <a:pPr eaLnBrk="1" hangingPunct="1"/>
            <a:r>
              <a:rPr lang="en-US" smtClean="0">
                <a:latin typeface="Arial" charset="0"/>
                <a:cs typeface="Arial" charset="0"/>
              </a:rPr>
              <a:t>Chương 1: Ôn tập về C</a:t>
            </a:r>
          </a:p>
          <a:p>
            <a:pPr eaLnBrk="1" hangingPunct="1"/>
            <a:r>
              <a:rPr lang="en-US" smtClean="0">
                <a:latin typeface="Arial" charset="0"/>
                <a:cs typeface="Arial" charset="0"/>
              </a:rPr>
              <a:t>Hàm và cấu trúc chương trình</a:t>
            </a:r>
            <a:endParaRPr lang="en-US" smtClean="0"/>
          </a:p>
        </p:txBody>
      </p:sp>
      <p:sp>
        <p:nvSpPr>
          <p:cNvPr id="4" name="Slide Number Placeholder 3"/>
          <p:cNvSpPr>
            <a:spLocks noGrp="1"/>
          </p:cNvSpPr>
          <p:nvPr>
            <p:ph type="sldNum" sz="quarter" idx="12"/>
          </p:nvPr>
        </p:nvSpPr>
        <p:spPr/>
        <p:txBody>
          <a:bodyPr/>
          <a:lstStyle/>
          <a:p>
            <a:pPr>
              <a:defRPr/>
            </a:pPr>
            <a:fld id="{A38C2947-67D0-4E53-8920-69E09AF93559}"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latin typeface="Arial" charset="0"/>
                <a:cs typeface="Arial" charset="0"/>
              </a:rPr>
              <a:t>Định nghĩa hàm</a:t>
            </a:r>
          </a:p>
        </p:txBody>
      </p:sp>
      <p:sp>
        <p:nvSpPr>
          <p:cNvPr id="12291" name="Content Placeholder 2"/>
          <p:cNvSpPr>
            <a:spLocks noGrp="1"/>
          </p:cNvSpPr>
          <p:nvPr>
            <p:ph idx="1"/>
          </p:nvPr>
        </p:nvSpPr>
        <p:spPr/>
        <p:txBody>
          <a:bodyPr/>
          <a:lstStyle/>
          <a:p>
            <a:pPr eaLnBrk="1" hangingPunct="1"/>
            <a:r>
              <a:rPr lang="en-US" smtClean="0"/>
              <a:t>Cú pháp: </a:t>
            </a:r>
          </a:p>
          <a:p>
            <a:pPr eaLnBrk="1" hangingPunct="1">
              <a:buFont typeface="Arial" charset="0"/>
              <a:buNone/>
            </a:pPr>
            <a:r>
              <a:rPr lang="en-US" sz="2800" b="1" smtClean="0">
                <a:latin typeface="Century" pitchFamily="18" charset="0"/>
              </a:rPr>
              <a:t>T  tên_hàm</a:t>
            </a:r>
            <a:r>
              <a:rPr lang="en-US" sz="2800" smtClean="0">
                <a:latin typeface="Century" pitchFamily="18" charset="0"/>
              </a:rPr>
              <a:t> (T1 v1, T2 v2, …)</a:t>
            </a:r>
          </a:p>
          <a:p>
            <a:pPr eaLnBrk="1" hangingPunct="1">
              <a:buFont typeface="Arial" charset="0"/>
              <a:buNone/>
            </a:pPr>
            <a:r>
              <a:rPr lang="en-US" sz="2800" smtClean="0">
                <a:latin typeface="Century" pitchFamily="18" charset="0"/>
              </a:rPr>
              <a:t>{</a:t>
            </a:r>
          </a:p>
          <a:p>
            <a:pPr eaLnBrk="1" hangingPunct="1">
              <a:buFont typeface="Arial" charset="0"/>
              <a:buNone/>
            </a:pPr>
            <a:r>
              <a:rPr lang="en-US" sz="2800" smtClean="0">
                <a:latin typeface="Century" pitchFamily="18" charset="0"/>
              </a:rPr>
              <a:t>	Lệnh 1;</a:t>
            </a:r>
          </a:p>
          <a:p>
            <a:pPr eaLnBrk="1" hangingPunct="1">
              <a:buFont typeface="Arial" charset="0"/>
              <a:buNone/>
            </a:pPr>
            <a:r>
              <a:rPr lang="en-US" sz="2800" smtClean="0">
                <a:latin typeface="Century" pitchFamily="18" charset="0"/>
              </a:rPr>
              <a:t>    Lệnh 2;</a:t>
            </a:r>
          </a:p>
          <a:p>
            <a:pPr eaLnBrk="1" hangingPunct="1">
              <a:buFont typeface="Arial" charset="0"/>
              <a:buNone/>
            </a:pPr>
            <a:r>
              <a:rPr lang="en-US" sz="2800" smtClean="0">
                <a:latin typeface="Century" pitchFamily="18" charset="0"/>
              </a:rPr>
              <a:t>	…</a:t>
            </a:r>
          </a:p>
          <a:p>
            <a:pPr eaLnBrk="1" hangingPunct="1">
              <a:buFont typeface="Arial" charset="0"/>
              <a:buNone/>
            </a:pPr>
            <a:r>
              <a:rPr lang="en-US" sz="2800" smtClean="0">
                <a:latin typeface="Century" pitchFamily="18" charset="0"/>
              </a:rPr>
              <a:t>}</a:t>
            </a:r>
          </a:p>
        </p:txBody>
      </p:sp>
      <p:sp>
        <p:nvSpPr>
          <p:cNvPr id="4" name="Rounded Rectangle 3"/>
          <p:cNvSpPr/>
          <p:nvPr/>
        </p:nvSpPr>
        <p:spPr>
          <a:xfrm>
            <a:off x="5943600" y="2209800"/>
            <a:ext cx="2514600" cy="457200"/>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a:solidFill>
                  <a:schemeClr val="tx1"/>
                </a:solidFill>
              </a:rPr>
              <a:t>Header</a:t>
            </a:r>
            <a:endParaRPr lang="en-US" b="1">
              <a:solidFill>
                <a:schemeClr val="tx1"/>
              </a:solidFill>
            </a:endParaRPr>
          </a:p>
        </p:txBody>
      </p:sp>
      <p:sp>
        <p:nvSpPr>
          <p:cNvPr id="5" name="Rounded Rectangle 4"/>
          <p:cNvSpPr/>
          <p:nvPr/>
        </p:nvSpPr>
        <p:spPr>
          <a:xfrm>
            <a:off x="5943600" y="2743200"/>
            <a:ext cx="2514600" cy="2438400"/>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a:solidFill>
                  <a:schemeClr val="tx1"/>
                </a:solidFill>
              </a:rPr>
              <a:t>Body</a:t>
            </a:r>
            <a:endParaRPr lang="en-US" b="1">
              <a:solidFill>
                <a:schemeClr val="tx1"/>
              </a:solidFill>
            </a:endParaRPr>
          </a:p>
        </p:txBody>
      </p:sp>
      <p:sp>
        <p:nvSpPr>
          <p:cNvPr id="6" name="Slide Number Placeholder 5"/>
          <p:cNvSpPr>
            <a:spLocks noGrp="1"/>
          </p:cNvSpPr>
          <p:nvPr>
            <p:ph type="sldNum" sz="quarter" idx="12"/>
          </p:nvPr>
        </p:nvSpPr>
        <p:spPr/>
        <p:txBody>
          <a:bodyPr/>
          <a:lstStyle/>
          <a:p>
            <a:pPr>
              <a:defRPr/>
            </a:pPr>
            <a:fld id="{B8037B28-E0D0-4ED3-83B2-84C3460FC27A}" type="slidenum">
              <a:rPr lang="en-US"/>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latin typeface="Arial" charset="0"/>
                <a:cs typeface="Arial" charset="0"/>
              </a:rPr>
              <a:t>Định nghĩa hàm</a:t>
            </a:r>
          </a:p>
        </p:txBody>
      </p:sp>
      <p:sp>
        <p:nvSpPr>
          <p:cNvPr id="13315" name="Content Placeholder 2"/>
          <p:cNvSpPr>
            <a:spLocks noGrp="1"/>
          </p:cNvSpPr>
          <p:nvPr>
            <p:ph idx="1"/>
          </p:nvPr>
        </p:nvSpPr>
        <p:spPr/>
        <p:txBody>
          <a:bodyPr/>
          <a:lstStyle/>
          <a:p>
            <a:pPr eaLnBrk="1" hangingPunct="1"/>
            <a:r>
              <a:rPr lang="en-US" smtClean="0"/>
              <a:t>Phần đầu hàm: cần xác định</a:t>
            </a:r>
          </a:p>
          <a:p>
            <a:pPr lvl="1" eaLnBrk="1" hangingPunct="1"/>
            <a:r>
              <a:rPr lang="en-US" smtClean="0"/>
              <a:t>Tên hàm</a:t>
            </a:r>
          </a:p>
          <a:p>
            <a:pPr lvl="1" eaLnBrk="1" hangingPunct="1"/>
            <a:r>
              <a:rPr lang="en-US" smtClean="0"/>
              <a:t>Kiểu dữ liệu trả về cho hàm (kiểu hàm)</a:t>
            </a:r>
          </a:p>
          <a:p>
            <a:pPr lvl="1" eaLnBrk="1" hangingPunct="1"/>
            <a:r>
              <a:rPr lang="en-US" smtClean="0"/>
              <a:t>Tên, kiểu dữ liệu cho các tham số, và kiểu tham số (đầu vào, đầu ra, hoặc cả hai) </a:t>
            </a:r>
          </a:p>
        </p:txBody>
      </p:sp>
      <p:sp>
        <p:nvSpPr>
          <p:cNvPr id="4" name="Oval 3"/>
          <p:cNvSpPr/>
          <p:nvPr/>
        </p:nvSpPr>
        <p:spPr>
          <a:xfrm>
            <a:off x="3352800" y="4343400"/>
            <a:ext cx="1905000" cy="1447800"/>
          </a:xfrm>
          <a:prstGeom prst="ellips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a:solidFill>
                  <a:schemeClr val="tx1"/>
                </a:solidFill>
                <a:latin typeface="Arial" pitchFamily="34" charset="0"/>
                <a:cs typeface="Arial" pitchFamily="34" charset="0"/>
              </a:rPr>
              <a:t>Tên/Chức năng của hàm</a:t>
            </a:r>
          </a:p>
        </p:txBody>
      </p:sp>
      <p:cxnSp>
        <p:nvCxnSpPr>
          <p:cNvPr id="6" name="Straight Arrow Connector 5"/>
          <p:cNvCxnSpPr/>
          <p:nvPr/>
        </p:nvCxnSpPr>
        <p:spPr>
          <a:xfrm>
            <a:off x="1981200" y="4876800"/>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981200" y="5181600"/>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257800" y="4876800"/>
            <a:ext cx="1295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257800" y="5181600"/>
            <a:ext cx="1295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21" name="TextBox 16"/>
          <p:cNvSpPr txBox="1">
            <a:spLocks noChangeArrowheads="1"/>
          </p:cNvSpPr>
          <p:nvPr/>
        </p:nvSpPr>
        <p:spPr bwMode="auto">
          <a:xfrm>
            <a:off x="1295400" y="4506913"/>
            <a:ext cx="1828800" cy="400050"/>
          </a:xfrm>
          <a:prstGeom prst="rect">
            <a:avLst/>
          </a:prstGeom>
          <a:noFill/>
          <a:ln w="9525">
            <a:noFill/>
            <a:miter lim="800000"/>
            <a:headEnd/>
            <a:tailEnd/>
          </a:ln>
        </p:spPr>
        <p:txBody>
          <a:bodyPr>
            <a:spAutoFit/>
          </a:bodyPr>
          <a:lstStyle/>
          <a:p>
            <a:r>
              <a:rPr lang="en-US" sz="2000">
                <a:cs typeface="Arial" charset="0"/>
              </a:rPr>
              <a:t>tham số vào</a:t>
            </a:r>
          </a:p>
        </p:txBody>
      </p:sp>
      <p:sp>
        <p:nvSpPr>
          <p:cNvPr id="13322" name="TextBox 17"/>
          <p:cNvSpPr txBox="1">
            <a:spLocks noChangeArrowheads="1"/>
          </p:cNvSpPr>
          <p:nvPr/>
        </p:nvSpPr>
        <p:spPr bwMode="auto">
          <a:xfrm>
            <a:off x="5257800" y="4506913"/>
            <a:ext cx="2667000" cy="400050"/>
          </a:xfrm>
          <a:prstGeom prst="rect">
            <a:avLst/>
          </a:prstGeom>
          <a:noFill/>
          <a:ln w="9525">
            <a:noFill/>
            <a:miter lim="800000"/>
            <a:headEnd/>
            <a:tailEnd/>
          </a:ln>
        </p:spPr>
        <p:txBody>
          <a:bodyPr>
            <a:spAutoFit/>
          </a:bodyPr>
          <a:lstStyle/>
          <a:p>
            <a:r>
              <a:rPr lang="en-US" sz="2000">
                <a:cs typeface="Arial" charset="0"/>
              </a:rPr>
              <a:t>tham số ra / kiểu hàm</a:t>
            </a:r>
          </a:p>
        </p:txBody>
      </p:sp>
      <p:sp>
        <p:nvSpPr>
          <p:cNvPr id="13" name="Slide Number Placeholder 12"/>
          <p:cNvSpPr>
            <a:spLocks noGrp="1"/>
          </p:cNvSpPr>
          <p:nvPr>
            <p:ph type="sldNum" sz="quarter" idx="12"/>
          </p:nvPr>
        </p:nvSpPr>
        <p:spPr/>
        <p:txBody>
          <a:bodyPr/>
          <a:lstStyle/>
          <a:p>
            <a:pPr>
              <a:defRPr/>
            </a:pPr>
            <a:fld id="{6DEDCB96-692D-40F8-9EAB-0E14CAE870F8}"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latin typeface="Arial" charset="0"/>
                <a:cs typeface="Arial" charset="0"/>
              </a:rPr>
              <a:t>Định nghĩa hàm</a:t>
            </a:r>
          </a:p>
        </p:txBody>
      </p:sp>
      <p:sp>
        <p:nvSpPr>
          <p:cNvPr id="14339" name="Content Placeholder 2"/>
          <p:cNvSpPr>
            <a:spLocks noGrp="1"/>
          </p:cNvSpPr>
          <p:nvPr>
            <p:ph idx="1"/>
          </p:nvPr>
        </p:nvSpPr>
        <p:spPr/>
        <p:txBody>
          <a:bodyPr/>
          <a:lstStyle/>
          <a:p>
            <a:r>
              <a:rPr lang="en-US" smtClean="0"/>
              <a:t>Lưu ý về tham số đầu ra: Trong C, tham số đóng vai trò đầu ra (hoặc vừa đầu vào vừa đầu ra, hoặc chỉ đầu ra) </a:t>
            </a:r>
            <a:r>
              <a:rPr lang="en-US" b="1" i="1" smtClean="0"/>
              <a:t>phải là kiểu con trỏ</a:t>
            </a:r>
            <a:r>
              <a:rPr lang="en-US" smtClean="0"/>
              <a:t>.</a:t>
            </a:r>
          </a:p>
        </p:txBody>
      </p:sp>
      <p:sp>
        <p:nvSpPr>
          <p:cNvPr id="4" name="Slide Number Placeholder 3"/>
          <p:cNvSpPr>
            <a:spLocks noGrp="1"/>
          </p:cNvSpPr>
          <p:nvPr>
            <p:ph type="sldNum" sz="quarter" idx="12"/>
          </p:nvPr>
        </p:nvSpPr>
        <p:spPr/>
        <p:txBody>
          <a:bodyPr/>
          <a:lstStyle/>
          <a:p>
            <a:pPr>
              <a:defRPr/>
            </a:pPr>
            <a:fld id="{27FCDF74-47B4-4016-A1BB-83D7E475C2C4}"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latin typeface="Arial" charset="0"/>
                <a:cs typeface="Arial" charset="0"/>
              </a:rPr>
              <a:t>Định nghĩa hàm</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en-US" smtClean="0"/>
              <a:t>Phần thân hàm:</a:t>
            </a:r>
          </a:p>
          <a:p>
            <a:pPr lvl="1" eaLnBrk="1" fontAlgn="auto" hangingPunct="1">
              <a:spcAft>
                <a:spcPts val="0"/>
              </a:spcAft>
              <a:buFont typeface="Arial" pitchFamily="34" charset="0"/>
              <a:buChar char="–"/>
              <a:defRPr/>
            </a:pPr>
            <a:r>
              <a:rPr lang="en-US" smtClean="0"/>
              <a:t>Là khối lệnh chứa các lệnh xử lý cho phần đầu hàm</a:t>
            </a:r>
          </a:p>
          <a:p>
            <a:pPr lvl="1" eaLnBrk="1" fontAlgn="auto" hangingPunct="1">
              <a:spcAft>
                <a:spcPts val="0"/>
              </a:spcAft>
              <a:buFont typeface="Arial" pitchFamily="34" charset="0"/>
              <a:buChar char="–"/>
              <a:defRPr/>
            </a:pPr>
            <a:r>
              <a:rPr lang="en-US" smtClean="0"/>
              <a:t>Có thể khai báo thêm các kiểu dữ liệu (biến/hằng) có phạm vi sử dụng cục bộ trong khối lệnh thân hàm</a:t>
            </a:r>
          </a:p>
          <a:p>
            <a:pPr lvl="1" eaLnBrk="1" fontAlgn="auto" hangingPunct="1">
              <a:spcAft>
                <a:spcPts val="0"/>
              </a:spcAft>
              <a:buFont typeface="Arial" pitchFamily="34" charset="0"/>
              <a:buChar char="–"/>
              <a:defRPr/>
            </a:pPr>
            <a:r>
              <a:rPr lang="en-US" smtClean="0"/>
              <a:t>Các tham số trong phần đầu hàm được sử dụng như các dữ liệu cục bộ, nhưng cần chú ý thêm đến vai trò vào/ra của chúng</a:t>
            </a:r>
          </a:p>
          <a:p>
            <a:pPr lvl="1" eaLnBrk="1" fontAlgn="auto" hangingPunct="1">
              <a:spcAft>
                <a:spcPts val="0"/>
              </a:spcAft>
              <a:buFont typeface="Arial" pitchFamily="34" charset="0"/>
              <a:buChar char="–"/>
              <a:defRPr/>
            </a:pPr>
            <a:r>
              <a:rPr lang="en-US" smtClean="0"/>
              <a:t>Phần này có thể chứa các lệnh </a:t>
            </a:r>
            <a:r>
              <a:rPr lang="en-US" b="1" i="1" smtClean="0"/>
              <a:t>return </a:t>
            </a:r>
            <a:r>
              <a:rPr lang="en-US" smtClean="0"/>
              <a:t>(có hoặc không có tham số) để thực hiện kết thúc khối lệnh (và có trả về giá trị cho hàm này nếu có tham số)</a:t>
            </a:r>
            <a:endParaRPr lang="en-US"/>
          </a:p>
        </p:txBody>
      </p:sp>
      <p:sp>
        <p:nvSpPr>
          <p:cNvPr id="4" name="Slide Number Placeholder 3"/>
          <p:cNvSpPr>
            <a:spLocks noGrp="1"/>
          </p:cNvSpPr>
          <p:nvPr>
            <p:ph type="sldNum" sz="quarter" idx="12"/>
          </p:nvPr>
        </p:nvSpPr>
        <p:spPr/>
        <p:txBody>
          <a:bodyPr/>
          <a:lstStyle/>
          <a:p>
            <a:pPr>
              <a:defRPr/>
            </a:pPr>
            <a:fld id="{30261C2A-4D67-4F3B-A239-E031C653898D}"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latin typeface="Arial" charset="0"/>
                <a:cs typeface="Arial" charset="0"/>
              </a:rPr>
              <a:t>Một số ví dụ định nghĩa hàm</a:t>
            </a:r>
          </a:p>
        </p:txBody>
      </p:sp>
      <p:sp>
        <p:nvSpPr>
          <p:cNvPr id="16387" name="Content Placeholder 2"/>
          <p:cNvSpPr>
            <a:spLocks noGrp="1"/>
          </p:cNvSpPr>
          <p:nvPr>
            <p:ph idx="1"/>
          </p:nvPr>
        </p:nvSpPr>
        <p:spPr/>
        <p:txBody>
          <a:bodyPr/>
          <a:lstStyle/>
          <a:p>
            <a:pPr eaLnBrk="1" hangingPunct="1"/>
            <a:r>
              <a:rPr lang="en-US" smtClean="0"/>
              <a:t>Định nghĩa hàm tính USCLN(a,b)</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EB659C11-AC46-4BF0-A3E1-624401C5CBAA}" type="slidenum">
              <a:rPr lang="en-US"/>
              <a:pPr>
                <a:defRPr/>
              </a:pPr>
              <a:t>14</a:t>
            </a:fld>
            <a:endParaRPr lang="en-US"/>
          </a:p>
        </p:txBody>
      </p:sp>
      <p:sp>
        <p:nvSpPr>
          <p:cNvPr id="5" name="Rounded Rectangle 4"/>
          <p:cNvSpPr/>
          <p:nvPr/>
        </p:nvSpPr>
        <p:spPr>
          <a:xfrm>
            <a:off x="685800" y="2590800"/>
            <a:ext cx="7696200" cy="32004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a:solidFill>
                  <a:srgbClr val="FF0000"/>
                </a:solidFill>
                <a:latin typeface="Courier New" pitchFamily="49" charset="0"/>
                <a:cs typeface="Courier New" pitchFamily="49" charset="0"/>
              </a:rPr>
              <a:t>//Cách 1: hàm có giá trị trả về</a:t>
            </a:r>
          </a:p>
          <a:p>
            <a:pPr fontAlgn="auto">
              <a:spcBef>
                <a:spcPts val="0"/>
              </a:spcBef>
              <a:spcAft>
                <a:spcPts val="0"/>
              </a:spcAft>
              <a:defRPr/>
            </a:pPr>
            <a:r>
              <a:rPr lang="en-US" sz="2400" b="1">
                <a:solidFill>
                  <a:schemeClr val="tx1"/>
                </a:solidFill>
                <a:latin typeface="Courier New" pitchFamily="49" charset="0"/>
                <a:cs typeface="Courier New" pitchFamily="49" charset="0"/>
              </a:rPr>
              <a:t>int uscln(int a, int b){</a:t>
            </a:r>
          </a:p>
          <a:p>
            <a:pPr fontAlgn="auto">
              <a:spcBef>
                <a:spcPts val="0"/>
              </a:spcBef>
              <a:spcAft>
                <a:spcPts val="0"/>
              </a:spcAft>
              <a:defRPr/>
            </a:pPr>
            <a:r>
              <a:rPr lang="en-US" sz="2400" b="1">
                <a:solidFill>
                  <a:schemeClr val="tx1"/>
                </a:solidFill>
                <a:latin typeface="Courier New" pitchFamily="49" charset="0"/>
                <a:cs typeface="Courier New" pitchFamily="49" charset="0"/>
              </a:rPr>
              <a:t>   while(a!=b)</a:t>
            </a:r>
          </a:p>
          <a:p>
            <a:pPr fontAlgn="auto">
              <a:spcBef>
                <a:spcPts val="0"/>
              </a:spcBef>
              <a:spcAft>
                <a:spcPts val="0"/>
              </a:spcAft>
              <a:defRPr/>
            </a:pPr>
            <a:r>
              <a:rPr lang="en-US" sz="2400" b="1">
                <a:solidFill>
                  <a:schemeClr val="tx1"/>
                </a:solidFill>
                <a:latin typeface="Courier New" pitchFamily="49" charset="0"/>
                <a:cs typeface="Courier New" pitchFamily="49" charset="0"/>
              </a:rPr>
              <a:t> 	if(a&gt;b) a -= b;</a:t>
            </a:r>
          </a:p>
          <a:p>
            <a:pPr fontAlgn="auto">
              <a:spcBef>
                <a:spcPts val="0"/>
              </a:spcBef>
              <a:spcAft>
                <a:spcPts val="0"/>
              </a:spcAft>
              <a:defRPr/>
            </a:pPr>
            <a:r>
              <a:rPr lang="en-US" sz="2400" b="1">
                <a:solidFill>
                  <a:schemeClr val="tx1"/>
                </a:solidFill>
                <a:latin typeface="Courier New" pitchFamily="49" charset="0"/>
                <a:cs typeface="Courier New" pitchFamily="49" charset="0"/>
              </a:rPr>
              <a:t>	else b -= a;</a:t>
            </a:r>
          </a:p>
          <a:p>
            <a:pPr fontAlgn="auto">
              <a:spcBef>
                <a:spcPts val="0"/>
              </a:spcBef>
              <a:spcAft>
                <a:spcPts val="0"/>
              </a:spcAft>
              <a:defRPr/>
            </a:pPr>
            <a:r>
              <a:rPr lang="en-US" sz="2400" b="1">
                <a:solidFill>
                  <a:schemeClr val="tx1"/>
                </a:solidFill>
                <a:latin typeface="Courier New" pitchFamily="49" charset="0"/>
                <a:cs typeface="Courier New" pitchFamily="49" charset="0"/>
              </a:rPr>
              <a:t>   return a;	</a:t>
            </a:r>
          </a:p>
          <a:p>
            <a:pPr fontAlgn="auto">
              <a:spcBef>
                <a:spcPts val="0"/>
              </a:spcBef>
              <a:spcAft>
                <a:spcPts val="0"/>
              </a:spcAft>
              <a:defRPr/>
            </a:pPr>
            <a:r>
              <a:rPr lang="en-US" sz="2400" b="1">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latin typeface="Arial" charset="0"/>
                <a:cs typeface="Arial" charset="0"/>
              </a:rPr>
              <a:t>Một số ví dụ</a:t>
            </a:r>
          </a:p>
        </p:txBody>
      </p:sp>
      <p:sp>
        <p:nvSpPr>
          <p:cNvPr id="17411" name="Content Placeholder 2"/>
          <p:cNvSpPr>
            <a:spLocks noGrp="1"/>
          </p:cNvSpPr>
          <p:nvPr>
            <p:ph idx="1"/>
          </p:nvPr>
        </p:nvSpPr>
        <p:spPr/>
        <p:txBody>
          <a:bodyPr/>
          <a:lstStyle/>
          <a:p>
            <a:pPr eaLnBrk="1" hangingPunct="1"/>
            <a:r>
              <a:rPr lang="en-US" smtClean="0"/>
              <a:t>Định nghĩa hàm tính USCLN(a,b)</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A84EC3E5-FD89-4F98-AADB-381A057E179F}" type="slidenum">
              <a:rPr lang="en-US"/>
              <a:pPr>
                <a:defRPr/>
              </a:pPr>
              <a:t>15</a:t>
            </a:fld>
            <a:endParaRPr lang="en-US"/>
          </a:p>
        </p:txBody>
      </p:sp>
      <p:sp>
        <p:nvSpPr>
          <p:cNvPr id="5" name="Rounded Rectangle 4"/>
          <p:cNvSpPr/>
          <p:nvPr/>
        </p:nvSpPr>
        <p:spPr>
          <a:xfrm>
            <a:off x="685800" y="2590800"/>
            <a:ext cx="7696200" cy="32004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a:solidFill>
                  <a:srgbClr val="FF0000"/>
                </a:solidFill>
                <a:latin typeface="Courier New" pitchFamily="49" charset="0"/>
                <a:cs typeface="Courier New" pitchFamily="49" charset="0"/>
              </a:rPr>
              <a:t>//Cách 2: hàm không có giá trị trả về</a:t>
            </a:r>
          </a:p>
          <a:p>
            <a:pPr fontAlgn="auto">
              <a:spcBef>
                <a:spcPts val="0"/>
              </a:spcBef>
              <a:spcAft>
                <a:spcPts val="0"/>
              </a:spcAft>
              <a:defRPr/>
            </a:pPr>
            <a:r>
              <a:rPr lang="en-US" sz="2400" b="1">
                <a:solidFill>
                  <a:schemeClr val="tx1"/>
                </a:solidFill>
                <a:latin typeface="Courier New" pitchFamily="49" charset="0"/>
                <a:cs typeface="Courier New" pitchFamily="49" charset="0"/>
              </a:rPr>
              <a:t>void uscln(int a, int b, int* u){</a:t>
            </a:r>
          </a:p>
          <a:p>
            <a:pPr fontAlgn="auto">
              <a:spcBef>
                <a:spcPts val="0"/>
              </a:spcBef>
              <a:spcAft>
                <a:spcPts val="0"/>
              </a:spcAft>
              <a:defRPr/>
            </a:pPr>
            <a:r>
              <a:rPr lang="en-US" sz="2400" b="1">
                <a:solidFill>
                  <a:schemeClr val="tx1"/>
                </a:solidFill>
                <a:latin typeface="Courier New" pitchFamily="49" charset="0"/>
                <a:cs typeface="Courier New" pitchFamily="49" charset="0"/>
              </a:rPr>
              <a:t>   while(a!=b)</a:t>
            </a:r>
          </a:p>
          <a:p>
            <a:pPr fontAlgn="auto">
              <a:spcBef>
                <a:spcPts val="0"/>
              </a:spcBef>
              <a:spcAft>
                <a:spcPts val="0"/>
              </a:spcAft>
              <a:defRPr/>
            </a:pPr>
            <a:r>
              <a:rPr lang="en-US" sz="2400" b="1">
                <a:solidFill>
                  <a:schemeClr val="tx1"/>
                </a:solidFill>
                <a:latin typeface="Courier New" pitchFamily="49" charset="0"/>
                <a:cs typeface="Courier New" pitchFamily="49" charset="0"/>
              </a:rPr>
              <a:t> 	if(a&gt;b) a -= b;</a:t>
            </a:r>
          </a:p>
          <a:p>
            <a:pPr fontAlgn="auto">
              <a:spcBef>
                <a:spcPts val="0"/>
              </a:spcBef>
              <a:spcAft>
                <a:spcPts val="0"/>
              </a:spcAft>
              <a:defRPr/>
            </a:pPr>
            <a:r>
              <a:rPr lang="en-US" sz="2400" b="1">
                <a:solidFill>
                  <a:schemeClr val="tx1"/>
                </a:solidFill>
                <a:latin typeface="Courier New" pitchFamily="49" charset="0"/>
                <a:cs typeface="Courier New" pitchFamily="49" charset="0"/>
              </a:rPr>
              <a:t>	else b -= a;</a:t>
            </a:r>
          </a:p>
          <a:p>
            <a:pPr fontAlgn="auto">
              <a:spcBef>
                <a:spcPts val="0"/>
              </a:spcBef>
              <a:spcAft>
                <a:spcPts val="0"/>
              </a:spcAft>
              <a:defRPr/>
            </a:pPr>
            <a:r>
              <a:rPr lang="en-US" sz="2400" b="1">
                <a:solidFill>
                  <a:schemeClr val="tx1"/>
                </a:solidFill>
                <a:latin typeface="Courier New" pitchFamily="49" charset="0"/>
                <a:cs typeface="Courier New" pitchFamily="49" charset="0"/>
              </a:rPr>
              <a:t>   *u = a;	</a:t>
            </a:r>
          </a:p>
          <a:p>
            <a:pPr fontAlgn="auto">
              <a:spcBef>
                <a:spcPts val="0"/>
              </a:spcBef>
              <a:spcAft>
                <a:spcPts val="0"/>
              </a:spcAft>
              <a:defRPr/>
            </a:pPr>
            <a:r>
              <a:rPr lang="en-US" sz="2400" b="1">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latin typeface="Arial" charset="0"/>
                <a:cs typeface="Arial" charset="0"/>
              </a:rPr>
              <a:t>Một số ví dụ</a:t>
            </a:r>
          </a:p>
        </p:txBody>
      </p:sp>
      <p:sp>
        <p:nvSpPr>
          <p:cNvPr id="18435" name="Content Placeholder 2"/>
          <p:cNvSpPr>
            <a:spLocks noGrp="1"/>
          </p:cNvSpPr>
          <p:nvPr>
            <p:ph idx="1"/>
          </p:nvPr>
        </p:nvSpPr>
        <p:spPr/>
        <p:txBody>
          <a:bodyPr/>
          <a:lstStyle/>
          <a:p>
            <a:pPr eaLnBrk="1" hangingPunct="1"/>
            <a:r>
              <a:rPr lang="en-US" smtClean="0"/>
              <a:t>Định nghĩa hàm tính tổng của một dãy a có n số</a:t>
            </a:r>
          </a:p>
        </p:txBody>
      </p:sp>
      <p:sp>
        <p:nvSpPr>
          <p:cNvPr id="4" name="Slide Number Placeholder 3"/>
          <p:cNvSpPr>
            <a:spLocks noGrp="1"/>
          </p:cNvSpPr>
          <p:nvPr>
            <p:ph type="sldNum" sz="quarter" idx="12"/>
          </p:nvPr>
        </p:nvSpPr>
        <p:spPr/>
        <p:txBody>
          <a:bodyPr/>
          <a:lstStyle/>
          <a:p>
            <a:pPr>
              <a:defRPr/>
            </a:pPr>
            <a:fld id="{B00DEC16-8221-49F1-8554-89F63FAF090C}" type="slidenum">
              <a:rPr lang="en-US"/>
              <a:pPr>
                <a:defRPr/>
              </a:pPr>
              <a:t>16</a:t>
            </a:fld>
            <a:endParaRPr lang="en-US"/>
          </a:p>
        </p:txBody>
      </p:sp>
      <p:sp>
        <p:nvSpPr>
          <p:cNvPr id="5" name="Rounded Rectangle 4"/>
          <p:cNvSpPr/>
          <p:nvPr/>
        </p:nvSpPr>
        <p:spPr>
          <a:xfrm>
            <a:off x="685800" y="2743200"/>
            <a:ext cx="7696200" cy="32004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a:solidFill>
                  <a:srgbClr val="FF0000"/>
                </a:solidFill>
                <a:latin typeface="Courier New" pitchFamily="49" charset="0"/>
                <a:cs typeface="Courier New" pitchFamily="49" charset="0"/>
              </a:rPr>
              <a:t>//Cách 1: hàm có giá trị trả về</a:t>
            </a:r>
          </a:p>
          <a:p>
            <a:pPr fontAlgn="auto">
              <a:spcBef>
                <a:spcPts val="0"/>
              </a:spcBef>
              <a:spcAft>
                <a:spcPts val="0"/>
              </a:spcAft>
              <a:defRPr/>
            </a:pPr>
            <a:r>
              <a:rPr lang="en-US" sz="2400" b="1">
                <a:solidFill>
                  <a:schemeClr val="tx1"/>
                </a:solidFill>
                <a:latin typeface="Courier New" pitchFamily="49" charset="0"/>
                <a:cs typeface="Courier New" pitchFamily="49" charset="0"/>
              </a:rPr>
              <a:t>float sum(float a[], int N){</a:t>
            </a:r>
          </a:p>
          <a:p>
            <a:pPr fontAlgn="auto">
              <a:spcBef>
                <a:spcPts val="0"/>
              </a:spcBef>
              <a:spcAft>
                <a:spcPts val="0"/>
              </a:spcAft>
              <a:defRPr/>
            </a:pPr>
            <a:r>
              <a:rPr lang="en-US" sz="2400" b="1">
                <a:solidFill>
                  <a:schemeClr val="tx1"/>
                </a:solidFill>
                <a:latin typeface="Courier New" pitchFamily="49" charset="0"/>
                <a:cs typeface="Courier New" pitchFamily="49" charset="0"/>
              </a:rPr>
              <a:t>	int i;</a:t>
            </a:r>
          </a:p>
          <a:p>
            <a:pPr fontAlgn="auto">
              <a:spcBef>
                <a:spcPts val="0"/>
              </a:spcBef>
              <a:spcAft>
                <a:spcPts val="0"/>
              </a:spcAft>
              <a:defRPr/>
            </a:pPr>
            <a:r>
              <a:rPr lang="en-US" sz="2400" b="1">
                <a:solidFill>
                  <a:schemeClr val="tx1"/>
                </a:solidFill>
                <a:latin typeface="Courier New" pitchFamily="49" charset="0"/>
                <a:cs typeface="Courier New" pitchFamily="49" charset="0"/>
              </a:rPr>
              <a:t>	float sf=0;</a:t>
            </a:r>
          </a:p>
          <a:p>
            <a:pPr fontAlgn="auto">
              <a:spcBef>
                <a:spcPts val="0"/>
              </a:spcBef>
              <a:spcAft>
                <a:spcPts val="0"/>
              </a:spcAft>
              <a:defRPr/>
            </a:pPr>
            <a:r>
              <a:rPr lang="en-US" sz="2400" b="1">
                <a:solidFill>
                  <a:schemeClr val="tx1"/>
                </a:solidFill>
                <a:latin typeface="Courier New" pitchFamily="49" charset="0"/>
                <a:cs typeface="Courier New" pitchFamily="49" charset="0"/>
              </a:rPr>
              <a:t>	for (i=0;i&lt;N;i++) sf += a[i];</a:t>
            </a:r>
          </a:p>
          <a:p>
            <a:pPr fontAlgn="auto">
              <a:spcBef>
                <a:spcPts val="0"/>
              </a:spcBef>
              <a:spcAft>
                <a:spcPts val="0"/>
              </a:spcAft>
              <a:defRPr/>
            </a:pPr>
            <a:r>
              <a:rPr lang="en-US" sz="2400" b="1">
                <a:solidFill>
                  <a:schemeClr val="tx1"/>
                </a:solidFill>
                <a:latin typeface="Courier New" pitchFamily="49" charset="0"/>
                <a:cs typeface="Courier New" pitchFamily="49" charset="0"/>
              </a:rPr>
              <a:t>	return sf;</a:t>
            </a:r>
          </a:p>
          <a:p>
            <a:pPr fontAlgn="auto">
              <a:spcBef>
                <a:spcPts val="0"/>
              </a:spcBef>
              <a:spcAft>
                <a:spcPts val="0"/>
              </a:spcAft>
              <a:defRPr/>
            </a:pPr>
            <a:r>
              <a:rPr lang="en-US" sz="2400" b="1">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latin typeface="Arial" charset="0"/>
                <a:cs typeface="Arial" charset="0"/>
              </a:rPr>
              <a:t>Một số ví dụ</a:t>
            </a:r>
          </a:p>
        </p:txBody>
      </p:sp>
      <p:sp>
        <p:nvSpPr>
          <p:cNvPr id="19459" name="Content Placeholder 2"/>
          <p:cNvSpPr>
            <a:spLocks noGrp="1"/>
          </p:cNvSpPr>
          <p:nvPr>
            <p:ph idx="1"/>
          </p:nvPr>
        </p:nvSpPr>
        <p:spPr/>
        <p:txBody>
          <a:bodyPr/>
          <a:lstStyle/>
          <a:p>
            <a:pPr eaLnBrk="1" hangingPunct="1"/>
            <a:r>
              <a:rPr lang="en-US" smtClean="0"/>
              <a:t>Định nghĩa hàm tính tổng của một dãy a có n số</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A5004B11-F2C2-4553-AE52-57FEF67754DD}" type="slidenum">
              <a:rPr lang="en-US"/>
              <a:pPr>
                <a:defRPr/>
              </a:pPr>
              <a:t>17</a:t>
            </a:fld>
            <a:endParaRPr lang="en-US"/>
          </a:p>
        </p:txBody>
      </p:sp>
      <p:sp>
        <p:nvSpPr>
          <p:cNvPr id="5" name="Rounded Rectangle 4"/>
          <p:cNvSpPr/>
          <p:nvPr/>
        </p:nvSpPr>
        <p:spPr>
          <a:xfrm>
            <a:off x="685800" y="2743200"/>
            <a:ext cx="7696200" cy="32004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a:solidFill>
                  <a:srgbClr val="FF0000"/>
                </a:solidFill>
                <a:latin typeface="Courier New" pitchFamily="49" charset="0"/>
                <a:cs typeface="Courier New" pitchFamily="49" charset="0"/>
              </a:rPr>
              <a:t>//Cách 2: hàm không có giá trị trả về</a:t>
            </a:r>
          </a:p>
          <a:p>
            <a:pPr fontAlgn="auto">
              <a:spcBef>
                <a:spcPts val="0"/>
              </a:spcBef>
              <a:spcAft>
                <a:spcPts val="0"/>
              </a:spcAft>
              <a:defRPr/>
            </a:pPr>
            <a:r>
              <a:rPr lang="en-US" sz="2400" b="1">
                <a:solidFill>
                  <a:schemeClr val="tx1"/>
                </a:solidFill>
                <a:latin typeface="Courier New" pitchFamily="49" charset="0"/>
                <a:cs typeface="Courier New" pitchFamily="49" charset="0"/>
              </a:rPr>
              <a:t>void sum(float a[], int N, float* s){</a:t>
            </a:r>
          </a:p>
          <a:p>
            <a:pPr fontAlgn="auto">
              <a:spcBef>
                <a:spcPts val="0"/>
              </a:spcBef>
              <a:spcAft>
                <a:spcPts val="0"/>
              </a:spcAft>
              <a:defRPr/>
            </a:pPr>
            <a:r>
              <a:rPr lang="en-US" sz="2400" b="1">
                <a:solidFill>
                  <a:schemeClr val="tx1"/>
                </a:solidFill>
                <a:latin typeface="Courier New" pitchFamily="49" charset="0"/>
                <a:cs typeface="Courier New" pitchFamily="49" charset="0"/>
              </a:rPr>
              <a:t>	int i;</a:t>
            </a:r>
          </a:p>
          <a:p>
            <a:pPr fontAlgn="auto">
              <a:spcBef>
                <a:spcPts val="0"/>
              </a:spcBef>
              <a:spcAft>
                <a:spcPts val="0"/>
              </a:spcAft>
              <a:defRPr/>
            </a:pPr>
            <a:r>
              <a:rPr lang="en-US" sz="2400" b="1">
                <a:solidFill>
                  <a:schemeClr val="tx1"/>
                </a:solidFill>
                <a:latin typeface="Courier New" pitchFamily="49" charset="0"/>
                <a:cs typeface="Courier New" pitchFamily="49" charset="0"/>
              </a:rPr>
              <a:t>	float sf=0;</a:t>
            </a:r>
          </a:p>
          <a:p>
            <a:pPr fontAlgn="auto">
              <a:spcBef>
                <a:spcPts val="0"/>
              </a:spcBef>
              <a:spcAft>
                <a:spcPts val="0"/>
              </a:spcAft>
              <a:defRPr/>
            </a:pPr>
            <a:r>
              <a:rPr lang="en-US" sz="2400" b="1">
                <a:solidFill>
                  <a:schemeClr val="tx1"/>
                </a:solidFill>
                <a:latin typeface="Courier New" pitchFamily="49" charset="0"/>
                <a:cs typeface="Courier New" pitchFamily="49" charset="0"/>
              </a:rPr>
              <a:t>	for (i=0;i&lt;N;i++) sf += a[i];</a:t>
            </a:r>
          </a:p>
          <a:p>
            <a:pPr fontAlgn="auto">
              <a:spcBef>
                <a:spcPts val="0"/>
              </a:spcBef>
              <a:spcAft>
                <a:spcPts val="0"/>
              </a:spcAft>
              <a:defRPr/>
            </a:pPr>
            <a:r>
              <a:rPr lang="en-US" sz="2400" b="1">
                <a:solidFill>
                  <a:schemeClr val="tx1"/>
                </a:solidFill>
                <a:latin typeface="Courier New" pitchFamily="49" charset="0"/>
                <a:cs typeface="Courier New" pitchFamily="49" charset="0"/>
              </a:rPr>
              <a:t>	*s = sf;</a:t>
            </a:r>
          </a:p>
          <a:p>
            <a:pPr fontAlgn="auto">
              <a:spcBef>
                <a:spcPts val="0"/>
              </a:spcBef>
              <a:spcAft>
                <a:spcPts val="0"/>
              </a:spcAft>
              <a:defRPr/>
            </a:pPr>
            <a:r>
              <a:rPr lang="en-US" sz="2400" b="1">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latin typeface="Arial" charset="0"/>
                <a:cs typeface="Arial" charset="0"/>
              </a:rPr>
              <a:t>Khai báo hàm</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smtClean="0"/>
              <a:t>Là thao tác nhằm thông báo cấu trúc của phần đầu hàm trước khi gọi hàm đó</a:t>
            </a:r>
          </a:p>
          <a:p>
            <a:pPr eaLnBrk="1" fontAlgn="auto" hangingPunct="1">
              <a:spcAft>
                <a:spcPts val="0"/>
              </a:spcAft>
              <a:buFont typeface="Arial" pitchFamily="34" charset="0"/>
              <a:buChar char="•"/>
              <a:defRPr/>
            </a:pPr>
            <a:r>
              <a:rPr lang="en-US" smtClean="0"/>
              <a:t>Cú pháp:</a:t>
            </a:r>
          </a:p>
          <a:p>
            <a:pPr algn="ctr" eaLnBrk="1" fontAlgn="auto" hangingPunct="1">
              <a:spcAft>
                <a:spcPts val="0"/>
              </a:spcAft>
              <a:buFont typeface="Arial" pitchFamily="34" charset="0"/>
              <a:buNone/>
              <a:defRPr/>
            </a:pPr>
            <a:r>
              <a:rPr lang="en-US" b="1" smtClean="0"/>
              <a:t>T  tên_hàm</a:t>
            </a:r>
            <a:r>
              <a:rPr lang="en-US" smtClean="0"/>
              <a:t> (T1 v1, T2 v2, …);</a:t>
            </a:r>
          </a:p>
          <a:p>
            <a:pPr eaLnBrk="1" fontAlgn="auto" hangingPunct="1">
              <a:spcAft>
                <a:spcPts val="0"/>
              </a:spcAft>
              <a:buFont typeface="Arial" pitchFamily="34" charset="0"/>
              <a:buNone/>
              <a:defRPr/>
            </a:pPr>
            <a:r>
              <a:rPr lang="en-US" smtClean="0"/>
              <a:t>	Trong đó: 	Ti: kiểu tham số</a:t>
            </a:r>
          </a:p>
          <a:p>
            <a:pPr eaLnBrk="1" fontAlgn="auto" hangingPunct="1">
              <a:spcAft>
                <a:spcPts val="0"/>
              </a:spcAft>
              <a:buFont typeface="Arial" pitchFamily="34" charset="0"/>
              <a:buNone/>
              <a:defRPr/>
            </a:pPr>
            <a:r>
              <a:rPr lang="en-US" smtClean="0"/>
              <a:t>				vi: tên tham số</a:t>
            </a:r>
          </a:p>
          <a:p>
            <a:pPr eaLnBrk="1" fontAlgn="auto" hangingPunct="1">
              <a:spcAft>
                <a:spcPts val="0"/>
              </a:spcAft>
              <a:buFont typeface="Arial" pitchFamily="34" charset="0"/>
              <a:buChar char="•"/>
              <a:defRPr/>
            </a:pPr>
            <a:r>
              <a:rPr lang="en-US" smtClean="0"/>
              <a:t>Khai báo hàm nhằm 2 mục đích chính:</a:t>
            </a:r>
          </a:p>
          <a:p>
            <a:pPr lvl="1" eaLnBrk="1" fontAlgn="auto" hangingPunct="1">
              <a:spcAft>
                <a:spcPts val="0"/>
              </a:spcAft>
              <a:buFont typeface="Arial" pitchFamily="34" charset="0"/>
              <a:buChar char="–"/>
              <a:defRPr/>
            </a:pPr>
            <a:r>
              <a:rPr lang="en-US" smtClean="0"/>
              <a:t>Đảm bảo việc gọi đúng hàm cần dùng</a:t>
            </a:r>
          </a:p>
          <a:p>
            <a:pPr lvl="1" eaLnBrk="1" fontAlgn="auto" hangingPunct="1">
              <a:spcAft>
                <a:spcPts val="0"/>
              </a:spcAft>
              <a:buFont typeface="Arial" pitchFamily="34" charset="0"/>
              <a:buChar char="–"/>
              <a:defRPr/>
            </a:pPr>
            <a:r>
              <a:rPr lang="en-US" smtClean="0"/>
              <a:t>Giúp cho việc tìm và liên kết hàm dễ dàng hơn</a:t>
            </a:r>
          </a:p>
        </p:txBody>
      </p:sp>
      <p:sp>
        <p:nvSpPr>
          <p:cNvPr id="4" name="Slide Number Placeholder 3"/>
          <p:cNvSpPr>
            <a:spLocks noGrp="1"/>
          </p:cNvSpPr>
          <p:nvPr>
            <p:ph type="sldNum" sz="quarter" idx="12"/>
          </p:nvPr>
        </p:nvSpPr>
        <p:spPr/>
        <p:txBody>
          <a:bodyPr/>
          <a:lstStyle/>
          <a:p>
            <a:pPr>
              <a:defRPr/>
            </a:pPr>
            <a:fld id="{FF316F52-437D-40D6-8112-8CFD420CCF7E}"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latin typeface="Arial" charset="0"/>
                <a:cs typeface="Arial" charset="0"/>
              </a:rPr>
              <a:t>Khai báo hàm</a:t>
            </a:r>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Char char="•"/>
              <a:defRPr/>
            </a:pPr>
            <a:r>
              <a:rPr lang="en-US" sz="3400" smtClean="0"/>
              <a:t>Một số lưu ý khi khai báo hàm:</a:t>
            </a:r>
          </a:p>
          <a:p>
            <a:pPr lvl="1" eaLnBrk="1" fontAlgn="auto" hangingPunct="1">
              <a:spcAft>
                <a:spcPts val="0"/>
              </a:spcAft>
              <a:buFont typeface="Arial" pitchFamily="34" charset="0"/>
              <a:buChar char="–"/>
              <a:defRPr/>
            </a:pPr>
            <a:r>
              <a:rPr lang="en-US" sz="3100" smtClean="0"/>
              <a:t>Vị trí khai báo hàm tương tự như vị trí khai báo dữ liệu, và phạm vi của hàm cũng có hai loại </a:t>
            </a:r>
            <a:r>
              <a:rPr lang="en-US" sz="3100" b="1" i="1" smtClean="0"/>
              <a:t>cục bộ </a:t>
            </a:r>
            <a:r>
              <a:rPr lang="en-US" sz="3100" smtClean="0"/>
              <a:t>và </a:t>
            </a:r>
            <a:r>
              <a:rPr lang="en-US" sz="3100" b="1" i="1" smtClean="0"/>
              <a:t>toàn cục</a:t>
            </a:r>
            <a:r>
              <a:rPr lang="en-US" sz="3100" smtClean="0"/>
              <a:t>, phụ thuộc vào vị trí khai báo như dữ liệu</a:t>
            </a:r>
          </a:p>
          <a:p>
            <a:pPr lvl="1" eaLnBrk="1" fontAlgn="auto" hangingPunct="1">
              <a:spcAft>
                <a:spcPts val="0"/>
              </a:spcAft>
              <a:buFont typeface="Arial" pitchFamily="34" charset="0"/>
              <a:buChar char="–"/>
              <a:defRPr/>
            </a:pPr>
            <a:r>
              <a:rPr lang="en-US" sz="3100" smtClean="0"/>
              <a:t>Thao tác này không bắt buộc phải có, nếu trước khi gọi hàm đã có phần định nghĩa của hàm này. Còn nếu để định nghĩa ở sau khi gọi hàm, hoặc để ở file khác thì cần phải có phần khai báo này</a:t>
            </a:r>
          </a:p>
          <a:p>
            <a:pPr lvl="1" eaLnBrk="1" fontAlgn="auto" hangingPunct="1">
              <a:spcAft>
                <a:spcPts val="0"/>
              </a:spcAft>
              <a:buFont typeface="Arial" pitchFamily="34" charset="0"/>
              <a:buChar char="–"/>
              <a:defRPr/>
            </a:pPr>
            <a:r>
              <a:rPr lang="en-US" sz="3100" smtClean="0"/>
              <a:t>Khi khai báo thì tên của các tham số không quan trọng, và có thể bỏ đi, nhưng kiểu dữ liệu của chúng thì nhất định phải đầy đủ</a:t>
            </a:r>
          </a:p>
          <a:p>
            <a:pPr lvl="1" eaLnBrk="1" fontAlgn="auto" hangingPunct="1">
              <a:spcAft>
                <a:spcPts val="0"/>
              </a:spcAft>
              <a:buFont typeface="Arial" pitchFamily="34" charset="0"/>
              <a:buChar char="–"/>
              <a:defRPr/>
            </a:pPr>
            <a:r>
              <a:rPr lang="en-US" sz="3100" smtClean="0"/>
              <a:t>Các tham số của hàm dùng khi định nghĩa/khai báo được gọi là </a:t>
            </a:r>
            <a:r>
              <a:rPr lang="en-US" sz="3100" i="1" smtClean="0"/>
              <a:t>tham số hình thức</a:t>
            </a:r>
            <a:r>
              <a:rPr lang="en-US" sz="3100" smtClean="0"/>
              <a:t>. Còn sau này khi gọi hàm, các </a:t>
            </a:r>
            <a:r>
              <a:rPr lang="en-US" sz="3100" i="1" smtClean="0"/>
              <a:t>tham số thực </a:t>
            </a:r>
            <a:r>
              <a:rPr lang="en-US" sz="3100" smtClean="0"/>
              <a:t>sẽ được sử dụng để thế chỗ cho các tham số hình thức này</a:t>
            </a:r>
          </a:p>
          <a:p>
            <a:pPr eaLnBrk="1" fontAlgn="auto" hangingPunct="1">
              <a:spcAft>
                <a:spcPts val="0"/>
              </a:spcAft>
              <a:buFont typeface="Arial" pitchFamily="34" charset="0"/>
              <a:buChar char="•"/>
              <a:defRPr/>
            </a:pPr>
            <a:endParaRPr lang="en-US"/>
          </a:p>
        </p:txBody>
      </p:sp>
      <p:sp>
        <p:nvSpPr>
          <p:cNvPr id="4" name="Slide Number Placeholder 3"/>
          <p:cNvSpPr>
            <a:spLocks noGrp="1"/>
          </p:cNvSpPr>
          <p:nvPr>
            <p:ph type="sldNum" sz="quarter" idx="12"/>
          </p:nvPr>
        </p:nvSpPr>
        <p:spPr/>
        <p:txBody>
          <a:bodyPr/>
          <a:lstStyle/>
          <a:p>
            <a:pPr>
              <a:defRPr/>
            </a:pPr>
            <a:fld id="{FF20AB4D-E596-47E2-8AB4-929AEDF4389F}"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latin typeface="Arial" charset="0"/>
                <a:cs typeface="Arial" charset="0"/>
              </a:rPr>
              <a:t>Các nội dung chính</a:t>
            </a:r>
          </a:p>
        </p:txBody>
      </p:sp>
      <p:sp>
        <p:nvSpPr>
          <p:cNvPr id="4099" name="Content Placeholder 2"/>
          <p:cNvSpPr>
            <a:spLocks noGrp="1"/>
          </p:cNvSpPr>
          <p:nvPr>
            <p:ph idx="1"/>
          </p:nvPr>
        </p:nvSpPr>
        <p:spPr/>
        <p:txBody>
          <a:bodyPr/>
          <a:lstStyle/>
          <a:p>
            <a:pPr eaLnBrk="1" hangingPunct="1"/>
            <a:r>
              <a:rPr lang="en-US" smtClean="0"/>
              <a:t>Cấu trúc một chương trình</a:t>
            </a:r>
          </a:p>
          <a:p>
            <a:pPr eaLnBrk="1" hangingPunct="1"/>
            <a:r>
              <a:rPr lang="en-US" smtClean="0"/>
              <a:t>Hàm </a:t>
            </a:r>
          </a:p>
          <a:p>
            <a:pPr eaLnBrk="1" hangingPunct="1"/>
            <a:r>
              <a:rPr lang="en-US" smtClean="0"/>
              <a:t>Cách tổ chức chương trình</a:t>
            </a:r>
          </a:p>
          <a:p>
            <a:pPr eaLnBrk="1" hangingPunct="1"/>
            <a:r>
              <a:rPr lang="en-US" smtClean="0"/>
              <a:t>Một số loại biến đặc biệt trong chương trình</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E6016A92-C915-4C73-AF49-60AA991C0C3A}"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latin typeface="Arial" charset="0"/>
                <a:cs typeface="Arial" charset="0"/>
              </a:rPr>
              <a:t>Một số ví dụ khai báo hàm</a:t>
            </a:r>
          </a:p>
        </p:txBody>
      </p:sp>
      <p:sp>
        <p:nvSpPr>
          <p:cNvPr id="22531" name="Content Placeholder 2"/>
          <p:cNvSpPr>
            <a:spLocks noGrp="1"/>
          </p:cNvSpPr>
          <p:nvPr>
            <p:ph idx="1"/>
          </p:nvPr>
        </p:nvSpPr>
        <p:spPr/>
        <p:txBody>
          <a:bodyPr/>
          <a:lstStyle/>
          <a:p>
            <a:pPr eaLnBrk="1" hangingPunct="1"/>
            <a:r>
              <a:rPr lang="en-US" b="1" smtClean="0">
                <a:latin typeface="Courier New" pitchFamily="49" charset="0"/>
                <a:cs typeface="Courier New" pitchFamily="49" charset="0"/>
              </a:rPr>
              <a:t>int uscln(int a, int b);</a:t>
            </a:r>
          </a:p>
          <a:p>
            <a:pPr eaLnBrk="1" hangingPunct="1"/>
            <a:r>
              <a:rPr lang="en-US" b="1" smtClean="0">
                <a:latin typeface="Courier New" pitchFamily="49" charset="0"/>
                <a:cs typeface="Courier New" pitchFamily="49" charset="0"/>
              </a:rPr>
              <a:t>int uscln(int , int );</a:t>
            </a:r>
          </a:p>
          <a:p>
            <a:pPr eaLnBrk="1" hangingPunct="1"/>
            <a:r>
              <a:rPr lang="en-US" b="1" smtClean="0">
                <a:latin typeface="Courier New" pitchFamily="49" charset="0"/>
                <a:cs typeface="Courier New" pitchFamily="49" charset="0"/>
              </a:rPr>
              <a:t>int uscln(int aa, int bb);</a:t>
            </a:r>
          </a:p>
          <a:p>
            <a:pPr eaLnBrk="1" hangingPunct="1"/>
            <a:endParaRPr lang="en-US" b="1" smtClean="0">
              <a:latin typeface="Courier New" pitchFamily="49" charset="0"/>
              <a:cs typeface="Courier New" pitchFamily="49" charset="0"/>
            </a:endParaRPr>
          </a:p>
          <a:p>
            <a:pPr eaLnBrk="1" hangingPunct="1"/>
            <a:r>
              <a:rPr lang="en-US" b="1" smtClean="0">
                <a:latin typeface="Courier New" pitchFamily="49" charset="0"/>
                <a:cs typeface="Courier New" pitchFamily="49" charset="0"/>
              </a:rPr>
              <a:t>float sum(float a[], int n);</a:t>
            </a:r>
          </a:p>
          <a:p>
            <a:pPr eaLnBrk="1" hangingPunct="1"/>
            <a:r>
              <a:rPr lang="en-US" b="1" smtClean="0">
                <a:latin typeface="Courier New" pitchFamily="49" charset="0"/>
                <a:cs typeface="Courier New" pitchFamily="49" charset="0"/>
              </a:rPr>
              <a:t>float sum(float[], int);</a:t>
            </a:r>
          </a:p>
          <a:p>
            <a:pPr eaLnBrk="1" hangingPunct="1"/>
            <a:endParaRPr lang="en-US" b="1" smtClean="0">
              <a:latin typeface="Courier New" pitchFamily="49" charset="0"/>
              <a:cs typeface="Courier New" pitchFamily="49" charset="0"/>
            </a:endParaRPr>
          </a:p>
          <a:p>
            <a:pPr eaLnBrk="1" hangingPunct="1"/>
            <a:endParaRPr lang="en-US" b="1" smtClean="0">
              <a:latin typeface="Courier New" pitchFamily="49" charset="0"/>
              <a:cs typeface="Courier New" pitchFamily="49" charset="0"/>
            </a:endParaRP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EA24A6EF-201A-497C-8714-472F803D5942}" type="slidenum">
              <a:rPr lang="en-US"/>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latin typeface="Arial" charset="0"/>
                <a:cs typeface="Arial" charset="0"/>
              </a:rPr>
              <a:t>Gọi hàm</a:t>
            </a:r>
          </a:p>
        </p:txBody>
      </p:sp>
      <p:sp>
        <p:nvSpPr>
          <p:cNvPr id="23555" name="Content Placeholder 2"/>
          <p:cNvSpPr>
            <a:spLocks noGrp="1"/>
          </p:cNvSpPr>
          <p:nvPr>
            <p:ph idx="1"/>
          </p:nvPr>
        </p:nvSpPr>
        <p:spPr/>
        <p:txBody>
          <a:bodyPr/>
          <a:lstStyle/>
          <a:p>
            <a:pPr eaLnBrk="1" hangingPunct="1"/>
            <a:r>
              <a:rPr lang="en-US" smtClean="0"/>
              <a:t>Khi muốn sử dụng một hàm đã được định nghĩa, ta cần gọi (call) hàm đó. </a:t>
            </a:r>
          </a:p>
          <a:p>
            <a:pPr eaLnBrk="1" hangingPunct="1"/>
            <a:r>
              <a:rPr lang="en-US" smtClean="0"/>
              <a:t>Cú pháp:</a:t>
            </a:r>
          </a:p>
          <a:p>
            <a:pPr algn="ctr" eaLnBrk="1" hangingPunct="1">
              <a:buFont typeface="Arial" charset="0"/>
              <a:buNone/>
            </a:pPr>
            <a:r>
              <a:rPr lang="en-US" b="1" smtClean="0"/>
              <a:t>	tên_hàm</a:t>
            </a:r>
            <a:r>
              <a:rPr lang="en-US" smtClean="0"/>
              <a:t> (v1, v2, …);</a:t>
            </a:r>
          </a:p>
          <a:p>
            <a:pPr eaLnBrk="1" hangingPunct="1">
              <a:buFont typeface="Arial" charset="0"/>
              <a:buNone/>
            </a:pPr>
            <a:r>
              <a:rPr lang="en-US" smtClean="0"/>
              <a:t>	Trong đó: 	vi: tên các tham số thực</a:t>
            </a:r>
          </a:p>
        </p:txBody>
      </p:sp>
      <p:sp>
        <p:nvSpPr>
          <p:cNvPr id="4" name="Slide Number Placeholder 3"/>
          <p:cNvSpPr>
            <a:spLocks noGrp="1"/>
          </p:cNvSpPr>
          <p:nvPr>
            <p:ph type="sldNum" sz="quarter" idx="12"/>
          </p:nvPr>
        </p:nvSpPr>
        <p:spPr/>
        <p:txBody>
          <a:bodyPr/>
          <a:lstStyle/>
          <a:p>
            <a:pPr>
              <a:defRPr/>
            </a:pPr>
            <a:fld id="{83AFBC90-5BE6-41BE-BA08-8ABFA8B0263F}"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latin typeface="Arial" charset="0"/>
                <a:cs typeface="Arial" charset="0"/>
              </a:rPr>
              <a:t>Gọi hàm</a:t>
            </a:r>
          </a:p>
        </p:txBody>
      </p:sp>
      <p:sp>
        <p:nvSpPr>
          <p:cNvPr id="24579" name="Content Placeholder 2"/>
          <p:cNvSpPr>
            <a:spLocks noGrp="1"/>
          </p:cNvSpPr>
          <p:nvPr>
            <p:ph idx="1"/>
          </p:nvPr>
        </p:nvSpPr>
        <p:spPr/>
        <p:txBody>
          <a:bodyPr/>
          <a:lstStyle/>
          <a:p>
            <a:pPr eaLnBrk="1" hangingPunct="1"/>
            <a:r>
              <a:rPr lang="en-US" smtClean="0"/>
              <a:t>Một số lưu ý khi gọi hàm:</a:t>
            </a:r>
          </a:p>
          <a:p>
            <a:pPr lvl="1" eaLnBrk="1" hangingPunct="1"/>
            <a:r>
              <a:rPr lang="en-US" smtClean="0"/>
              <a:t>Các tham số thực phải khớp với các tham số hình thức cả về số lượng và kiểu dữ liệu</a:t>
            </a:r>
          </a:p>
          <a:p>
            <a:pPr lvl="1" eaLnBrk="1" hangingPunct="1"/>
            <a:r>
              <a:rPr lang="en-US" smtClean="0"/>
              <a:t>Với hàm có giá trị trả về, ta có thể gọi ở một trong hai cách: </a:t>
            </a:r>
          </a:p>
          <a:p>
            <a:pPr lvl="2" eaLnBrk="1" hangingPunct="1"/>
            <a:r>
              <a:rPr lang="en-US" smtClean="0"/>
              <a:t>Cách lấy giá trị trả về đó: 		</a:t>
            </a:r>
            <a:r>
              <a:rPr lang="en-US" i="1" smtClean="0"/>
              <a:t>T = f();</a:t>
            </a:r>
          </a:p>
          <a:p>
            <a:pPr lvl="2" eaLnBrk="1" hangingPunct="1"/>
            <a:r>
              <a:rPr lang="en-US" smtClean="0"/>
              <a:t>Cách không cần lấy giá trị đó: 	</a:t>
            </a:r>
            <a:r>
              <a:rPr lang="en-US" i="1" smtClean="0"/>
              <a:t>f();</a:t>
            </a:r>
          </a:p>
        </p:txBody>
      </p:sp>
      <p:sp>
        <p:nvSpPr>
          <p:cNvPr id="4" name="Slide Number Placeholder 3"/>
          <p:cNvSpPr>
            <a:spLocks noGrp="1"/>
          </p:cNvSpPr>
          <p:nvPr>
            <p:ph type="sldNum" sz="quarter" idx="12"/>
          </p:nvPr>
        </p:nvSpPr>
        <p:spPr/>
        <p:txBody>
          <a:bodyPr/>
          <a:lstStyle/>
          <a:p>
            <a:pPr>
              <a:defRPr/>
            </a:pPr>
            <a:fld id="{1F9BB9A9-EBF1-4F64-B876-586E044ED5EE}"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Ví dụ 1: chương trình tính tổng của dãy số</a:t>
            </a:r>
            <a:endParaRPr lang="en-US"/>
          </a:p>
        </p:txBody>
      </p:sp>
      <p:sp>
        <p:nvSpPr>
          <p:cNvPr id="4" name="Slide Number Placeholder 3"/>
          <p:cNvSpPr>
            <a:spLocks noGrp="1"/>
          </p:cNvSpPr>
          <p:nvPr>
            <p:ph type="sldNum" sz="quarter" idx="12"/>
          </p:nvPr>
        </p:nvSpPr>
        <p:spPr/>
        <p:txBody>
          <a:bodyPr/>
          <a:lstStyle/>
          <a:p>
            <a:pPr>
              <a:defRPr/>
            </a:pPr>
            <a:fld id="{1EC9AD4E-6F52-464B-9C0A-CF0E5A7797D8}" type="slidenum">
              <a:rPr lang="en-US"/>
              <a:pPr>
                <a:defRPr/>
              </a:pPr>
              <a:t>23</a:t>
            </a:fld>
            <a:endParaRPr lang="en-US"/>
          </a:p>
        </p:txBody>
      </p:sp>
      <p:sp>
        <p:nvSpPr>
          <p:cNvPr id="5" name="Rounded Rectangle 4"/>
          <p:cNvSpPr/>
          <p:nvPr/>
        </p:nvSpPr>
        <p:spPr>
          <a:xfrm>
            <a:off x="685800" y="1447800"/>
            <a:ext cx="7696200" cy="49530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solidFill>
                  <a:srgbClr val="FF0000"/>
                </a:solidFill>
                <a:latin typeface="Courier New" pitchFamily="49" charset="0"/>
                <a:cs typeface="Courier New" pitchFamily="49" charset="0"/>
              </a:rPr>
              <a:t>#include &lt;stdio.h&gt;</a:t>
            </a:r>
          </a:p>
          <a:p>
            <a:pPr fontAlgn="auto">
              <a:spcBef>
                <a:spcPts val="0"/>
              </a:spcBef>
              <a:spcAft>
                <a:spcPts val="0"/>
              </a:spcAft>
              <a:defRPr/>
            </a:pPr>
            <a:r>
              <a:rPr lang="en-US">
                <a:solidFill>
                  <a:srgbClr val="FF0000"/>
                </a:solidFill>
                <a:latin typeface="Courier New" pitchFamily="49" charset="0"/>
                <a:cs typeface="Courier New" pitchFamily="49" charset="0"/>
              </a:rPr>
              <a:t>#include &lt;conio.h&gt;</a:t>
            </a:r>
          </a:p>
          <a:p>
            <a:pPr fontAlgn="auto">
              <a:spcBef>
                <a:spcPts val="0"/>
              </a:spcBef>
              <a:spcAft>
                <a:spcPts val="0"/>
              </a:spcAft>
              <a:defRPr/>
            </a:pPr>
            <a:r>
              <a:rPr lang="en-US">
                <a:solidFill>
                  <a:srgbClr val="FF0000"/>
                </a:solidFill>
                <a:latin typeface="Courier New" pitchFamily="49" charset="0"/>
                <a:cs typeface="Courier New" pitchFamily="49" charset="0"/>
              </a:rPr>
              <a:t>#define N 5</a:t>
            </a:r>
          </a:p>
          <a:p>
            <a:pPr fontAlgn="auto">
              <a:spcBef>
                <a:spcPts val="0"/>
              </a:spcBef>
              <a:spcAft>
                <a:spcPts val="0"/>
              </a:spcAft>
              <a:defRPr/>
            </a:pPr>
            <a:r>
              <a:rPr lang="en-US">
                <a:solidFill>
                  <a:schemeClr val="tx1"/>
                </a:solidFill>
                <a:latin typeface="Courier New" pitchFamily="49" charset="0"/>
                <a:cs typeface="Courier New" pitchFamily="49" charset="0"/>
              </a:rPr>
              <a:t>int main(){</a:t>
            </a:r>
          </a:p>
          <a:p>
            <a:pPr fontAlgn="auto">
              <a:spcBef>
                <a:spcPts val="0"/>
              </a:spcBef>
              <a:spcAft>
                <a:spcPts val="0"/>
              </a:spcAft>
              <a:defRPr/>
            </a:pPr>
            <a:r>
              <a:rPr lang="en-US">
                <a:solidFill>
                  <a:schemeClr val="tx1"/>
                </a:solidFill>
                <a:latin typeface="Courier New" pitchFamily="49" charset="0"/>
                <a:cs typeface="Courier New" pitchFamily="49" charset="0"/>
              </a:rPr>
              <a:t>   </a:t>
            </a:r>
            <a:r>
              <a:rPr lang="en-US" b="1">
                <a:solidFill>
                  <a:schemeClr val="tx1"/>
                </a:solidFill>
                <a:latin typeface="Courier New" pitchFamily="49" charset="0"/>
                <a:cs typeface="Courier New" pitchFamily="49" charset="0"/>
              </a:rPr>
              <a:t>float sum(float [], int);</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//Khai báo hàm</a:t>
            </a:r>
          </a:p>
          <a:p>
            <a:pPr fontAlgn="auto">
              <a:spcBef>
                <a:spcPts val="0"/>
              </a:spcBef>
              <a:spcAft>
                <a:spcPts val="0"/>
              </a:spcAft>
              <a:defRPr/>
            </a:pPr>
            <a:r>
              <a:rPr lang="en-US">
                <a:solidFill>
                  <a:schemeClr val="tx1"/>
                </a:solidFill>
                <a:latin typeface="Courier New" pitchFamily="49" charset="0"/>
                <a:cs typeface="Courier New" pitchFamily="49" charset="0"/>
              </a:rPr>
              <a:t>   float x[N] = {1.5,2,3.5,4,5.5};</a:t>
            </a:r>
          </a:p>
          <a:p>
            <a:pPr fontAlgn="auto">
              <a:spcBef>
                <a:spcPts val="0"/>
              </a:spcBef>
              <a:spcAft>
                <a:spcPts val="0"/>
              </a:spcAft>
              <a:defRPr/>
            </a:pPr>
            <a:r>
              <a:rPr lang="en-US">
                <a:solidFill>
                  <a:schemeClr val="tx1"/>
                </a:solidFill>
                <a:latin typeface="Courier New" pitchFamily="49" charset="0"/>
                <a:cs typeface="Courier New" pitchFamily="49" charset="0"/>
              </a:rPr>
              <a:t>   float s = </a:t>
            </a:r>
            <a:r>
              <a:rPr lang="en-US" b="1">
                <a:solidFill>
                  <a:schemeClr val="tx1"/>
                </a:solidFill>
                <a:latin typeface="Courier New" pitchFamily="49" charset="0"/>
                <a:cs typeface="Courier New" pitchFamily="49" charset="0"/>
              </a:rPr>
              <a:t>sum (x,N);</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//Gọi hàm</a:t>
            </a:r>
          </a:p>
          <a:p>
            <a:pPr fontAlgn="auto">
              <a:spcBef>
                <a:spcPts val="0"/>
              </a:spcBef>
              <a:spcAft>
                <a:spcPts val="0"/>
              </a:spcAft>
              <a:defRPr/>
            </a:pPr>
            <a:r>
              <a:rPr lang="en-US">
                <a:solidFill>
                  <a:schemeClr val="tx1"/>
                </a:solidFill>
                <a:latin typeface="Courier New" pitchFamily="49" charset="0"/>
                <a:cs typeface="Courier New" pitchFamily="49" charset="0"/>
              </a:rPr>
              <a:t>   printf("Tong cua day so =%.2f\n ",s);</a:t>
            </a:r>
          </a:p>
          <a:p>
            <a:pPr fontAlgn="auto">
              <a:spcBef>
                <a:spcPts val="0"/>
              </a:spcBef>
              <a:spcAft>
                <a:spcPts val="0"/>
              </a:spcAft>
              <a:defRPr/>
            </a:pPr>
            <a:r>
              <a:rPr lang="en-US">
                <a:solidFill>
                  <a:schemeClr val="tx1"/>
                </a:solidFill>
                <a:latin typeface="Courier New" pitchFamily="49" charset="0"/>
                <a:cs typeface="Courier New" pitchFamily="49" charset="0"/>
              </a:rPr>
              <a:t>   getch();</a:t>
            </a:r>
          </a:p>
          <a:p>
            <a:pPr fontAlgn="auto">
              <a:spcBef>
                <a:spcPts val="0"/>
              </a:spcBef>
              <a:spcAft>
                <a:spcPts val="0"/>
              </a:spcAft>
              <a:defRPr/>
            </a:pPr>
            <a:r>
              <a:rPr lang="en-US">
                <a:solidFill>
                  <a:schemeClr val="tx1"/>
                </a:solidFill>
                <a:latin typeface="Courier New" pitchFamily="49" charset="0"/>
                <a:cs typeface="Courier New" pitchFamily="49" charset="0"/>
              </a:rPr>
              <a:t>}//end main</a:t>
            </a:r>
          </a:p>
          <a:p>
            <a:pPr fontAlgn="auto">
              <a:spcBef>
                <a:spcPts val="0"/>
              </a:spcBef>
              <a:spcAft>
                <a:spcPts val="0"/>
              </a:spcAft>
              <a:defRPr/>
            </a:pPr>
            <a:endParaRPr lang="en-US">
              <a:solidFill>
                <a:schemeClr val="tx1"/>
              </a:solidFill>
              <a:latin typeface="Courier New" pitchFamily="49" charset="0"/>
              <a:cs typeface="Courier New" pitchFamily="49" charset="0"/>
            </a:endParaRPr>
          </a:p>
          <a:p>
            <a:pPr fontAlgn="auto">
              <a:spcBef>
                <a:spcPts val="0"/>
              </a:spcBef>
              <a:spcAft>
                <a:spcPts val="0"/>
              </a:spcAft>
              <a:defRPr/>
            </a:pPr>
            <a:r>
              <a:rPr lang="en-US" b="1">
                <a:solidFill>
                  <a:schemeClr val="tx1"/>
                </a:solidFill>
                <a:latin typeface="Courier New" pitchFamily="49" charset="0"/>
                <a:cs typeface="Courier New" pitchFamily="49" charset="0"/>
              </a:rPr>
              <a:t>float sum(float a[], int n){ </a:t>
            </a:r>
            <a:r>
              <a:rPr lang="en-US">
                <a:solidFill>
                  <a:srgbClr val="FF0000"/>
                </a:solidFill>
                <a:latin typeface="Courier New" pitchFamily="49" charset="0"/>
                <a:cs typeface="Courier New" pitchFamily="49" charset="0"/>
              </a:rPr>
              <a:t>//Định nghĩa hàm</a:t>
            </a:r>
          </a:p>
          <a:p>
            <a:pPr fontAlgn="auto">
              <a:spcBef>
                <a:spcPts val="0"/>
              </a:spcBef>
              <a:spcAft>
                <a:spcPts val="0"/>
              </a:spcAft>
              <a:defRPr/>
            </a:pPr>
            <a:r>
              <a:rPr lang="en-US" b="1">
                <a:solidFill>
                  <a:schemeClr val="tx1"/>
                </a:solidFill>
                <a:latin typeface="Courier New" pitchFamily="49" charset="0"/>
                <a:cs typeface="Courier New" pitchFamily="49" charset="0"/>
              </a:rPr>
              <a:t>   int i;</a:t>
            </a:r>
          </a:p>
          <a:p>
            <a:pPr fontAlgn="auto">
              <a:spcBef>
                <a:spcPts val="0"/>
              </a:spcBef>
              <a:spcAft>
                <a:spcPts val="0"/>
              </a:spcAft>
              <a:defRPr/>
            </a:pPr>
            <a:r>
              <a:rPr lang="en-US" b="1">
                <a:solidFill>
                  <a:schemeClr val="tx1"/>
                </a:solidFill>
                <a:latin typeface="Courier New" pitchFamily="49" charset="0"/>
                <a:cs typeface="Courier New" pitchFamily="49" charset="0"/>
              </a:rPr>
              <a:t>   float sf=0;</a:t>
            </a:r>
          </a:p>
          <a:p>
            <a:pPr fontAlgn="auto">
              <a:spcBef>
                <a:spcPts val="0"/>
              </a:spcBef>
              <a:spcAft>
                <a:spcPts val="0"/>
              </a:spcAft>
              <a:defRPr/>
            </a:pPr>
            <a:r>
              <a:rPr lang="en-US" b="1">
                <a:solidFill>
                  <a:schemeClr val="tx1"/>
                </a:solidFill>
                <a:latin typeface="Courier New" pitchFamily="49" charset="0"/>
                <a:cs typeface="Courier New" pitchFamily="49" charset="0"/>
              </a:rPr>
              <a:t>   for (i=0;i&lt;n;i++) sf += a[i];</a:t>
            </a:r>
          </a:p>
          <a:p>
            <a:pPr fontAlgn="auto">
              <a:spcBef>
                <a:spcPts val="0"/>
              </a:spcBef>
              <a:spcAft>
                <a:spcPts val="0"/>
              </a:spcAft>
              <a:defRPr/>
            </a:pPr>
            <a:r>
              <a:rPr lang="en-US" b="1">
                <a:solidFill>
                  <a:schemeClr val="tx1"/>
                </a:solidFill>
                <a:latin typeface="Courier New" pitchFamily="49" charset="0"/>
                <a:cs typeface="Courier New" pitchFamily="49" charset="0"/>
              </a:rPr>
              <a:t>   return sf;</a:t>
            </a:r>
          </a:p>
          <a:p>
            <a:pPr fontAlgn="auto">
              <a:spcBef>
                <a:spcPts val="0"/>
              </a:spcBef>
              <a:spcAft>
                <a:spcPts val="0"/>
              </a:spcAft>
              <a:defRPr/>
            </a:pPr>
            <a:r>
              <a:rPr lang="en-US" b="1">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latin typeface="Arial" charset="0"/>
                <a:cs typeface="Arial" charset="0"/>
              </a:rPr>
              <a:t>Tham số thực và </a:t>
            </a:r>
            <a:br>
              <a:rPr lang="en-US" smtClean="0">
                <a:latin typeface="Arial" charset="0"/>
                <a:cs typeface="Arial" charset="0"/>
              </a:rPr>
            </a:br>
            <a:r>
              <a:rPr lang="en-US" smtClean="0">
                <a:latin typeface="Arial" charset="0"/>
                <a:cs typeface="Arial" charset="0"/>
              </a:rPr>
              <a:t>tham số hình thức</a:t>
            </a:r>
          </a:p>
        </p:txBody>
      </p:sp>
      <p:sp>
        <p:nvSpPr>
          <p:cNvPr id="4" name="Slide Number Placeholder 3"/>
          <p:cNvSpPr>
            <a:spLocks noGrp="1"/>
          </p:cNvSpPr>
          <p:nvPr>
            <p:ph type="sldNum" sz="quarter" idx="12"/>
          </p:nvPr>
        </p:nvSpPr>
        <p:spPr/>
        <p:txBody>
          <a:bodyPr/>
          <a:lstStyle/>
          <a:p>
            <a:pPr>
              <a:defRPr/>
            </a:pPr>
            <a:fld id="{6428A838-E78E-410B-B9D3-C8B14618AF3A}" type="slidenum">
              <a:rPr lang="en-US" smtClean="0"/>
              <a:pPr>
                <a:defRPr/>
              </a:pPr>
              <a:t>24</a:t>
            </a:fld>
            <a:endParaRPr lang="en-US"/>
          </a:p>
        </p:txBody>
      </p:sp>
      <p:sp>
        <p:nvSpPr>
          <p:cNvPr id="5" name="Rounded Rectangle 4"/>
          <p:cNvSpPr/>
          <p:nvPr/>
        </p:nvSpPr>
        <p:spPr>
          <a:xfrm>
            <a:off x="304800" y="2514600"/>
            <a:ext cx="6781800" cy="20574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solidFill>
                  <a:schemeClr val="tx1"/>
                </a:solidFill>
                <a:latin typeface="Courier New" pitchFamily="49" charset="0"/>
                <a:cs typeface="Courier New" pitchFamily="49" charset="0"/>
              </a:rPr>
              <a:t>float sum(</a:t>
            </a:r>
            <a:r>
              <a:rPr lang="en-US" b="1">
                <a:solidFill>
                  <a:schemeClr val="tx1"/>
                </a:solidFill>
                <a:latin typeface="Courier New" pitchFamily="49" charset="0"/>
                <a:cs typeface="Courier New" pitchFamily="49" charset="0"/>
              </a:rPr>
              <a:t>float [], int</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//Khai báo hàm</a:t>
            </a:r>
          </a:p>
          <a:p>
            <a:pPr fontAlgn="auto">
              <a:spcBef>
                <a:spcPts val="0"/>
              </a:spcBef>
              <a:spcAft>
                <a:spcPts val="0"/>
              </a:spcAft>
              <a:defRPr/>
            </a:pPr>
            <a:r>
              <a:rPr lang="en-US">
                <a:solidFill>
                  <a:schemeClr val="tx1"/>
                </a:solidFill>
                <a:latin typeface="Courier New" pitchFamily="49" charset="0"/>
                <a:cs typeface="Courier New" pitchFamily="49" charset="0"/>
              </a:rPr>
              <a:t>float sum(</a:t>
            </a:r>
            <a:r>
              <a:rPr lang="en-US" b="1">
                <a:solidFill>
                  <a:schemeClr val="tx1"/>
                </a:solidFill>
                <a:latin typeface="Courier New" pitchFamily="49" charset="0"/>
                <a:cs typeface="Courier New" pitchFamily="49" charset="0"/>
              </a:rPr>
              <a:t>float a[], int n</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//Định nghĩa hàm</a:t>
            </a:r>
          </a:p>
          <a:p>
            <a:pPr fontAlgn="auto">
              <a:spcBef>
                <a:spcPts val="0"/>
              </a:spcBef>
              <a:spcAft>
                <a:spcPts val="0"/>
              </a:spcAft>
              <a:defRPr/>
            </a:pPr>
            <a:r>
              <a:rPr lang="en-US">
                <a:solidFill>
                  <a:schemeClr val="tx1"/>
                </a:solidFill>
                <a:latin typeface="Courier New" pitchFamily="49" charset="0"/>
                <a:cs typeface="Courier New" pitchFamily="49" charset="0"/>
              </a:rPr>
              <a:t>   int i;</a:t>
            </a:r>
          </a:p>
          <a:p>
            <a:pPr fontAlgn="auto">
              <a:spcBef>
                <a:spcPts val="0"/>
              </a:spcBef>
              <a:spcAft>
                <a:spcPts val="0"/>
              </a:spcAft>
              <a:defRPr/>
            </a:pPr>
            <a:r>
              <a:rPr lang="en-US">
                <a:solidFill>
                  <a:schemeClr val="tx1"/>
                </a:solidFill>
                <a:latin typeface="Courier New" pitchFamily="49" charset="0"/>
                <a:cs typeface="Courier New" pitchFamily="49" charset="0"/>
              </a:rPr>
              <a:t>   float sf=0;</a:t>
            </a:r>
          </a:p>
          <a:p>
            <a:pPr fontAlgn="auto">
              <a:spcBef>
                <a:spcPts val="0"/>
              </a:spcBef>
              <a:spcAft>
                <a:spcPts val="0"/>
              </a:spcAft>
              <a:defRPr/>
            </a:pPr>
            <a:r>
              <a:rPr lang="en-US">
                <a:solidFill>
                  <a:schemeClr val="tx1"/>
                </a:solidFill>
                <a:latin typeface="Courier New" pitchFamily="49" charset="0"/>
                <a:cs typeface="Courier New" pitchFamily="49" charset="0"/>
              </a:rPr>
              <a:t>   for (i=0;i&lt;n;i++) sf += a[i];</a:t>
            </a:r>
          </a:p>
          <a:p>
            <a:pPr fontAlgn="auto">
              <a:spcBef>
                <a:spcPts val="0"/>
              </a:spcBef>
              <a:spcAft>
                <a:spcPts val="0"/>
              </a:spcAft>
              <a:defRPr/>
            </a:pPr>
            <a:r>
              <a:rPr lang="en-US">
                <a:solidFill>
                  <a:schemeClr val="tx1"/>
                </a:solidFill>
                <a:latin typeface="Courier New" pitchFamily="49" charset="0"/>
                <a:cs typeface="Courier New" pitchFamily="49" charset="0"/>
              </a:rPr>
              <a:t>   return sf;</a:t>
            </a:r>
          </a:p>
          <a:p>
            <a:pPr fontAlgn="auto">
              <a:spcBef>
                <a:spcPts val="0"/>
              </a:spcBef>
              <a:spcAft>
                <a:spcPts val="0"/>
              </a:spcAft>
              <a:defRPr/>
            </a:pPr>
            <a:r>
              <a:rPr lang="en-US">
                <a:solidFill>
                  <a:schemeClr val="tx1"/>
                </a:solidFill>
                <a:latin typeface="Courier New" pitchFamily="49" charset="0"/>
                <a:cs typeface="Courier New" pitchFamily="49" charset="0"/>
              </a:rPr>
              <a:t>}</a:t>
            </a:r>
          </a:p>
        </p:txBody>
      </p:sp>
      <p:sp>
        <p:nvSpPr>
          <p:cNvPr id="6" name="Rounded Rectangle 5"/>
          <p:cNvSpPr/>
          <p:nvPr/>
        </p:nvSpPr>
        <p:spPr>
          <a:xfrm>
            <a:off x="228600" y="5638800"/>
            <a:ext cx="6705600" cy="6096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solidFill>
                  <a:schemeClr val="tx1"/>
                </a:solidFill>
                <a:latin typeface="Courier New" pitchFamily="49" charset="0"/>
                <a:cs typeface="Courier New" pitchFamily="49" charset="0"/>
              </a:rPr>
              <a:t>float s = sum (</a:t>
            </a:r>
            <a:r>
              <a:rPr lang="en-US" b="1">
                <a:solidFill>
                  <a:schemeClr val="tx1"/>
                </a:solidFill>
                <a:latin typeface="Courier New" pitchFamily="49" charset="0"/>
                <a:cs typeface="Courier New" pitchFamily="49" charset="0"/>
              </a:rPr>
              <a:t>x</a:t>
            </a:r>
            <a:r>
              <a:rPr lang="en-US">
                <a:solidFill>
                  <a:schemeClr val="tx1"/>
                </a:solidFill>
                <a:latin typeface="Courier New" pitchFamily="49" charset="0"/>
                <a:cs typeface="Courier New" pitchFamily="49" charset="0"/>
              </a:rPr>
              <a:t>,</a:t>
            </a:r>
            <a:r>
              <a:rPr lang="en-US" b="1">
                <a:solidFill>
                  <a:schemeClr val="tx1"/>
                </a:solidFill>
                <a:latin typeface="Courier New" pitchFamily="49" charset="0"/>
                <a:cs typeface="Courier New" pitchFamily="49" charset="0"/>
              </a:rPr>
              <a:t>N</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//Gọi hàm</a:t>
            </a:r>
          </a:p>
        </p:txBody>
      </p:sp>
      <p:sp>
        <p:nvSpPr>
          <p:cNvPr id="26630" name="TextBox 6"/>
          <p:cNvSpPr txBox="1">
            <a:spLocks noChangeArrowheads="1"/>
          </p:cNvSpPr>
          <p:nvPr/>
        </p:nvSpPr>
        <p:spPr bwMode="auto">
          <a:xfrm>
            <a:off x="1447800" y="1752600"/>
            <a:ext cx="2438400" cy="381000"/>
          </a:xfrm>
          <a:prstGeom prst="rect">
            <a:avLst/>
          </a:prstGeom>
          <a:noFill/>
          <a:ln w="9525">
            <a:noFill/>
            <a:miter lim="800000"/>
            <a:headEnd/>
            <a:tailEnd/>
          </a:ln>
        </p:spPr>
        <p:txBody>
          <a:bodyPr>
            <a:spAutoFit/>
          </a:bodyPr>
          <a:lstStyle/>
          <a:p>
            <a:pPr algn="ctr"/>
            <a:r>
              <a:rPr lang="en-US" b="1"/>
              <a:t>Tham số hình thức</a:t>
            </a:r>
          </a:p>
        </p:txBody>
      </p:sp>
      <p:sp>
        <p:nvSpPr>
          <p:cNvPr id="26631" name="TextBox 7"/>
          <p:cNvSpPr txBox="1">
            <a:spLocks noChangeArrowheads="1"/>
          </p:cNvSpPr>
          <p:nvPr/>
        </p:nvSpPr>
        <p:spPr bwMode="auto">
          <a:xfrm>
            <a:off x="1219200" y="4876800"/>
            <a:ext cx="2438400" cy="381000"/>
          </a:xfrm>
          <a:prstGeom prst="rect">
            <a:avLst/>
          </a:prstGeom>
          <a:noFill/>
          <a:ln w="9525">
            <a:noFill/>
            <a:miter lim="800000"/>
            <a:headEnd/>
            <a:tailEnd/>
          </a:ln>
        </p:spPr>
        <p:txBody>
          <a:bodyPr>
            <a:spAutoFit/>
          </a:bodyPr>
          <a:lstStyle/>
          <a:p>
            <a:pPr algn="ctr"/>
            <a:r>
              <a:rPr lang="en-US" b="1"/>
              <a:t>Tham số thực</a:t>
            </a:r>
          </a:p>
        </p:txBody>
      </p:sp>
      <p:cxnSp>
        <p:nvCxnSpPr>
          <p:cNvPr id="11" name="Straight Connector 10"/>
          <p:cNvCxnSpPr>
            <a:stCxn id="26630" idx="2"/>
          </p:cNvCxnSpPr>
          <p:nvPr/>
        </p:nvCxnSpPr>
        <p:spPr>
          <a:xfrm rot="16200000" flipH="1">
            <a:off x="2324100" y="2476500"/>
            <a:ext cx="762000" cy="76200"/>
          </a:xfrm>
          <a:prstGeom prst="line">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26630" idx="2"/>
          </p:cNvCxnSpPr>
          <p:nvPr/>
        </p:nvCxnSpPr>
        <p:spPr>
          <a:xfrm rot="16200000" flipH="1">
            <a:off x="2933700" y="1866900"/>
            <a:ext cx="762000" cy="1295400"/>
          </a:xfrm>
          <a:prstGeom prst="line">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2171700" y="5524500"/>
            <a:ext cx="609600" cy="76200"/>
          </a:xfrm>
          <a:prstGeom prst="line">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2286000" y="5410200"/>
            <a:ext cx="609600" cy="304800"/>
          </a:xfrm>
          <a:prstGeom prst="line">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6636" name="TextBox 25"/>
          <p:cNvSpPr txBox="1">
            <a:spLocks noChangeArrowheads="1"/>
          </p:cNvSpPr>
          <p:nvPr/>
        </p:nvSpPr>
        <p:spPr bwMode="auto">
          <a:xfrm>
            <a:off x="7239000" y="3386138"/>
            <a:ext cx="1676400" cy="2862262"/>
          </a:xfrm>
          <a:prstGeom prst="rect">
            <a:avLst/>
          </a:prstGeom>
          <a:noFill/>
          <a:ln w="9525">
            <a:noFill/>
            <a:miter lim="800000"/>
            <a:headEnd/>
            <a:tailEnd/>
          </a:ln>
        </p:spPr>
        <p:txBody>
          <a:bodyPr>
            <a:spAutoFit/>
          </a:bodyPr>
          <a:lstStyle/>
          <a:p>
            <a:r>
              <a:rPr lang="en-US"/>
              <a:t>Khi gọi hàm, giá trị của các tham số thực sẽ được copy và thay thế cho các tham số hình thức trong đ/n hàm để thi hành hàm đó.</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latin typeface="Arial" charset="0"/>
                <a:cs typeface="Arial" charset="0"/>
              </a:rPr>
              <a:t>Ví dụ 1</a:t>
            </a:r>
          </a:p>
        </p:txBody>
      </p:sp>
      <p:sp>
        <p:nvSpPr>
          <p:cNvPr id="27651" name="Content Placeholder 2"/>
          <p:cNvSpPr>
            <a:spLocks noGrp="1"/>
          </p:cNvSpPr>
          <p:nvPr>
            <p:ph idx="1"/>
          </p:nvPr>
        </p:nvSpPr>
        <p:spPr/>
        <p:txBody>
          <a:bodyPr/>
          <a:lstStyle/>
          <a:p>
            <a:pPr eaLnBrk="1" hangingPunct="1"/>
            <a:r>
              <a:rPr lang="en-US" smtClean="0"/>
              <a:t>Kết quả chạy chương trình:</a:t>
            </a:r>
          </a:p>
        </p:txBody>
      </p:sp>
      <p:sp>
        <p:nvSpPr>
          <p:cNvPr id="4" name="Slide Number Placeholder 3"/>
          <p:cNvSpPr>
            <a:spLocks noGrp="1"/>
          </p:cNvSpPr>
          <p:nvPr>
            <p:ph type="sldNum" sz="quarter" idx="12"/>
          </p:nvPr>
        </p:nvSpPr>
        <p:spPr/>
        <p:txBody>
          <a:bodyPr/>
          <a:lstStyle/>
          <a:p>
            <a:pPr>
              <a:defRPr/>
            </a:pPr>
            <a:fld id="{88DEF5E2-60E7-4E08-8473-DCC0C6574950}" type="slidenum">
              <a:rPr lang="en-US"/>
              <a:pPr>
                <a:defRPr/>
              </a:pPr>
              <a:t>25</a:t>
            </a:fld>
            <a:endParaRPr lang="en-US"/>
          </a:p>
        </p:txBody>
      </p:sp>
      <p:pic>
        <p:nvPicPr>
          <p:cNvPr id="27653" name="Picture 5"/>
          <p:cNvPicPr>
            <a:picLocks noChangeAspect="1" noChangeArrowheads="1"/>
          </p:cNvPicPr>
          <p:nvPr/>
        </p:nvPicPr>
        <p:blipFill>
          <a:blip r:embed="rId2" cstate="print"/>
          <a:srcRect/>
          <a:stretch>
            <a:fillRect/>
          </a:stretch>
        </p:blipFill>
        <p:spPr bwMode="auto">
          <a:xfrm>
            <a:off x="685800" y="2362200"/>
            <a:ext cx="7772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Ví dụ 2: chương trình tính USCLN của 2 số</a:t>
            </a:r>
            <a:endParaRPr lang="en-US"/>
          </a:p>
        </p:txBody>
      </p:sp>
      <p:sp>
        <p:nvSpPr>
          <p:cNvPr id="4" name="Slide Number Placeholder 3"/>
          <p:cNvSpPr>
            <a:spLocks noGrp="1"/>
          </p:cNvSpPr>
          <p:nvPr>
            <p:ph type="sldNum" sz="quarter" idx="12"/>
          </p:nvPr>
        </p:nvSpPr>
        <p:spPr/>
        <p:txBody>
          <a:bodyPr/>
          <a:lstStyle/>
          <a:p>
            <a:pPr>
              <a:defRPr/>
            </a:pPr>
            <a:fld id="{231FA33E-C3A6-4146-9ECD-9C399E652985}" type="slidenum">
              <a:rPr lang="en-US"/>
              <a:pPr>
                <a:defRPr/>
              </a:pPr>
              <a:t>26</a:t>
            </a:fld>
            <a:endParaRPr lang="en-US"/>
          </a:p>
        </p:txBody>
      </p:sp>
      <p:sp>
        <p:nvSpPr>
          <p:cNvPr id="5" name="Rounded Rectangle 4"/>
          <p:cNvSpPr/>
          <p:nvPr/>
        </p:nvSpPr>
        <p:spPr>
          <a:xfrm>
            <a:off x="457200" y="1447800"/>
            <a:ext cx="8229600" cy="52578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solidFill>
                  <a:srgbClr val="FF0000"/>
                </a:solidFill>
                <a:latin typeface="Courier New" pitchFamily="49" charset="0"/>
                <a:cs typeface="Courier New" pitchFamily="49" charset="0"/>
              </a:rPr>
              <a:t>#include &lt;stdio.h&gt;</a:t>
            </a:r>
          </a:p>
          <a:p>
            <a:pPr fontAlgn="auto">
              <a:spcBef>
                <a:spcPts val="0"/>
              </a:spcBef>
              <a:spcAft>
                <a:spcPts val="0"/>
              </a:spcAft>
              <a:defRPr/>
            </a:pPr>
            <a:r>
              <a:rPr lang="en-US">
                <a:solidFill>
                  <a:srgbClr val="FF0000"/>
                </a:solidFill>
                <a:latin typeface="Courier New" pitchFamily="49" charset="0"/>
                <a:cs typeface="Courier New" pitchFamily="49" charset="0"/>
              </a:rPr>
              <a:t>#include &lt;conio.h&gt;</a:t>
            </a:r>
          </a:p>
          <a:p>
            <a:pPr fontAlgn="auto">
              <a:spcBef>
                <a:spcPts val="0"/>
              </a:spcBef>
              <a:spcAft>
                <a:spcPts val="0"/>
              </a:spcAft>
              <a:defRPr/>
            </a:pPr>
            <a:r>
              <a:rPr lang="en-US" b="1">
                <a:solidFill>
                  <a:schemeClr val="tx1"/>
                </a:solidFill>
                <a:latin typeface="Courier New" pitchFamily="49" charset="0"/>
                <a:cs typeface="Courier New" pitchFamily="49" charset="0"/>
              </a:rPr>
              <a:t>int uscln(int a, int b);</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//Khai báo hàm</a:t>
            </a:r>
          </a:p>
          <a:p>
            <a:pPr fontAlgn="auto">
              <a:spcBef>
                <a:spcPts val="0"/>
              </a:spcBef>
              <a:spcAft>
                <a:spcPts val="0"/>
              </a:spcAft>
              <a:defRPr/>
            </a:pPr>
            <a:r>
              <a:rPr lang="en-US" b="1">
                <a:solidFill>
                  <a:schemeClr val="tx1"/>
                </a:solidFill>
                <a:latin typeface="Courier New" pitchFamily="49" charset="0"/>
                <a:cs typeface="Courier New" pitchFamily="49" charset="0"/>
              </a:rPr>
              <a:t>//void uscln(int a, int b, int* u);</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//Khai báo hàm</a:t>
            </a:r>
          </a:p>
          <a:p>
            <a:pPr fontAlgn="auto">
              <a:spcBef>
                <a:spcPts val="0"/>
              </a:spcBef>
              <a:spcAft>
                <a:spcPts val="0"/>
              </a:spcAft>
              <a:defRPr/>
            </a:pPr>
            <a:r>
              <a:rPr lang="en-US">
                <a:solidFill>
                  <a:schemeClr val="tx1"/>
                </a:solidFill>
                <a:latin typeface="Courier New" pitchFamily="49" charset="0"/>
                <a:cs typeface="Courier New" pitchFamily="49" charset="0"/>
              </a:rPr>
              <a:t>void main()	{</a:t>
            </a:r>
          </a:p>
          <a:p>
            <a:pPr fontAlgn="auto">
              <a:spcBef>
                <a:spcPts val="0"/>
              </a:spcBef>
              <a:spcAft>
                <a:spcPts val="0"/>
              </a:spcAft>
              <a:defRPr/>
            </a:pPr>
            <a:r>
              <a:rPr lang="en-US">
                <a:solidFill>
                  <a:schemeClr val="tx1"/>
                </a:solidFill>
                <a:latin typeface="Courier New" pitchFamily="49" charset="0"/>
                <a:cs typeface="Courier New" pitchFamily="49" charset="0"/>
              </a:rPr>
              <a:t>  	unsigned int x,y,u;</a:t>
            </a:r>
          </a:p>
          <a:p>
            <a:pPr fontAlgn="auto">
              <a:spcBef>
                <a:spcPts val="0"/>
              </a:spcBef>
              <a:spcAft>
                <a:spcPts val="0"/>
              </a:spcAft>
              <a:defRPr/>
            </a:pPr>
            <a:r>
              <a:rPr lang="en-US">
                <a:solidFill>
                  <a:schemeClr val="tx1"/>
                </a:solidFill>
                <a:latin typeface="Courier New" pitchFamily="49" charset="0"/>
                <a:cs typeface="Courier New" pitchFamily="49" charset="0"/>
              </a:rPr>
              <a:t>  	printf("nhap 2 so nguyen duong x, y : ");</a:t>
            </a:r>
          </a:p>
          <a:p>
            <a:pPr fontAlgn="auto">
              <a:spcBef>
                <a:spcPts val="0"/>
              </a:spcBef>
              <a:spcAft>
                <a:spcPts val="0"/>
              </a:spcAft>
              <a:defRPr/>
            </a:pPr>
            <a:r>
              <a:rPr lang="en-US">
                <a:solidFill>
                  <a:schemeClr val="tx1"/>
                </a:solidFill>
                <a:latin typeface="Courier New" pitchFamily="49" charset="0"/>
                <a:cs typeface="Courier New" pitchFamily="49" charset="0"/>
              </a:rPr>
              <a:t>  	scanf("%u%u", &amp;x,&amp;y);</a:t>
            </a:r>
          </a:p>
          <a:p>
            <a:pPr fontAlgn="auto">
              <a:spcBef>
                <a:spcPts val="0"/>
              </a:spcBef>
              <a:spcAft>
                <a:spcPts val="0"/>
              </a:spcAft>
              <a:defRPr/>
            </a:pPr>
            <a:r>
              <a:rPr lang="en-US">
                <a:solidFill>
                  <a:schemeClr val="tx1"/>
                </a:solidFill>
                <a:latin typeface="Courier New" pitchFamily="49" charset="0"/>
                <a:cs typeface="Courier New" pitchFamily="49" charset="0"/>
              </a:rPr>
              <a:t>  	u = </a:t>
            </a:r>
            <a:r>
              <a:rPr lang="en-US" b="1">
                <a:solidFill>
                  <a:schemeClr val="tx1"/>
                </a:solidFill>
                <a:latin typeface="Courier New" pitchFamily="49" charset="0"/>
                <a:cs typeface="Courier New" pitchFamily="49" charset="0"/>
              </a:rPr>
              <a:t>uscln(x,y);</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//Gọi hàm</a:t>
            </a:r>
          </a:p>
          <a:p>
            <a:pPr fontAlgn="auto">
              <a:spcBef>
                <a:spcPts val="0"/>
              </a:spcBef>
              <a:spcAft>
                <a:spcPts val="0"/>
              </a:spcAft>
              <a:defRPr/>
            </a:pPr>
            <a:r>
              <a:rPr lang="en-US">
                <a:solidFill>
                  <a:srgbClr val="FF0000"/>
                </a:solidFill>
                <a:latin typeface="Courier New" pitchFamily="49" charset="0"/>
                <a:cs typeface="Courier New" pitchFamily="49" charset="0"/>
              </a:rPr>
              <a:t>	//</a:t>
            </a:r>
            <a:r>
              <a:rPr lang="en-US" b="1">
                <a:solidFill>
                  <a:schemeClr val="tx1"/>
                </a:solidFill>
                <a:latin typeface="Courier New" pitchFamily="49" charset="0"/>
                <a:cs typeface="Courier New" pitchFamily="49" charset="0"/>
              </a:rPr>
              <a:t>uscln(x,y,&amp;u);</a:t>
            </a:r>
            <a:r>
              <a:rPr lang="en-US">
                <a:solidFill>
                  <a:schemeClr val="tx1"/>
                </a:solidFill>
                <a:latin typeface="Courier New" pitchFamily="49" charset="0"/>
                <a:cs typeface="Courier New" pitchFamily="49" charset="0"/>
              </a:rPr>
              <a:t>	</a:t>
            </a:r>
            <a:r>
              <a:rPr lang="en-US">
                <a:solidFill>
                  <a:srgbClr val="FF0000"/>
                </a:solidFill>
                <a:latin typeface="Courier New" pitchFamily="49" charset="0"/>
                <a:cs typeface="Courier New" pitchFamily="49" charset="0"/>
              </a:rPr>
              <a:t>//Gọi hàm</a:t>
            </a:r>
          </a:p>
          <a:p>
            <a:pPr fontAlgn="auto">
              <a:spcBef>
                <a:spcPts val="0"/>
              </a:spcBef>
              <a:spcAft>
                <a:spcPts val="0"/>
              </a:spcAft>
              <a:defRPr/>
            </a:pPr>
            <a:r>
              <a:rPr lang="en-US">
                <a:solidFill>
                  <a:schemeClr val="tx1"/>
                </a:solidFill>
                <a:latin typeface="Courier New" pitchFamily="49" charset="0"/>
                <a:cs typeface="Courier New" pitchFamily="49" charset="0"/>
              </a:rPr>
              <a:t>  	printf("USCLN (%d,%d) = %u",x,y,u);</a:t>
            </a:r>
          </a:p>
          <a:p>
            <a:pPr fontAlgn="auto">
              <a:spcBef>
                <a:spcPts val="0"/>
              </a:spcBef>
              <a:spcAft>
                <a:spcPts val="0"/>
              </a:spcAft>
              <a:defRPr/>
            </a:pPr>
            <a:r>
              <a:rPr lang="en-US">
                <a:solidFill>
                  <a:schemeClr val="tx1"/>
                </a:solidFill>
                <a:latin typeface="Courier New" pitchFamily="49" charset="0"/>
                <a:cs typeface="Courier New" pitchFamily="49" charset="0"/>
              </a:rPr>
              <a:t>	getch();</a:t>
            </a:r>
          </a:p>
          <a:p>
            <a:pPr fontAlgn="auto">
              <a:spcBef>
                <a:spcPts val="0"/>
              </a:spcBef>
              <a:spcAft>
                <a:spcPts val="0"/>
              </a:spcAft>
              <a:defRPr/>
            </a:pPr>
            <a:r>
              <a:rPr lang="en-US">
                <a:solidFill>
                  <a:schemeClr val="tx1"/>
                </a:solidFill>
                <a:latin typeface="Courier New" pitchFamily="49" charset="0"/>
                <a:cs typeface="Courier New" pitchFamily="49" charset="0"/>
              </a:rPr>
              <a:t>}//end main</a:t>
            </a:r>
          </a:p>
          <a:p>
            <a:pPr fontAlgn="auto">
              <a:spcBef>
                <a:spcPts val="0"/>
              </a:spcBef>
              <a:spcAft>
                <a:spcPts val="0"/>
              </a:spcAft>
              <a:defRPr/>
            </a:pPr>
            <a:r>
              <a:rPr lang="en-US" b="1">
                <a:solidFill>
                  <a:schemeClr val="tx1"/>
                </a:solidFill>
                <a:latin typeface="Courier New" pitchFamily="49" charset="0"/>
                <a:cs typeface="Courier New" pitchFamily="49" charset="0"/>
              </a:rPr>
              <a:t>int uscln(int a, int b){	</a:t>
            </a:r>
            <a:r>
              <a:rPr lang="en-US" b="1">
                <a:solidFill>
                  <a:srgbClr val="FF0000"/>
                </a:solidFill>
                <a:latin typeface="Courier New" pitchFamily="49" charset="0"/>
                <a:cs typeface="Courier New" pitchFamily="49" charset="0"/>
              </a:rPr>
              <a:t>//Định nghĩa hàm</a:t>
            </a:r>
          </a:p>
          <a:p>
            <a:pPr fontAlgn="auto">
              <a:spcBef>
                <a:spcPts val="0"/>
              </a:spcBef>
              <a:spcAft>
                <a:spcPts val="0"/>
              </a:spcAft>
              <a:defRPr/>
            </a:pPr>
            <a:r>
              <a:rPr lang="en-US" b="1">
                <a:solidFill>
                  <a:schemeClr val="tx1"/>
                </a:solidFill>
                <a:latin typeface="Courier New" pitchFamily="49" charset="0"/>
                <a:cs typeface="Courier New" pitchFamily="49" charset="0"/>
              </a:rPr>
              <a:t>   while(a!=b)</a:t>
            </a:r>
          </a:p>
          <a:p>
            <a:pPr fontAlgn="auto">
              <a:spcBef>
                <a:spcPts val="0"/>
              </a:spcBef>
              <a:spcAft>
                <a:spcPts val="0"/>
              </a:spcAft>
              <a:defRPr/>
            </a:pPr>
            <a:r>
              <a:rPr lang="en-US" b="1">
                <a:solidFill>
                  <a:schemeClr val="tx1"/>
                </a:solidFill>
                <a:latin typeface="Courier New" pitchFamily="49" charset="0"/>
                <a:cs typeface="Courier New" pitchFamily="49" charset="0"/>
              </a:rPr>
              <a:t> 		if(a&gt;b) a -= b;</a:t>
            </a:r>
          </a:p>
          <a:p>
            <a:pPr fontAlgn="auto">
              <a:spcBef>
                <a:spcPts val="0"/>
              </a:spcBef>
              <a:spcAft>
                <a:spcPts val="0"/>
              </a:spcAft>
              <a:defRPr/>
            </a:pPr>
            <a:r>
              <a:rPr lang="en-US" b="1">
                <a:solidFill>
                  <a:schemeClr val="tx1"/>
                </a:solidFill>
                <a:latin typeface="Courier New" pitchFamily="49" charset="0"/>
                <a:cs typeface="Courier New" pitchFamily="49" charset="0"/>
              </a:rPr>
              <a:t>	   else b -= a;</a:t>
            </a:r>
          </a:p>
          <a:p>
            <a:pPr fontAlgn="auto">
              <a:spcBef>
                <a:spcPts val="0"/>
              </a:spcBef>
              <a:spcAft>
                <a:spcPts val="0"/>
              </a:spcAft>
              <a:defRPr/>
            </a:pPr>
            <a:r>
              <a:rPr lang="en-US" b="1">
                <a:solidFill>
                  <a:schemeClr val="tx1"/>
                </a:solidFill>
                <a:latin typeface="Courier New" pitchFamily="49" charset="0"/>
                <a:cs typeface="Courier New" pitchFamily="49" charset="0"/>
              </a:rPr>
              <a:t>	return a;	</a:t>
            </a:r>
          </a:p>
          <a:p>
            <a:pPr fontAlgn="auto">
              <a:spcBef>
                <a:spcPts val="0"/>
              </a:spcBef>
              <a:spcAft>
                <a:spcPts val="0"/>
              </a:spcAft>
              <a:defRPr/>
            </a:pPr>
            <a:r>
              <a:rPr lang="en-US" b="1">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latin typeface="Arial" charset="0"/>
                <a:cs typeface="Arial" charset="0"/>
              </a:rPr>
              <a:t>Ví dụ 2</a:t>
            </a:r>
          </a:p>
        </p:txBody>
      </p:sp>
      <p:sp>
        <p:nvSpPr>
          <p:cNvPr id="29699" name="Content Placeholder 2"/>
          <p:cNvSpPr>
            <a:spLocks noGrp="1"/>
          </p:cNvSpPr>
          <p:nvPr>
            <p:ph idx="1"/>
          </p:nvPr>
        </p:nvSpPr>
        <p:spPr/>
        <p:txBody>
          <a:bodyPr/>
          <a:lstStyle/>
          <a:p>
            <a:pPr eaLnBrk="1" hangingPunct="1"/>
            <a:r>
              <a:rPr lang="en-US" smtClean="0"/>
              <a:t>Kết quả chạy chương trình:</a:t>
            </a:r>
          </a:p>
        </p:txBody>
      </p:sp>
      <p:sp>
        <p:nvSpPr>
          <p:cNvPr id="4" name="Slide Number Placeholder 3"/>
          <p:cNvSpPr>
            <a:spLocks noGrp="1"/>
          </p:cNvSpPr>
          <p:nvPr>
            <p:ph type="sldNum" sz="quarter" idx="12"/>
          </p:nvPr>
        </p:nvSpPr>
        <p:spPr/>
        <p:txBody>
          <a:bodyPr/>
          <a:lstStyle/>
          <a:p>
            <a:pPr>
              <a:defRPr/>
            </a:pPr>
            <a:fld id="{A137F424-B4AB-413A-BAA8-936B88C7A346}" type="slidenum">
              <a:rPr lang="en-US"/>
              <a:pPr>
                <a:defRPr/>
              </a:pPr>
              <a:t>27</a:t>
            </a:fld>
            <a:endParaRPr lang="en-US"/>
          </a:p>
        </p:txBody>
      </p:sp>
      <p:pic>
        <p:nvPicPr>
          <p:cNvPr id="29701" name="Picture 2"/>
          <p:cNvPicPr>
            <a:picLocks noChangeAspect="1" noChangeArrowheads="1"/>
          </p:cNvPicPr>
          <p:nvPr/>
        </p:nvPicPr>
        <p:blipFill>
          <a:blip r:embed="rId2" cstate="print"/>
          <a:srcRect/>
          <a:stretch>
            <a:fillRect/>
          </a:stretch>
        </p:blipFill>
        <p:spPr bwMode="auto">
          <a:xfrm>
            <a:off x="685800" y="2362200"/>
            <a:ext cx="767715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latin typeface="Arial" charset="0"/>
                <a:cs typeface="Arial" charset="0"/>
              </a:rPr>
              <a:t>Tổ chức chương trình</a:t>
            </a:r>
          </a:p>
        </p:txBody>
      </p:sp>
      <p:sp>
        <p:nvSpPr>
          <p:cNvPr id="30723" name="Content Placeholder 2"/>
          <p:cNvSpPr>
            <a:spLocks noGrp="1"/>
          </p:cNvSpPr>
          <p:nvPr>
            <p:ph idx="1"/>
          </p:nvPr>
        </p:nvSpPr>
        <p:spPr/>
        <p:txBody>
          <a:bodyPr/>
          <a:lstStyle/>
          <a:p>
            <a:pPr eaLnBrk="1" hangingPunct="1"/>
            <a:r>
              <a:rPr lang="en-US" smtClean="0"/>
              <a:t>Trong C ta có thể tổ chức một chương trình theo 2 cách:</a:t>
            </a:r>
          </a:p>
          <a:p>
            <a:pPr lvl="1" eaLnBrk="1" hangingPunct="1"/>
            <a:r>
              <a:rPr lang="en-US" smtClean="0"/>
              <a:t>Tất cả các phần của chương trình nằm trên 1 tệp</a:t>
            </a:r>
          </a:p>
          <a:p>
            <a:pPr lvl="1" eaLnBrk="1" hangingPunct="1"/>
            <a:r>
              <a:rPr lang="en-US" smtClean="0"/>
              <a:t>Chia các phần của chương trình trên nhiều tệp khác nhau. Khi có nhiều tệp chương trình, thì chúng thường được tổ chức trong một </a:t>
            </a:r>
            <a:r>
              <a:rPr lang="en-US" b="1" smtClean="0"/>
              <a:t>project</a:t>
            </a:r>
            <a:r>
              <a:rPr lang="en-US" smtClean="0"/>
              <a:t>. </a:t>
            </a:r>
          </a:p>
          <a:p>
            <a:pPr eaLnBrk="1" hangingPunct="1"/>
            <a:endParaRPr lang="en-US" smtClean="0"/>
          </a:p>
        </p:txBody>
      </p:sp>
      <p:sp>
        <p:nvSpPr>
          <p:cNvPr id="4" name="Slide Number Placeholder 3"/>
          <p:cNvSpPr>
            <a:spLocks noGrp="1"/>
          </p:cNvSpPr>
          <p:nvPr>
            <p:ph type="sldNum" sz="quarter" idx="12"/>
          </p:nvPr>
        </p:nvSpPr>
        <p:spPr/>
        <p:txBody>
          <a:bodyPr/>
          <a:lstStyle/>
          <a:p>
            <a:pPr>
              <a:defRPr/>
            </a:pPr>
            <a:fld id="{D91095AB-6E6E-4F87-97E8-4854F42CA284}" type="slidenum">
              <a:rPr lang="en-US"/>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Tổ chức chương trình </a:t>
            </a:r>
            <a:br>
              <a:rPr lang="en-US" smtClean="0"/>
            </a:br>
            <a:r>
              <a:rPr lang="en-US" smtClean="0"/>
              <a:t>trên nhiều tệp</a:t>
            </a:r>
            <a:endParaRPr lang="en-US"/>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US" smtClean="0"/>
              <a:t>Mục đích của việc tổ chức chương trình trên nhiều tệp:</a:t>
            </a:r>
          </a:p>
          <a:p>
            <a:pPr lvl="1" eaLnBrk="1" fontAlgn="auto" hangingPunct="1">
              <a:spcAft>
                <a:spcPts val="0"/>
              </a:spcAft>
              <a:buFont typeface="Arial" pitchFamily="34" charset="0"/>
              <a:buChar char="–"/>
              <a:defRPr/>
            </a:pPr>
            <a:r>
              <a:rPr lang="en-US" smtClean="0"/>
              <a:t>Hỗ trợ việc phân chia chương trình thành các modul nhỏ hơn, và mỗi modul đó sẽ được cài đặt trên một tệp</a:t>
            </a:r>
          </a:p>
          <a:p>
            <a:pPr lvl="1" eaLnBrk="1" fontAlgn="auto" hangingPunct="1">
              <a:spcAft>
                <a:spcPts val="0"/>
              </a:spcAft>
              <a:buFont typeface="Arial" pitchFamily="34" charset="0"/>
              <a:buChar char="–"/>
              <a:defRPr/>
            </a:pPr>
            <a:r>
              <a:rPr lang="en-US" smtClean="0"/>
              <a:t>Hỗ trợ việc phát triển chương trình theo nhóm gồm nhiều người lập trình, khi đó cần phải chia chương trình ra làm nhiều modul, và mỗi người cần viết một hoặc một số modul trong đó; sau đó đến cuối cùng cần phải lắp ghép tất cả các modul đó lại với nhau để thành một chương trình hoàn chỉnh</a:t>
            </a:r>
          </a:p>
          <a:p>
            <a:pPr lvl="1" eaLnBrk="1" fontAlgn="auto" hangingPunct="1">
              <a:spcAft>
                <a:spcPts val="0"/>
              </a:spcAft>
              <a:buFont typeface="Arial" pitchFamily="34" charset="0"/>
              <a:buChar char="–"/>
              <a:defRPr/>
            </a:pPr>
            <a:r>
              <a:rPr lang="en-US" smtClean="0"/>
              <a:t>Hỗ trợ việc tái sử dụng các thành phần của chương trình một cách thuận tiện, qua việc xây dựng các tệp thư viện</a:t>
            </a:r>
            <a:endParaRPr lang="en-US"/>
          </a:p>
        </p:txBody>
      </p:sp>
      <p:sp>
        <p:nvSpPr>
          <p:cNvPr id="4" name="Slide Number Placeholder 3"/>
          <p:cNvSpPr>
            <a:spLocks noGrp="1"/>
          </p:cNvSpPr>
          <p:nvPr>
            <p:ph type="sldNum" sz="quarter" idx="12"/>
          </p:nvPr>
        </p:nvSpPr>
        <p:spPr/>
        <p:txBody>
          <a:bodyPr/>
          <a:lstStyle/>
          <a:p>
            <a:pPr>
              <a:defRPr/>
            </a:pPr>
            <a:fld id="{D0617E6B-1411-4C39-AD79-1E33BA4B931A}" type="slidenum">
              <a:rPr lang="en-US"/>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latin typeface="Arial" charset="0"/>
                <a:cs typeface="Arial" charset="0"/>
              </a:rPr>
              <a:t>Cấu trúc một chương trình</a:t>
            </a:r>
          </a:p>
        </p:txBody>
      </p:sp>
      <p:sp>
        <p:nvSpPr>
          <p:cNvPr id="5123" name="Content Placeholder 2"/>
          <p:cNvSpPr>
            <a:spLocks noGrp="1"/>
          </p:cNvSpPr>
          <p:nvPr>
            <p:ph idx="1"/>
          </p:nvPr>
        </p:nvSpPr>
        <p:spPr/>
        <p:txBody>
          <a:bodyPr/>
          <a:lstStyle/>
          <a:p>
            <a:pPr eaLnBrk="1" hangingPunct="1"/>
            <a:r>
              <a:rPr lang="en-US" smtClean="0"/>
              <a:t>Mô hình hướng chức năng</a:t>
            </a:r>
          </a:p>
          <a:p>
            <a:pPr eaLnBrk="1" hangingPunct="1"/>
            <a:endParaRPr lang="en-US" smtClean="0"/>
          </a:p>
        </p:txBody>
      </p:sp>
      <p:sp>
        <p:nvSpPr>
          <p:cNvPr id="4" name="Rectangle 3"/>
          <p:cNvSpPr/>
          <p:nvPr/>
        </p:nvSpPr>
        <p:spPr>
          <a:xfrm>
            <a:off x="3962400" y="2971800"/>
            <a:ext cx="1219200" cy="533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main</a:t>
            </a:r>
          </a:p>
        </p:txBody>
      </p:sp>
      <p:sp>
        <p:nvSpPr>
          <p:cNvPr id="5" name="Rectangle 4"/>
          <p:cNvSpPr/>
          <p:nvPr/>
        </p:nvSpPr>
        <p:spPr>
          <a:xfrm>
            <a:off x="1828800" y="4114800"/>
            <a:ext cx="838200" cy="4572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F1</a:t>
            </a:r>
          </a:p>
        </p:txBody>
      </p:sp>
      <p:sp>
        <p:nvSpPr>
          <p:cNvPr id="6" name="Rectangle 5"/>
          <p:cNvSpPr/>
          <p:nvPr/>
        </p:nvSpPr>
        <p:spPr>
          <a:xfrm>
            <a:off x="4191000" y="4114800"/>
            <a:ext cx="838200" cy="4572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F2</a:t>
            </a:r>
          </a:p>
        </p:txBody>
      </p:sp>
      <p:sp>
        <p:nvSpPr>
          <p:cNvPr id="7" name="Rectangle 6"/>
          <p:cNvSpPr/>
          <p:nvPr/>
        </p:nvSpPr>
        <p:spPr>
          <a:xfrm>
            <a:off x="6477000" y="4114800"/>
            <a:ext cx="838200" cy="4572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F3</a:t>
            </a:r>
          </a:p>
        </p:txBody>
      </p:sp>
      <p:sp>
        <p:nvSpPr>
          <p:cNvPr id="8" name="Rectangle 7"/>
          <p:cNvSpPr/>
          <p:nvPr/>
        </p:nvSpPr>
        <p:spPr>
          <a:xfrm>
            <a:off x="9144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F1.1</a:t>
            </a:r>
          </a:p>
        </p:txBody>
      </p:sp>
      <p:sp>
        <p:nvSpPr>
          <p:cNvPr id="9" name="Rectangle 8"/>
          <p:cNvSpPr/>
          <p:nvPr/>
        </p:nvSpPr>
        <p:spPr>
          <a:xfrm>
            <a:off x="17526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F1.2</a:t>
            </a:r>
          </a:p>
        </p:txBody>
      </p:sp>
      <p:sp>
        <p:nvSpPr>
          <p:cNvPr id="10" name="Rectangle 9"/>
          <p:cNvSpPr/>
          <p:nvPr/>
        </p:nvSpPr>
        <p:spPr>
          <a:xfrm>
            <a:off x="25908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F1.3</a:t>
            </a:r>
          </a:p>
        </p:txBody>
      </p:sp>
      <p:sp>
        <p:nvSpPr>
          <p:cNvPr id="11" name="Rectangle 10"/>
          <p:cNvSpPr/>
          <p:nvPr/>
        </p:nvSpPr>
        <p:spPr>
          <a:xfrm>
            <a:off x="35052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F2.1</a:t>
            </a:r>
          </a:p>
        </p:txBody>
      </p:sp>
      <p:sp>
        <p:nvSpPr>
          <p:cNvPr id="12" name="Rectangle 11"/>
          <p:cNvSpPr/>
          <p:nvPr/>
        </p:nvSpPr>
        <p:spPr>
          <a:xfrm>
            <a:off x="43434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F2.2</a:t>
            </a:r>
          </a:p>
        </p:txBody>
      </p:sp>
      <p:sp>
        <p:nvSpPr>
          <p:cNvPr id="13" name="Rectangle 12"/>
          <p:cNvSpPr/>
          <p:nvPr/>
        </p:nvSpPr>
        <p:spPr>
          <a:xfrm>
            <a:off x="51816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F2.3</a:t>
            </a:r>
          </a:p>
        </p:txBody>
      </p:sp>
      <p:sp>
        <p:nvSpPr>
          <p:cNvPr id="14" name="Rectangle 13"/>
          <p:cNvSpPr/>
          <p:nvPr/>
        </p:nvSpPr>
        <p:spPr>
          <a:xfrm>
            <a:off x="61722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F3.1</a:t>
            </a:r>
          </a:p>
        </p:txBody>
      </p:sp>
      <p:sp>
        <p:nvSpPr>
          <p:cNvPr id="15" name="Rectangle 14"/>
          <p:cNvSpPr/>
          <p:nvPr/>
        </p:nvSpPr>
        <p:spPr>
          <a:xfrm>
            <a:off x="7010400" y="5105400"/>
            <a:ext cx="685800" cy="3810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b="1">
                <a:solidFill>
                  <a:schemeClr val="tx1"/>
                </a:solidFill>
                <a:latin typeface="Arial" pitchFamily="34" charset="0"/>
                <a:cs typeface="Arial" pitchFamily="34" charset="0"/>
              </a:rPr>
              <a:t>F3.2</a:t>
            </a:r>
          </a:p>
        </p:txBody>
      </p:sp>
      <p:cxnSp>
        <p:nvCxnSpPr>
          <p:cNvPr id="17" name="Straight Arrow Connector 16"/>
          <p:cNvCxnSpPr>
            <a:stCxn id="4" idx="2"/>
            <a:endCxn id="5" idx="0"/>
          </p:cNvCxnSpPr>
          <p:nvPr/>
        </p:nvCxnSpPr>
        <p:spPr>
          <a:xfrm rot="5400000">
            <a:off x="3105150" y="2647950"/>
            <a:ext cx="609600" cy="2324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 idx="2"/>
            <a:endCxn id="6" idx="0"/>
          </p:cNvCxnSpPr>
          <p:nvPr/>
        </p:nvCxnSpPr>
        <p:spPr>
          <a:xfrm rot="16200000" flipH="1">
            <a:off x="4286250" y="3790950"/>
            <a:ext cx="6096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 idx="2"/>
            <a:endCxn id="7" idx="0"/>
          </p:cNvCxnSpPr>
          <p:nvPr/>
        </p:nvCxnSpPr>
        <p:spPr>
          <a:xfrm rot="16200000" flipH="1">
            <a:off x="5429250" y="2647950"/>
            <a:ext cx="609600" cy="2324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5" idx="2"/>
            <a:endCxn id="8" idx="0"/>
          </p:cNvCxnSpPr>
          <p:nvPr/>
        </p:nvCxnSpPr>
        <p:spPr>
          <a:xfrm rot="5400000">
            <a:off x="1485900" y="4343400"/>
            <a:ext cx="5334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 idx="2"/>
            <a:endCxn id="9" idx="0"/>
          </p:cNvCxnSpPr>
          <p:nvPr/>
        </p:nvCxnSpPr>
        <p:spPr>
          <a:xfrm rot="5400000">
            <a:off x="1905000" y="4762500"/>
            <a:ext cx="5334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5" idx="2"/>
            <a:endCxn id="10" idx="0"/>
          </p:cNvCxnSpPr>
          <p:nvPr/>
        </p:nvCxnSpPr>
        <p:spPr>
          <a:xfrm rot="16200000" flipH="1">
            <a:off x="2324100" y="4495800"/>
            <a:ext cx="5334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6" idx="2"/>
            <a:endCxn id="11" idx="0"/>
          </p:cNvCxnSpPr>
          <p:nvPr/>
        </p:nvCxnSpPr>
        <p:spPr>
          <a:xfrm rot="5400000">
            <a:off x="3962400" y="4457700"/>
            <a:ext cx="5334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6" idx="2"/>
            <a:endCxn id="12" idx="0"/>
          </p:cNvCxnSpPr>
          <p:nvPr/>
        </p:nvCxnSpPr>
        <p:spPr>
          <a:xfrm rot="16200000" flipH="1">
            <a:off x="4381500" y="4800600"/>
            <a:ext cx="5334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6" idx="2"/>
            <a:endCxn id="13" idx="0"/>
          </p:cNvCxnSpPr>
          <p:nvPr/>
        </p:nvCxnSpPr>
        <p:spPr>
          <a:xfrm rot="16200000" flipH="1">
            <a:off x="4800600" y="4381500"/>
            <a:ext cx="533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7" idx="2"/>
            <a:endCxn id="14" idx="0"/>
          </p:cNvCxnSpPr>
          <p:nvPr/>
        </p:nvCxnSpPr>
        <p:spPr>
          <a:xfrm rot="5400000">
            <a:off x="6438900" y="4648200"/>
            <a:ext cx="533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7" idx="2"/>
            <a:endCxn id="15" idx="0"/>
          </p:cNvCxnSpPr>
          <p:nvPr/>
        </p:nvCxnSpPr>
        <p:spPr>
          <a:xfrm rot="16200000" flipH="1">
            <a:off x="6858000" y="46101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Slide Number Placeholder 30"/>
          <p:cNvSpPr>
            <a:spLocks noGrp="1"/>
          </p:cNvSpPr>
          <p:nvPr>
            <p:ph type="sldNum" sz="quarter" idx="12"/>
          </p:nvPr>
        </p:nvSpPr>
        <p:spPr/>
        <p:txBody>
          <a:bodyPr/>
          <a:lstStyle/>
          <a:p>
            <a:pPr>
              <a:defRPr/>
            </a:pPr>
            <a:fld id="{39D05C8F-169B-4BEB-8A62-6750A161BA9F}" type="slidenum">
              <a:rPr lang="en-US"/>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smtClean="0"/>
              <a:t>Tổ chức chương trình </a:t>
            </a:r>
            <a:br>
              <a:rPr lang="en-US" smtClean="0"/>
            </a:br>
            <a:r>
              <a:rPr lang="en-US" smtClean="0"/>
              <a:t>trên nhiều tệp</a:t>
            </a:r>
            <a:endParaRPr lang="en-US"/>
          </a:p>
        </p:txBody>
      </p:sp>
      <p:sp>
        <p:nvSpPr>
          <p:cNvPr id="32771" name="Content Placeholder 2"/>
          <p:cNvSpPr>
            <a:spLocks noGrp="1"/>
          </p:cNvSpPr>
          <p:nvPr>
            <p:ph idx="1"/>
          </p:nvPr>
        </p:nvSpPr>
        <p:spPr/>
        <p:txBody>
          <a:bodyPr/>
          <a:lstStyle/>
          <a:p>
            <a:pPr eaLnBrk="1" hangingPunct="1"/>
            <a:r>
              <a:rPr lang="en-US" smtClean="0"/>
              <a:t>Có 2 loại tệp chủ yếu trong C:	</a:t>
            </a:r>
          </a:p>
          <a:p>
            <a:pPr lvl="1" eaLnBrk="1" hangingPunct="1"/>
            <a:r>
              <a:rPr lang="en-US" smtClean="0"/>
              <a:t>Tệp chương trình nguồn (</a:t>
            </a:r>
            <a:r>
              <a:rPr lang="en-US" b="1" smtClean="0"/>
              <a:t>source file</a:t>
            </a:r>
            <a:r>
              <a:rPr lang="en-US" smtClean="0"/>
              <a:t>): thường có phần mở rộng là “.c”: là tệp chủ yếu chứa định nghĩa của các thành phần dữ liệu và hàm</a:t>
            </a:r>
          </a:p>
          <a:p>
            <a:pPr lvl="1" eaLnBrk="1" hangingPunct="1"/>
            <a:r>
              <a:rPr lang="en-US" smtClean="0"/>
              <a:t>Tệp phần đầu (</a:t>
            </a:r>
            <a:r>
              <a:rPr lang="en-US" b="1" smtClean="0"/>
              <a:t>header file</a:t>
            </a:r>
            <a:r>
              <a:rPr lang="en-US" smtClean="0"/>
              <a:t>): thường có phần mở rộng là “.h”, là tệp thường chứa các khai báo dữ liệu hay các hàm con</a:t>
            </a:r>
          </a:p>
        </p:txBody>
      </p:sp>
      <p:sp>
        <p:nvSpPr>
          <p:cNvPr id="4" name="Slide Number Placeholder 3"/>
          <p:cNvSpPr>
            <a:spLocks noGrp="1"/>
          </p:cNvSpPr>
          <p:nvPr>
            <p:ph type="sldNum" sz="quarter" idx="12"/>
          </p:nvPr>
        </p:nvSpPr>
        <p:spPr/>
        <p:txBody>
          <a:bodyPr/>
          <a:lstStyle/>
          <a:p>
            <a:pPr>
              <a:defRPr/>
            </a:pPr>
            <a:fld id="{9E77BE20-7935-41E8-A344-6AFE5B61496B}" type="slidenum">
              <a:rPr lang="en-US"/>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latin typeface="Arial" charset="0"/>
                <a:cs typeface="Arial" charset="0"/>
              </a:rPr>
              <a:t>Ví dụ</a:t>
            </a:r>
          </a:p>
        </p:txBody>
      </p:sp>
      <p:sp>
        <p:nvSpPr>
          <p:cNvPr id="33795" name="Content Placeholder 2"/>
          <p:cNvSpPr>
            <a:spLocks noGrp="1"/>
          </p:cNvSpPr>
          <p:nvPr>
            <p:ph idx="1"/>
          </p:nvPr>
        </p:nvSpPr>
        <p:spPr/>
        <p:txBody>
          <a:bodyPr/>
          <a:lstStyle/>
          <a:p>
            <a:pPr eaLnBrk="1" hangingPunct="1"/>
            <a:r>
              <a:rPr lang="en-US" smtClean="0"/>
              <a:t>Chương trình tính tổng của 2 dãy số, rồi tìm USCLN của 2 tổng đó. Chương trình này được tổ chức trên 3 tệp:</a:t>
            </a:r>
          </a:p>
          <a:p>
            <a:pPr lvl="1" eaLnBrk="1" hangingPunct="1"/>
            <a:r>
              <a:rPr lang="en-US" b="1" smtClean="0"/>
              <a:t>main.c</a:t>
            </a:r>
            <a:r>
              <a:rPr lang="en-US" smtClean="0"/>
              <a:t>: chứa hàm main(), trong đó chứa lời gọi đến các hàm tính tổng 1 dãy số và tính USCLN</a:t>
            </a:r>
          </a:p>
          <a:p>
            <a:pPr lvl="1" eaLnBrk="1" hangingPunct="1"/>
            <a:r>
              <a:rPr lang="en-US" b="1" smtClean="0"/>
              <a:t>myLib.c</a:t>
            </a:r>
            <a:r>
              <a:rPr lang="en-US" smtClean="0"/>
              <a:t>: chứa định nghĩa các hàm tính tổng 1 dãy số và tính USCLN</a:t>
            </a:r>
          </a:p>
          <a:p>
            <a:pPr lvl="1" eaLnBrk="1" hangingPunct="1"/>
            <a:r>
              <a:rPr lang="en-US" b="1" smtClean="0"/>
              <a:t>myLib.h</a:t>
            </a:r>
            <a:r>
              <a:rPr lang="en-US" smtClean="0"/>
              <a:t>: chứa khai báo cho các hàm tính tổng 1 dãy số và tính USCLN</a:t>
            </a:r>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2FC5008A-427D-42BE-B5F6-268870A61559}" type="slidenum">
              <a:rPr lang="en-US"/>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smtClean="0">
                <a:latin typeface="Arial" charset="0"/>
                <a:cs typeface="Arial" charset="0"/>
              </a:rPr>
              <a:t>Tệp main.c</a:t>
            </a:r>
          </a:p>
        </p:txBody>
      </p:sp>
      <p:sp>
        <p:nvSpPr>
          <p:cNvPr id="4" name="Slide Number Placeholder 3"/>
          <p:cNvSpPr>
            <a:spLocks noGrp="1"/>
          </p:cNvSpPr>
          <p:nvPr>
            <p:ph type="sldNum" sz="quarter" idx="12"/>
          </p:nvPr>
        </p:nvSpPr>
        <p:spPr/>
        <p:txBody>
          <a:bodyPr/>
          <a:lstStyle/>
          <a:p>
            <a:pPr>
              <a:defRPr/>
            </a:pPr>
            <a:fld id="{CF2B7236-3639-4B68-BD22-7BF548EA6354}" type="slidenum">
              <a:rPr lang="en-US"/>
              <a:pPr>
                <a:defRPr/>
              </a:pPr>
              <a:t>32</a:t>
            </a:fld>
            <a:endParaRPr lang="en-US"/>
          </a:p>
        </p:txBody>
      </p:sp>
      <p:sp>
        <p:nvSpPr>
          <p:cNvPr id="5" name="Rounded Rectangle 4"/>
          <p:cNvSpPr/>
          <p:nvPr/>
        </p:nvSpPr>
        <p:spPr>
          <a:xfrm>
            <a:off x="685800" y="1371600"/>
            <a:ext cx="7696200" cy="49530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solidFill>
                  <a:srgbClr val="FF0000"/>
                </a:solidFill>
                <a:latin typeface="Courier New" pitchFamily="49" charset="0"/>
                <a:cs typeface="Courier New" pitchFamily="49" charset="0"/>
              </a:rPr>
              <a:t>#include &lt;stdio.h&gt;</a:t>
            </a:r>
          </a:p>
          <a:p>
            <a:pPr fontAlgn="auto">
              <a:spcBef>
                <a:spcPts val="0"/>
              </a:spcBef>
              <a:spcAft>
                <a:spcPts val="0"/>
              </a:spcAft>
              <a:defRPr/>
            </a:pPr>
            <a:r>
              <a:rPr lang="en-US">
                <a:solidFill>
                  <a:srgbClr val="FF0000"/>
                </a:solidFill>
                <a:latin typeface="Courier New" pitchFamily="49" charset="0"/>
                <a:cs typeface="Courier New" pitchFamily="49" charset="0"/>
              </a:rPr>
              <a:t>#include &lt;stdlib.h&gt;</a:t>
            </a:r>
          </a:p>
          <a:p>
            <a:pPr fontAlgn="auto">
              <a:spcBef>
                <a:spcPts val="0"/>
              </a:spcBef>
              <a:spcAft>
                <a:spcPts val="0"/>
              </a:spcAft>
              <a:defRPr/>
            </a:pPr>
            <a:r>
              <a:rPr lang="en-US">
                <a:solidFill>
                  <a:srgbClr val="FF0000"/>
                </a:solidFill>
                <a:latin typeface="Courier New" pitchFamily="49" charset="0"/>
                <a:cs typeface="Courier New" pitchFamily="49" charset="0"/>
              </a:rPr>
              <a:t>#include "myLib.h“</a:t>
            </a:r>
          </a:p>
          <a:p>
            <a:pPr fontAlgn="auto">
              <a:spcBef>
                <a:spcPts val="0"/>
              </a:spcBef>
              <a:spcAft>
                <a:spcPts val="0"/>
              </a:spcAft>
              <a:defRPr/>
            </a:pPr>
            <a:r>
              <a:rPr lang="en-US">
                <a:solidFill>
                  <a:schemeClr val="tx1"/>
                </a:solidFill>
                <a:latin typeface="Courier New" pitchFamily="49" charset="0"/>
                <a:cs typeface="Courier New" pitchFamily="49" charset="0"/>
              </a:rPr>
              <a:t>int main(int argc, char *argv[])</a:t>
            </a:r>
          </a:p>
          <a:p>
            <a:pPr fontAlgn="auto">
              <a:spcBef>
                <a:spcPts val="0"/>
              </a:spcBef>
              <a:spcAft>
                <a:spcPts val="0"/>
              </a:spcAft>
              <a:defRPr/>
            </a:pPr>
            <a:r>
              <a:rPr lang="en-US">
                <a:solidFill>
                  <a:schemeClr val="tx1"/>
                </a:solidFill>
                <a:latin typeface="Courier New" pitchFamily="49" charset="0"/>
                <a:cs typeface="Courier New" pitchFamily="49" charset="0"/>
              </a:rPr>
              <a:t>{</a:t>
            </a:r>
          </a:p>
          <a:p>
            <a:pPr fontAlgn="auto">
              <a:spcBef>
                <a:spcPts val="0"/>
              </a:spcBef>
              <a:spcAft>
                <a:spcPts val="0"/>
              </a:spcAft>
              <a:defRPr/>
            </a:pPr>
            <a:r>
              <a:rPr lang="en-US">
                <a:solidFill>
                  <a:schemeClr val="tx1"/>
                </a:solidFill>
                <a:latin typeface="Courier New" pitchFamily="49" charset="0"/>
                <a:cs typeface="Courier New" pitchFamily="49" charset="0"/>
              </a:rPr>
              <a:t>  //float sum(float [], int);</a:t>
            </a:r>
          </a:p>
          <a:p>
            <a:pPr fontAlgn="auto">
              <a:spcBef>
                <a:spcPts val="0"/>
              </a:spcBef>
              <a:spcAft>
                <a:spcPts val="0"/>
              </a:spcAft>
              <a:defRPr/>
            </a:pPr>
            <a:r>
              <a:rPr lang="en-US">
                <a:solidFill>
                  <a:schemeClr val="tx1"/>
                </a:solidFill>
                <a:latin typeface="Courier New" pitchFamily="49" charset="0"/>
                <a:cs typeface="Courier New" pitchFamily="49" charset="0"/>
              </a:rPr>
              <a:t>  float x[N] = {1,3,5,7,9,11};</a:t>
            </a:r>
          </a:p>
          <a:p>
            <a:pPr fontAlgn="auto">
              <a:spcBef>
                <a:spcPts val="0"/>
              </a:spcBef>
              <a:spcAft>
                <a:spcPts val="0"/>
              </a:spcAft>
              <a:defRPr/>
            </a:pPr>
            <a:r>
              <a:rPr lang="en-US">
                <a:solidFill>
                  <a:schemeClr val="tx1"/>
                </a:solidFill>
                <a:latin typeface="Courier New" pitchFamily="49" charset="0"/>
                <a:cs typeface="Courier New" pitchFamily="49" charset="0"/>
              </a:rPr>
              <a:t>  float y[N] = {2,4,6,8,10,12};</a:t>
            </a:r>
          </a:p>
          <a:p>
            <a:pPr fontAlgn="auto">
              <a:spcBef>
                <a:spcPts val="0"/>
              </a:spcBef>
              <a:spcAft>
                <a:spcPts val="0"/>
              </a:spcAft>
              <a:defRPr/>
            </a:pPr>
            <a:r>
              <a:rPr lang="en-US">
                <a:solidFill>
                  <a:schemeClr val="tx1"/>
                </a:solidFill>
                <a:latin typeface="Courier New" pitchFamily="49" charset="0"/>
                <a:cs typeface="Courier New" pitchFamily="49" charset="0"/>
              </a:rPr>
              <a:t>  float s1 = sum (x,N);</a:t>
            </a:r>
          </a:p>
          <a:p>
            <a:pPr fontAlgn="auto">
              <a:spcBef>
                <a:spcPts val="0"/>
              </a:spcBef>
              <a:spcAft>
                <a:spcPts val="0"/>
              </a:spcAft>
              <a:defRPr/>
            </a:pPr>
            <a:r>
              <a:rPr lang="en-US">
                <a:solidFill>
                  <a:schemeClr val="tx1"/>
                </a:solidFill>
                <a:latin typeface="Courier New" pitchFamily="49" charset="0"/>
                <a:cs typeface="Courier New" pitchFamily="49" charset="0"/>
              </a:rPr>
              <a:t>  float s2 = sum (y,N);</a:t>
            </a:r>
          </a:p>
          <a:p>
            <a:pPr fontAlgn="auto">
              <a:spcBef>
                <a:spcPts val="0"/>
              </a:spcBef>
              <a:spcAft>
                <a:spcPts val="0"/>
              </a:spcAft>
              <a:defRPr/>
            </a:pPr>
            <a:r>
              <a:rPr lang="en-US">
                <a:solidFill>
                  <a:schemeClr val="tx1"/>
                </a:solidFill>
                <a:latin typeface="Courier New" pitchFamily="49" charset="0"/>
                <a:cs typeface="Courier New" pitchFamily="49" charset="0"/>
              </a:rPr>
              <a:t>  printf("Tong cua day so 1 =%.0f\n",s1);</a:t>
            </a:r>
          </a:p>
          <a:p>
            <a:pPr fontAlgn="auto">
              <a:spcBef>
                <a:spcPts val="0"/>
              </a:spcBef>
              <a:spcAft>
                <a:spcPts val="0"/>
              </a:spcAft>
              <a:defRPr/>
            </a:pPr>
            <a:r>
              <a:rPr lang="en-US">
                <a:solidFill>
                  <a:schemeClr val="tx1"/>
                </a:solidFill>
                <a:latin typeface="Courier New" pitchFamily="49" charset="0"/>
                <a:cs typeface="Courier New" pitchFamily="49" charset="0"/>
              </a:rPr>
              <a:t>  printf("Tong cua day so 2 =%.0f\n",s2);  </a:t>
            </a:r>
          </a:p>
          <a:p>
            <a:pPr fontAlgn="auto">
              <a:spcBef>
                <a:spcPts val="0"/>
              </a:spcBef>
              <a:spcAft>
                <a:spcPts val="0"/>
              </a:spcAft>
              <a:defRPr/>
            </a:pPr>
            <a:r>
              <a:rPr lang="en-US">
                <a:solidFill>
                  <a:schemeClr val="tx1"/>
                </a:solidFill>
                <a:latin typeface="Courier New" pitchFamily="49" charset="0"/>
                <a:cs typeface="Courier New" pitchFamily="49" charset="0"/>
              </a:rPr>
              <a:t>  printf("USCLN cua tong 2 day = %d\n", 					uscln((int)s1,(int)s2));</a:t>
            </a:r>
          </a:p>
          <a:p>
            <a:pPr fontAlgn="auto">
              <a:spcBef>
                <a:spcPts val="0"/>
              </a:spcBef>
              <a:spcAft>
                <a:spcPts val="0"/>
              </a:spcAft>
              <a:defRPr/>
            </a:pPr>
            <a:r>
              <a:rPr lang="en-US">
                <a:solidFill>
                  <a:schemeClr val="tx1"/>
                </a:solidFill>
                <a:latin typeface="Courier New" pitchFamily="49" charset="0"/>
                <a:cs typeface="Courier New" pitchFamily="49" charset="0"/>
              </a:rPr>
              <a:t>  system("PAUSE");	</a:t>
            </a:r>
          </a:p>
          <a:p>
            <a:pPr fontAlgn="auto">
              <a:spcBef>
                <a:spcPts val="0"/>
              </a:spcBef>
              <a:spcAft>
                <a:spcPts val="0"/>
              </a:spcAft>
              <a:defRPr/>
            </a:pPr>
            <a:r>
              <a:rPr lang="en-US">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latin typeface="Arial" charset="0"/>
                <a:cs typeface="Arial" charset="0"/>
              </a:rPr>
              <a:t>Tệp myLib.c</a:t>
            </a:r>
          </a:p>
        </p:txBody>
      </p:sp>
      <p:sp>
        <p:nvSpPr>
          <p:cNvPr id="4" name="Slide Number Placeholder 3"/>
          <p:cNvSpPr>
            <a:spLocks noGrp="1"/>
          </p:cNvSpPr>
          <p:nvPr>
            <p:ph type="sldNum" sz="quarter" idx="12"/>
          </p:nvPr>
        </p:nvSpPr>
        <p:spPr/>
        <p:txBody>
          <a:bodyPr/>
          <a:lstStyle/>
          <a:p>
            <a:pPr>
              <a:defRPr/>
            </a:pPr>
            <a:fld id="{A7715E7C-6FD2-4353-8F64-3192CBC7CAB2}" type="slidenum">
              <a:rPr lang="en-US"/>
              <a:pPr>
                <a:defRPr/>
              </a:pPr>
              <a:t>33</a:t>
            </a:fld>
            <a:endParaRPr lang="en-US"/>
          </a:p>
        </p:txBody>
      </p:sp>
      <p:sp>
        <p:nvSpPr>
          <p:cNvPr id="5" name="Rounded Rectangle 4"/>
          <p:cNvSpPr/>
          <p:nvPr/>
        </p:nvSpPr>
        <p:spPr>
          <a:xfrm>
            <a:off x="685800" y="1600200"/>
            <a:ext cx="7696200" cy="45720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a:solidFill>
                  <a:srgbClr val="FF0000"/>
                </a:solidFill>
                <a:latin typeface="Courier New" pitchFamily="49" charset="0"/>
                <a:cs typeface="Courier New" pitchFamily="49" charset="0"/>
              </a:rPr>
              <a:t>//#include "myLib.h</a:t>
            </a:r>
            <a:r>
              <a:rPr lang="en-US" smtClean="0">
                <a:solidFill>
                  <a:srgbClr val="FF0000"/>
                </a:solidFill>
                <a:latin typeface="Courier New" pitchFamily="49" charset="0"/>
                <a:cs typeface="Courier New" pitchFamily="49" charset="0"/>
              </a:rPr>
              <a:t>“</a:t>
            </a:r>
          </a:p>
          <a:p>
            <a:pPr fontAlgn="auto">
              <a:spcBef>
                <a:spcPts val="0"/>
              </a:spcBef>
              <a:spcAft>
                <a:spcPts val="0"/>
              </a:spcAft>
              <a:defRPr/>
            </a:pPr>
            <a:r>
              <a:rPr lang="en-US" smtClean="0">
                <a:solidFill>
                  <a:srgbClr val="FF0000"/>
                </a:solidFill>
                <a:latin typeface="Courier New" pitchFamily="49" charset="0"/>
                <a:cs typeface="Courier New" pitchFamily="49" charset="0"/>
              </a:rPr>
              <a:t>//extern const int N = 6;</a:t>
            </a:r>
            <a:endParaRPr lang="en-US">
              <a:solidFill>
                <a:srgbClr val="FF0000"/>
              </a:solidFill>
              <a:latin typeface="Courier New" pitchFamily="49" charset="0"/>
              <a:cs typeface="Courier New" pitchFamily="49" charset="0"/>
            </a:endParaRPr>
          </a:p>
          <a:p>
            <a:pPr fontAlgn="auto">
              <a:spcBef>
                <a:spcPts val="0"/>
              </a:spcBef>
              <a:spcAft>
                <a:spcPts val="0"/>
              </a:spcAft>
              <a:defRPr/>
            </a:pPr>
            <a:r>
              <a:rPr lang="en-US" sz="2000">
                <a:solidFill>
                  <a:schemeClr val="tx1"/>
                </a:solidFill>
                <a:latin typeface="Courier New" pitchFamily="49" charset="0"/>
                <a:cs typeface="Courier New" pitchFamily="49" charset="0"/>
              </a:rPr>
              <a:t>int uscln(int a, int b){</a:t>
            </a:r>
          </a:p>
          <a:p>
            <a:pPr fontAlgn="auto">
              <a:spcBef>
                <a:spcPts val="0"/>
              </a:spcBef>
              <a:spcAft>
                <a:spcPts val="0"/>
              </a:spcAft>
              <a:defRPr/>
            </a:pPr>
            <a:r>
              <a:rPr lang="en-US" sz="2000">
                <a:solidFill>
                  <a:schemeClr val="tx1"/>
                </a:solidFill>
                <a:latin typeface="Courier New" pitchFamily="49" charset="0"/>
                <a:cs typeface="Courier New" pitchFamily="49" charset="0"/>
              </a:rPr>
              <a:t>   while(a!=b)</a:t>
            </a:r>
          </a:p>
          <a:p>
            <a:pPr fontAlgn="auto">
              <a:spcBef>
                <a:spcPts val="0"/>
              </a:spcBef>
              <a:spcAft>
                <a:spcPts val="0"/>
              </a:spcAft>
              <a:defRPr/>
            </a:pPr>
            <a:r>
              <a:rPr lang="en-US" sz="2000">
                <a:solidFill>
                  <a:schemeClr val="tx1"/>
                </a:solidFill>
                <a:latin typeface="Courier New" pitchFamily="49" charset="0"/>
                <a:cs typeface="Courier New" pitchFamily="49" charset="0"/>
              </a:rPr>
              <a:t> 		if(a&gt;b) a -= b;</a:t>
            </a:r>
          </a:p>
          <a:p>
            <a:pPr fontAlgn="auto">
              <a:spcBef>
                <a:spcPts val="0"/>
              </a:spcBef>
              <a:spcAft>
                <a:spcPts val="0"/>
              </a:spcAft>
              <a:defRPr/>
            </a:pPr>
            <a:r>
              <a:rPr lang="en-US" sz="2000">
                <a:solidFill>
                  <a:schemeClr val="tx1"/>
                </a:solidFill>
                <a:latin typeface="Courier New" pitchFamily="49" charset="0"/>
                <a:cs typeface="Courier New" pitchFamily="49" charset="0"/>
              </a:rPr>
              <a:t>	   else b -= a;</a:t>
            </a:r>
          </a:p>
          <a:p>
            <a:pPr fontAlgn="auto">
              <a:spcBef>
                <a:spcPts val="0"/>
              </a:spcBef>
              <a:spcAft>
                <a:spcPts val="0"/>
              </a:spcAft>
              <a:defRPr/>
            </a:pPr>
            <a:r>
              <a:rPr lang="en-US" sz="2000">
                <a:solidFill>
                  <a:schemeClr val="tx1"/>
                </a:solidFill>
                <a:latin typeface="Courier New" pitchFamily="49" charset="0"/>
                <a:cs typeface="Courier New" pitchFamily="49" charset="0"/>
              </a:rPr>
              <a:t>	return a;	</a:t>
            </a:r>
          </a:p>
          <a:p>
            <a:pPr fontAlgn="auto">
              <a:spcBef>
                <a:spcPts val="0"/>
              </a:spcBef>
              <a:spcAft>
                <a:spcPts val="0"/>
              </a:spcAft>
              <a:defRPr/>
            </a:pPr>
            <a:r>
              <a:rPr lang="en-US" sz="2000">
                <a:solidFill>
                  <a:schemeClr val="tx1"/>
                </a:solidFill>
                <a:latin typeface="Courier New" pitchFamily="49" charset="0"/>
                <a:cs typeface="Courier New" pitchFamily="49" charset="0"/>
              </a:rPr>
              <a:t>}</a:t>
            </a:r>
          </a:p>
          <a:p>
            <a:pPr fontAlgn="auto">
              <a:spcBef>
                <a:spcPts val="0"/>
              </a:spcBef>
              <a:spcAft>
                <a:spcPts val="0"/>
              </a:spcAft>
              <a:defRPr/>
            </a:pPr>
            <a:r>
              <a:rPr lang="en-US" sz="2000">
                <a:solidFill>
                  <a:schemeClr val="tx1"/>
                </a:solidFill>
                <a:latin typeface="Courier New" pitchFamily="49" charset="0"/>
                <a:cs typeface="Courier New" pitchFamily="49" charset="0"/>
              </a:rPr>
              <a:t>float sum(float a[], int n){</a:t>
            </a:r>
          </a:p>
          <a:p>
            <a:pPr fontAlgn="auto">
              <a:spcBef>
                <a:spcPts val="0"/>
              </a:spcBef>
              <a:spcAft>
                <a:spcPts val="0"/>
              </a:spcAft>
              <a:defRPr/>
            </a:pPr>
            <a:r>
              <a:rPr lang="en-US" sz="2000">
                <a:solidFill>
                  <a:schemeClr val="tx1"/>
                </a:solidFill>
                <a:latin typeface="Courier New" pitchFamily="49" charset="0"/>
                <a:cs typeface="Courier New" pitchFamily="49" charset="0"/>
              </a:rPr>
              <a:t>	int i;</a:t>
            </a:r>
          </a:p>
          <a:p>
            <a:pPr fontAlgn="auto">
              <a:spcBef>
                <a:spcPts val="0"/>
              </a:spcBef>
              <a:spcAft>
                <a:spcPts val="0"/>
              </a:spcAft>
              <a:defRPr/>
            </a:pPr>
            <a:r>
              <a:rPr lang="en-US" sz="2000">
                <a:solidFill>
                  <a:schemeClr val="tx1"/>
                </a:solidFill>
                <a:latin typeface="Courier New" pitchFamily="49" charset="0"/>
                <a:cs typeface="Courier New" pitchFamily="49" charset="0"/>
              </a:rPr>
              <a:t>	float sf=0;</a:t>
            </a:r>
          </a:p>
          <a:p>
            <a:pPr fontAlgn="auto">
              <a:spcBef>
                <a:spcPts val="0"/>
              </a:spcBef>
              <a:spcAft>
                <a:spcPts val="0"/>
              </a:spcAft>
              <a:defRPr/>
            </a:pPr>
            <a:r>
              <a:rPr lang="en-US" sz="2000">
                <a:solidFill>
                  <a:schemeClr val="tx1"/>
                </a:solidFill>
                <a:latin typeface="Courier New" pitchFamily="49" charset="0"/>
                <a:cs typeface="Courier New" pitchFamily="49" charset="0"/>
              </a:rPr>
              <a:t>	for (i=0;i&lt;n;i++) sf += a[i];</a:t>
            </a:r>
          </a:p>
          <a:p>
            <a:pPr fontAlgn="auto">
              <a:spcBef>
                <a:spcPts val="0"/>
              </a:spcBef>
              <a:spcAft>
                <a:spcPts val="0"/>
              </a:spcAft>
              <a:defRPr/>
            </a:pPr>
            <a:r>
              <a:rPr lang="en-US" sz="2000">
                <a:solidFill>
                  <a:schemeClr val="tx1"/>
                </a:solidFill>
                <a:latin typeface="Courier New" pitchFamily="49" charset="0"/>
                <a:cs typeface="Courier New" pitchFamily="49" charset="0"/>
              </a:rPr>
              <a:t>	return sf;</a:t>
            </a:r>
          </a:p>
          <a:p>
            <a:pPr fontAlgn="auto">
              <a:spcBef>
                <a:spcPts val="0"/>
              </a:spcBef>
              <a:spcAft>
                <a:spcPts val="0"/>
              </a:spcAft>
              <a:defRPr/>
            </a:pPr>
            <a:r>
              <a:rPr lang="en-US" sz="2000">
                <a:solidFill>
                  <a:schemeClr val="tx1"/>
                </a:solidFill>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latin typeface="Arial" charset="0"/>
                <a:cs typeface="Arial" charset="0"/>
              </a:rPr>
              <a:t>Tệp myLib.h</a:t>
            </a:r>
          </a:p>
        </p:txBody>
      </p:sp>
      <p:sp>
        <p:nvSpPr>
          <p:cNvPr id="4" name="Slide Number Placeholder 3"/>
          <p:cNvSpPr>
            <a:spLocks noGrp="1"/>
          </p:cNvSpPr>
          <p:nvPr>
            <p:ph type="sldNum" sz="quarter" idx="12"/>
          </p:nvPr>
        </p:nvSpPr>
        <p:spPr/>
        <p:txBody>
          <a:bodyPr/>
          <a:lstStyle/>
          <a:p>
            <a:pPr>
              <a:defRPr/>
            </a:pPr>
            <a:fld id="{A2B9B160-0B96-4B38-9523-E3BF0A8470FE}" type="slidenum">
              <a:rPr lang="en-US"/>
              <a:pPr>
                <a:defRPr/>
              </a:pPr>
              <a:t>34</a:t>
            </a:fld>
            <a:endParaRPr lang="en-US"/>
          </a:p>
        </p:txBody>
      </p:sp>
      <p:sp>
        <p:nvSpPr>
          <p:cNvPr id="5" name="Rounded Rectangle 4"/>
          <p:cNvSpPr/>
          <p:nvPr/>
        </p:nvSpPr>
        <p:spPr>
          <a:xfrm>
            <a:off x="685800" y="1676400"/>
            <a:ext cx="7696200" cy="2819400"/>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a:solidFill>
                  <a:srgbClr val="FF0000"/>
                </a:solidFill>
                <a:latin typeface="Courier New" pitchFamily="49" charset="0"/>
                <a:cs typeface="Courier New" pitchFamily="49" charset="0"/>
              </a:rPr>
              <a:t>#define N </a:t>
            </a:r>
            <a:r>
              <a:rPr lang="en-US" sz="2400" smtClean="0">
                <a:solidFill>
                  <a:srgbClr val="FF0000"/>
                </a:solidFill>
                <a:latin typeface="Courier New" pitchFamily="49" charset="0"/>
                <a:cs typeface="Courier New" pitchFamily="49" charset="0"/>
              </a:rPr>
              <a:t>6</a:t>
            </a:r>
          </a:p>
          <a:p>
            <a:pPr fontAlgn="auto">
              <a:spcBef>
                <a:spcPts val="0"/>
              </a:spcBef>
              <a:spcAft>
                <a:spcPts val="0"/>
              </a:spcAft>
              <a:defRPr/>
            </a:pPr>
            <a:r>
              <a:rPr lang="en-US" sz="2400" smtClean="0">
                <a:solidFill>
                  <a:srgbClr val="FF0000"/>
                </a:solidFill>
                <a:latin typeface="Courier New" pitchFamily="49" charset="0"/>
                <a:cs typeface="Courier New" pitchFamily="49" charset="0"/>
              </a:rPr>
              <a:t>//const int N = 6;</a:t>
            </a:r>
            <a:endParaRPr lang="en-US" sz="2400">
              <a:solidFill>
                <a:srgbClr val="FF0000"/>
              </a:solidFill>
              <a:latin typeface="Courier New" pitchFamily="49" charset="0"/>
              <a:cs typeface="Courier New" pitchFamily="49" charset="0"/>
            </a:endParaRPr>
          </a:p>
          <a:p>
            <a:pPr fontAlgn="auto">
              <a:spcBef>
                <a:spcPts val="0"/>
              </a:spcBef>
              <a:spcAft>
                <a:spcPts val="0"/>
              </a:spcAft>
              <a:defRPr/>
            </a:pPr>
            <a:r>
              <a:rPr lang="en-US" sz="2400">
                <a:solidFill>
                  <a:schemeClr val="tx1"/>
                </a:solidFill>
                <a:latin typeface="Courier New" pitchFamily="49" charset="0"/>
                <a:cs typeface="Courier New" pitchFamily="49" charset="0"/>
              </a:rPr>
              <a:t>int uscln(int a, int b);</a:t>
            </a:r>
          </a:p>
          <a:p>
            <a:pPr fontAlgn="auto">
              <a:spcBef>
                <a:spcPts val="0"/>
              </a:spcBef>
              <a:spcAft>
                <a:spcPts val="0"/>
              </a:spcAft>
              <a:defRPr/>
            </a:pPr>
            <a:r>
              <a:rPr lang="en-US" sz="2400">
                <a:solidFill>
                  <a:schemeClr val="tx1"/>
                </a:solidFill>
                <a:latin typeface="Courier New" pitchFamily="49" charset="0"/>
                <a:cs typeface="Courier New" pitchFamily="49" charset="0"/>
              </a:rPr>
              <a:t>float sum(float [], int );</a:t>
            </a:r>
            <a:endParaRPr lang="en-US" sz="2400" b="1">
              <a:solidFill>
                <a:schemeClr val="tx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smtClean="0">
                <a:latin typeface="Arial" charset="0"/>
                <a:cs typeface="Arial" charset="0"/>
              </a:rPr>
              <a:t>Các loại biến đặc biệt</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en-US" smtClean="0"/>
              <a:t>Biến kiểu </a:t>
            </a:r>
            <a:r>
              <a:rPr lang="en-US" b="1" smtClean="0"/>
              <a:t>static:</a:t>
            </a:r>
            <a:r>
              <a:rPr lang="en-US" smtClean="0"/>
              <a:t> là loại biến có phạm vi sử dụng giống như biến non-static thông thường (có thể cục bộ hoặc toàn cục), nhưng lại có vòng đời trong suốt vòng đời của cả chương trình </a:t>
            </a:r>
          </a:p>
          <a:p>
            <a:pPr eaLnBrk="1" fontAlgn="auto" hangingPunct="1">
              <a:spcAft>
                <a:spcPts val="0"/>
              </a:spcAft>
              <a:buFont typeface="Arial" pitchFamily="34" charset="0"/>
              <a:buChar char="•"/>
              <a:defRPr/>
            </a:pPr>
            <a:r>
              <a:rPr lang="en-US" smtClean="0"/>
              <a:t>Biến kiểu </a:t>
            </a:r>
            <a:r>
              <a:rPr lang="en-US" b="1" smtClean="0"/>
              <a:t>extern: </a:t>
            </a:r>
            <a:r>
              <a:rPr lang="en-US" smtClean="0"/>
              <a:t>là biến ngoài (external), tức là khi có một biến toàn cục mà phạm vi sử dụng của nó vượt ra ngoài tệp chính chứa nó, thì ở tệp khác muốn sử dụng biến này thì phải khai báo biến đó với từ khóa này.  </a:t>
            </a:r>
            <a:r>
              <a:rPr lang="en-US" b="1" smtClean="0"/>
              <a:t> </a:t>
            </a:r>
            <a:endParaRPr lang="en-US" b="1"/>
          </a:p>
        </p:txBody>
      </p:sp>
      <p:sp>
        <p:nvSpPr>
          <p:cNvPr id="4" name="Slide Number Placeholder 3"/>
          <p:cNvSpPr>
            <a:spLocks noGrp="1"/>
          </p:cNvSpPr>
          <p:nvPr>
            <p:ph type="sldNum" sz="quarter" idx="12"/>
          </p:nvPr>
        </p:nvSpPr>
        <p:spPr/>
        <p:txBody>
          <a:bodyPr/>
          <a:lstStyle/>
          <a:p>
            <a:pPr>
              <a:defRPr/>
            </a:pPr>
            <a:fld id="{69300198-E5EE-4AA0-9411-4FB5A4C0AA41}" type="slidenum">
              <a:rPr lang="en-US"/>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latin typeface="Arial" charset="0"/>
                <a:cs typeface="Arial" charset="0"/>
              </a:rPr>
              <a:t>Ví dụ về biến </a:t>
            </a:r>
            <a:r>
              <a:rPr lang="en-US" b="1" smtClean="0">
                <a:latin typeface="Arial" charset="0"/>
                <a:cs typeface="Arial" charset="0"/>
              </a:rPr>
              <a:t>static</a:t>
            </a:r>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None/>
              <a:defRPr/>
            </a:pPr>
            <a:r>
              <a:rPr lang="en-US" smtClean="0">
                <a:latin typeface="Courier New" pitchFamily="49" charset="0"/>
                <a:cs typeface="Courier New" pitchFamily="49" charset="0"/>
              </a:rPr>
              <a:t>#include &lt;stdio.h&gt;</a:t>
            </a:r>
          </a:p>
          <a:p>
            <a:pPr eaLnBrk="1" fontAlgn="auto" hangingPunct="1">
              <a:spcAft>
                <a:spcPts val="0"/>
              </a:spcAft>
              <a:buFont typeface="Arial" pitchFamily="34" charset="0"/>
              <a:buNone/>
              <a:defRPr/>
            </a:pPr>
            <a:r>
              <a:rPr lang="en-US" smtClean="0">
                <a:latin typeface="Courier New" pitchFamily="49" charset="0"/>
                <a:cs typeface="Courier New" pitchFamily="49" charset="0"/>
              </a:rPr>
              <a:t>#include &lt;stdlib.h&gt;</a:t>
            </a:r>
          </a:p>
          <a:p>
            <a:pPr eaLnBrk="1" fontAlgn="auto" hangingPunct="1">
              <a:spcAft>
                <a:spcPts val="0"/>
              </a:spcAft>
              <a:buFont typeface="Arial" pitchFamily="34" charset="0"/>
              <a:buNone/>
              <a:defRPr/>
            </a:pPr>
            <a:r>
              <a:rPr lang="en-US" smtClean="0">
                <a:latin typeface="Courier New" pitchFamily="49" charset="0"/>
                <a:cs typeface="Courier New" pitchFamily="49" charset="0"/>
              </a:rPr>
              <a:t>int main(){</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int i;</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for (i=0;i&lt;5;i++){</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int x=0;</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static int y=0;</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x++;</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y++;</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printf("x=%d; y=%d\n",x,y);</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a:t>
            </a:r>
          </a:p>
          <a:p>
            <a:pPr eaLnBrk="1" fontAlgn="auto" hangingPunct="1">
              <a:spcAft>
                <a:spcPts val="0"/>
              </a:spcAft>
              <a:buFont typeface="Arial" pitchFamily="34" charset="0"/>
              <a:buNone/>
              <a:defRPr/>
            </a:pPr>
            <a:r>
              <a:rPr lang="en-US" smtClean="0">
                <a:latin typeface="Courier New" pitchFamily="49" charset="0"/>
                <a:cs typeface="Courier New" pitchFamily="49" charset="0"/>
              </a:rPr>
              <a:t>	system("PAUSE");</a:t>
            </a:r>
          </a:p>
          <a:p>
            <a:pPr eaLnBrk="1" fontAlgn="auto" hangingPunct="1">
              <a:spcAft>
                <a:spcPts val="0"/>
              </a:spcAft>
              <a:buFont typeface="Arial" pitchFamily="34" charset="0"/>
              <a:buNone/>
              <a:defRPr/>
            </a:pPr>
            <a:r>
              <a:rPr lang="en-US" smtClean="0">
                <a:latin typeface="Courier New" pitchFamily="49" charset="0"/>
                <a:cs typeface="Courier New" pitchFamily="49" charset="0"/>
              </a:rPr>
              <a:t>}</a:t>
            </a:r>
            <a:endParaRPr lang="en-US">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A753387E-FB8C-4DCF-8177-B3975B100F6F}" type="slidenum">
              <a:rPr lang="en-US"/>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smtClean="0">
                <a:latin typeface="Arial" charset="0"/>
                <a:cs typeface="Arial" charset="0"/>
              </a:rPr>
              <a:t>Ví dụ về biến </a:t>
            </a:r>
            <a:r>
              <a:rPr lang="en-US" b="1" smtClean="0">
                <a:latin typeface="Arial" charset="0"/>
                <a:cs typeface="Arial" charset="0"/>
              </a:rPr>
              <a:t>static</a:t>
            </a:r>
            <a:endParaRPr lang="en-US" smtClean="0">
              <a:latin typeface="Arial" charset="0"/>
              <a:cs typeface="Arial" charset="0"/>
            </a:endParaRPr>
          </a:p>
        </p:txBody>
      </p:sp>
      <p:sp>
        <p:nvSpPr>
          <p:cNvPr id="39939" name="Content Placeholder 2"/>
          <p:cNvSpPr>
            <a:spLocks noGrp="1"/>
          </p:cNvSpPr>
          <p:nvPr>
            <p:ph idx="1"/>
          </p:nvPr>
        </p:nvSpPr>
        <p:spPr/>
        <p:txBody>
          <a:bodyPr/>
          <a:lstStyle/>
          <a:p>
            <a:pPr eaLnBrk="1" hangingPunct="1"/>
            <a:r>
              <a:rPr lang="en-US" smtClean="0"/>
              <a:t>Kết quả chạy:</a:t>
            </a:r>
          </a:p>
        </p:txBody>
      </p:sp>
      <p:sp>
        <p:nvSpPr>
          <p:cNvPr id="4" name="Slide Number Placeholder 3"/>
          <p:cNvSpPr>
            <a:spLocks noGrp="1"/>
          </p:cNvSpPr>
          <p:nvPr>
            <p:ph type="sldNum" sz="quarter" idx="12"/>
          </p:nvPr>
        </p:nvSpPr>
        <p:spPr/>
        <p:txBody>
          <a:bodyPr/>
          <a:lstStyle/>
          <a:p>
            <a:pPr>
              <a:defRPr/>
            </a:pPr>
            <a:fld id="{C599958B-E1FC-4843-8F2A-0524651E2726}" type="slidenum">
              <a:rPr lang="en-US"/>
              <a:pPr>
                <a:defRPr/>
              </a:pPr>
              <a:t>37</a:t>
            </a:fld>
            <a:endParaRPr lang="en-US"/>
          </a:p>
        </p:txBody>
      </p:sp>
      <p:pic>
        <p:nvPicPr>
          <p:cNvPr id="39941" name="Picture 2"/>
          <p:cNvPicPr>
            <a:picLocks noChangeAspect="1" noChangeArrowheads="1"/>
          </p:cNvPicPr>
          <p:nvPr/>
        </p:nvPicPr>
        <p:blipFill>
          <a:blip r:embed="rId2" cstate="print"/>
          <a:srcRect/>
          <a:stretch>
            <a:fillRect/>
          </a:stretch>
        </p:blipFill>
        <p:spPr bwMode="auto">
          <a:xfrm>
            <a:off x="1905000" y="2244725"/>
            <a:ext cx="5029200" cy="3698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smtClean="0">
                <a:latin typeface="Arial" charset="0"/>
                <a:cs typeface="Arial" charset="0"/>
              </a:rPr>
              <a:t>Tóm tắt nội dung đã học</a:t>
            </a:r>
          </a:p>
        </p:txBody>
      </p:sp>
      <p:sp>
        <p:nvSpPr>
          <p:cNvPr id="40963" name="Content Placeholder 2"/>
          <p:cNvSpPr>
            <a:spLocks noGrp="1"/>
          </p:cNvSpPr>
          <p:nvPr>
            <p:ph idx="1"/>
          </p:nvPr>
        </p:nvSpPr>
        <p:spPr/>
        <p:txBody>
          <a:bodyPr/>
          <a:lstStyle/>
          <a:p>
            <a:pPr eaLnBrk="1" hangingPunct="1"/>
            <a:r>
              <a:rPr lang="en-US" smtClean="0"/>
              <a:t>Cấu trúc các chức năng của một chương trình</a:t>
            </a:r>
          </a:p>
          <a:p>
            <a:pPr eaLnBrk="1" hangingPunct="1"/>
            <a:r>
              <a:rPr lang="en-US" smtClean="0"/>
              <a:t>Hàm con và các thao tác cơ bản</a:t>
            </a:r>
          </a:p>
          <a:p>
            <a:pPr eaLnBrk="1" hangingPunct="1"/>
            <a:r>
              <a:rPr lang="en-US" smtClean="0"/>
              <a:t>Các cách tổ chức chương trình trên 1 tệp và trên nhiều tệp</a:t>
            </a:r>
          </a:p>
          <a:p>
            <a:pPr eaLnBrk="1" hangingPunct="1"/>
            <a:r>
              <a:rPr lang="en-US" smtClean="0"/>
              <a:t>Một số loại biến đặc biệt trong chương trình như biến </a:t>
            </a:r>
            <a:r>
              <a:rPr lang="en-US" b="1" smtClean="0"/>
              <a:t>static </a:t>
            </a:r>
            <a:r>
              <a:rPr lang="en-US" smtClean="0"/>
              <a:t>và </a:t>
            </a:r>
            <a:r>
              <a:rPr lang="en-US" b="1" smtClean="0"/>
              <a:t>extern</a:t>
            </a:r>
          </a:p>
        </p:txBody>
      </p:sp>
      <p:sp>
        <p:nvSpPr>
          <p:cNvPr id="4" name="Slide Number Placeholder 3"/>
          <p:cNvSpPr>
            <a:spLocks noGrp="1"/>
          </p:cNvSpPr>
          <p:nvPr>
            <p:ph type="sldNum" sz="quarter" idx="12"/>
          </p:nvPr>
        </p:nvSpPr>
        <p:spPr/>
        <p:txBody>
          <a:bodyPr/>
          <a:lstStyle/>
          <a:p>
            <a:pPr>
              <a:defRPr/>
            </a:pPr>
            <a:fld id="{754EEAE3-6700-4A3F-8959-9DC4E0E6F0E7}" type="slidenum">
              <a:rPr lang="en-US"/>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latin typeface="Arial" charset="0"/>
                <a:cs typeface="Arial" charset="0"/>
              </a:rPr>
              <a:t>Cảm ơn!</a:t>
            </a:r>
          </a:p>
        </p:txBody>
      </p:sp>
      <p:sp>
        <p:nvSpPr>
          <p:cNvPr id="41987" name="Content Placeholder 2"/>
          <p:cNvSpPr>
            <a:spLocks noGrp="1"/>
          </p:cNvSpPr>
          <p:nvPr>
            <p:ph idx="1"/>
          </p:nvPr>
        </p:nvSpPr>
        <p:spPr/>
        <p:txBody>
          <a:bodyPr/>
          <a:lstStyle/>
          <a:p>
            <a:pPr eaLnBrk="1" hangingPunct="1"/>
            <a:endParaRPr lang="en-US" smtClean="0"/>
          </a:p>
        </p:txBody>
      </p:sp>
      <p:sp>
        <p:nvSpPr>
          <p:cNvPr id="4" name="Slide Number Placeholder 3"/>
          <p:cNvSpPr>
            <a:spLocks noGrp="1"/>
          </p:cNvSpPr>
          <p:nvPr>
            <p:ph type="sldNum" sz="quarter" idx="12"/>
          </p:nvPr>
        </p:nvSpPr>
        <p:spPr/>
        <p:txBody>
          <a:bodyPr/>
          <a:lstStyle/>
          <a:p>
            <a:pPr>
              <a:defRPr/>
            </a:pPr>
            <a:fld id="{AF27E370-7EEC-449F-AF2E-BF137D94A385}" type="slidenum">
              <a:rPr lang="en-US"/>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latin typeface="Arial" charset="0"/>
                <a:cs typeface="Arial" charset="0"/>
              </a:rPr>
              <a:t>Cấu trúc một chương trình</a:t>
            </a:r>
          </a:p>
        </p:txBody>
      </p:sp>
      <p:sp>
        <p:nvSpPr>
          <p:cNvPr id="6147" name="Content Placeholder 2"/>
          <p:cNvSpPr>
            <a:spLocks noGrp="1"/>
          </p:cNvSpPr>
          <p:nvPr>
            <p:ph idx="1"/>
          </p:nvPr>
        </p:nvSpPr>
        <p:spPr/>
        <p:txBody>
          <a:bodyPr/>
          <a:lstStyle/>
          <a:p>
            <a:pPr eaLnBrk="1" hangingPunct="1"/>
            <a:r>
              <a:rPr lang="en-US" smtClean="0"/>
              <a:t>VD: các chức năng của chương trình giải PT bậc 2</a:t>
            </a:r>
          </a:p>
        </p:txBody>
      </p:sp>
      <p:sp>
        <p:nvSpPr>
          <p:cNvPr id="4" name="Rectangle 3"/>
          <p:cNvSpPr/>
          <p:nvPr/>
        </p:nvSpPr>
        <p:spPr>
          <a:xfrm>
            <a:off x="3962400" y="2971800"/>
            <a:ext cx="1219200" cy="5334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main</a:t>
            </a:r>
          </a:p>
        </p:txBody>
      </p:sp>
      <p:sp>
        <p:nvSpPr>
          <p:cNvPr id="5" name="Rectangle 4"/>
          <p:cNvSpPr/>
          <p:nvPr/>
        </p:nvSpPr>
        <p:spPr>
          <a:xfrm>
            <a:off x="1524000" y="3886200"/>
            <a:ext cx="1295400" cy="6858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Nhập các hệ số</a:t>
            </a:r>
          </a:p>
        </p:txBody>
      </p:sp>
      <p:sp>
        <p:nvSpPr>
          <p:cNvPr id="6" name="Rectangle 5"/>
          <p:cNvSpPr/>
          <p:nvPr/>
        </p:nvSpPr>
        <p:spPr>
          <a:xfrm>
            <a:off x="4191000" y="3886200"/>
            <a:ext cx="914400" cy="6858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Tính delta</a:t>
            </a:r>
          </a:p>
        </p:txBody>
      </p:sp>
      <p:sp>
        <p:nvSpPr>
          <p:cNvPr id="7" name="Rectangle 6"/>
          <p:cNvSpPr/>
          <p:nvPr/>
        </p:nvSpPr>
        <p:spPr>
          <a:xfrm>
            <a:off x="6019800" y="3886200"/>
            <a:ext cx="1295400" cy="6858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a:solidFill>
                  <a:schemeClr val="tx1"/>
                </a:solidFill>
                <a:latin typeface="Arial" pitchFamily="34" charset="0"/>
                <a:cs typeface="Arial" pitchFamily="34" charset="0"/>
              </a:rPr>
              <a:t>Tính các nghiệm</a:t>
            </a:r>
          </a:p>
        </p:txBody>
      </p:sp>
      <p:cxnSp>
        <p:nvCxnSpPr>
          <p:cNvPr id="16" name="Straight Arrow Connector 15"/>
          <p:cNvCxnSpPr>
            <a:stCxn id="4" idx="2"/>
            <a:endCxn id="5" idx="0"/>
          </p:cNvCxnSpPr>
          <p:nvPr/>
        </p:nvCxnSpPr>
        <p:spPr>
          <a:xfrm rot="5400000">
            <a:off x="3181350" y="2495550"/>
            <a:ext cx="381000" cy="2400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a:endCxn id="6" idx="0"/>
          </p:cNvCxnSpPr>
          <p:nvPr/>
        </p:nvCxnSpPr>
        <p:spPr>
          <a:xfrm rot="16200000" flipH="1">
            <a:off x="4419600" y="3657600"/>
            <a:ext cx="3810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2"/>
            <a:endCxn id="7" idx="0"/>
          </p:cNvCxnSpPr>
          <p:nvPr/>
        </p:nvCxnSpPr>
        <p:spPr>
          <a:xfrm rot="16200000" flipH="1">
            <a:off x="5429250" y="2647950"/>
            <a:ext cx="381000" cy="2095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p:txBody>
          <a:bodyPr/>
          <a:lstStyle/>
          <a:p>
            <a:pPr>
              <a:defRPr/>
            </a:pPr>
            <a:fld id="{9C242E51-AD25-4B30-B2EA-A4B1C7634CBF}" type="slidenum">
              <a:rPr lang="en-US"/>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latin typeface="Arial" charset="0"/>
                <a:cs typeface="Arial" charset="0"/>
              </a:rPr>
              <a:t>Hàm</a:t>
            </a:r>
          </a:p>
        </p:txBody>
      </p:sp>
      <p:sp>
        <p:nvSpPr>
          <p:cNvPr id="7171" name="Content Placeholder 2"/>
          <p:cNvSpPr>
            <a:spLocks noGrp="1"/>
          </p:cNvSpPr>
          <p:nvPr>
            <p:ph idx="1"/>
          </p:nvPr>
        </p:nvSpPr>
        <p:spPr/>
        <p:txBody>
          <a:bodyPr/>
          <a:lstStyle/>
          <a:p>
            <a:pPr eaLnBrk="1" hangingPunct="1"/>
            <a:r>
              <a:rPr lang="en-US" smtClean="0"/>
              <a:t>Khái niệm </a:t>
            </a:r>
          </a:p>
          <a:p>
            <a:pPr eaLnBrk="1" hangingPunct="1"/>
            <a:r>
              <a:rPr lang="en-US" smtClean="0"/>
              <a:t>Phân loại</a:t>
            </a:r>
          </a:p>
          <a:p>
            <a:pPr eaLnBrk="1" hangingPunct="1"/>
            <a:r>
              <a:rPr lang="en-US" smtClean="0"/>
              <a:t>Cấu trúc một hàm</a:t>
            </a:r>
          </a:p>
          <a:p>
            <a:pPr eaLnBrk="1" hangingPunct="1"/>
            <a:r>
              <a:rPr lang="en-US" smtClean="0"/>
              <a:t>Các thao tác cơ bản trên hàm</a:t>
            </a:r>
          </a:p>
        </p:txBody>
      </p:sp>
      <p:sp>
        <p:nvSpPr>
          <p:cNvPr id="4" name="Slide Number Placeholder 3"/>
          <p:cNvSpPr>
            <a:spLocks noGrp="1"/>
          </p:cNvSpPr>
          <p:nvPr>
            <p:ph type="sldNum" sz="quarter" idx="12"/>
          </p:nvPr>
        </p:nvSpPr>
        <p:spPr/>
        <p:txBody>
          <a:bodyPr/>
          <a:lstStyle/>
          <a:p>
            <a:pPr>
              <a:defRPr/>
            </a:pPr>
            <a:fld id="{C3290B04-F8F4-42C2-A445-7DEFCE39B7A8}"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latin typeface="Arial" charset="0"/>
                <a:cs typeface="Arial" charset="0"/>
              </a:rPr>
              <a:t>Hàm</a:t>
            </a:r>
          </a:p>
        </p:txBody>
      </p:sp>
      <p:sp>
        <p:nvSpPr>
          <p:cNvPr id="8195" name="Content Placeholder 2"/>
          <p:cNvSpPr>
            <a:spLocks noGrp="1"/>
          </p:cNvSpPr>
          <p:nvPr>
            <p:ph idx="1"/>
          </p:nvPr>
        </p:nvSpPr>
        <p:spPr/>
        <p:txBody>
          <a:bodyPr/>
          <a:lstStyle/>
          <a:p>
            <a:pPr eaLnBrk="1" hangingPunct="1"/>
            <a:r>
              <a:rPr lang="en-US" smtClean="0"/>
              <a:t>Khái niệm:</a:t>
            </a:r>
          </a:p>
          <a:p>
            <a:pPr lvl="1" eaLnBrk="1" hangingPunct="1"/>
            <a:r>
              <a:rPr lang="en-US" smtClean="0"/>
              <a:t>Là một đơn vị chức năng của chương trình. Mỗi chức năng của chương trình được cài đặt bằng một hoặc nhiều hàm</a:t>
            </a:r>
          </a:p>
          <a:p>
            <a:pPr lvl="1" eaLnBrk="1" hangingPunct="1"/>
            <a:r>
              <a:rPr lang="en-US" smtClean="0"/>
              <a:t>Nên hàm còn được gọi là “chương trình con”</a:t>
            </a:r>
          </a:p>
          <a:p>
            <a:pPr eaLnBrk="1" hangingPunct="1"/>
            <a:r>
              <a:rPr lang="en-US" smtClean="0"/>
              <a:t>Phân loại: trong C phân làm 2 loại hàm:</a:t>
            </a:r>
          </a:p>
          <a:p>
            <a:pPr lvl="1" eaLnBrk="1" hangingPunct="1"/>
            <a:r>
              <a:rPr lang="en-US" smtClean="0"/>
              <a:t>Hàm </a:t>
            </a:r>
            <a:r>
              <a:rPr lang="en-US" b="1" smtClean="0"/>
              <a:t>main</a:t>
            </a:r>
            <a:r>
              <a:rPr lang="en-US" smtClean="0"/>
              <a:t>: là hàm chính của chương trình</a:t>
            </a:r>
          </a:p>
          <a:p>
            <a:pPr lvl="1" eaLnBrk="1" hangingPunct="1"/>
            <a:r>
              <a:rPr lang="en-US" smtClean="0"/>
              <a:t>Hàm con: là các hàm còn lại</a:t>
            </a:r>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B85F76B7-C737-41D7-856E-D4ACB0BA56C0}" type="slidenum">
              <a:rPr lang="en-US"/>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latin typeface="Arial" charset="0"/>
                <a:cs typeface="Arial" charset="0"/>
              </a:rPr>
              <a:t>Hàm</a:t>
            </a: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n-US" smtClean="0"/>
              <a:t>Cấu trúc của một hàm: gồm 2 phần</a:t>
            </a:r>
          </a:p>
          <a:p>
            <a:pPr lvl="1" eaLnBrk="1" fontAlgn="auto" hangingPunct="1">
              <a:spcAft>
                <a:spcPts val="0"/>
              </a:spcAft>
              <a:buFont typeface="Arial" pitchFamily="34" charset="0"/>
              <a:buChar char="–"/>
              <a:defRPr/>
            </a:pPr>
            <a:r>
              <a:rPr lang="en-US" b="1" smtClean="0"/>
              <a:t>Phần đầu </a:t>
            </a:r>
            <a:r>
              <a:rPr lang="en-US" smtClean="0"/>
              <a:t>(header): lại gồm tên hàm, kiểu giá trị trả về (</a:t>
            </a:r>
            <a:r>
              <a:rPr lang="en-US" b="1" i="1" smtClean="0"/>
              <a:t>void </a:t>
            </a:r>
            <a:r>
              <a:rPr lang="en-US" smtClean="0"/>
              <a:t>hoặc một kiểu DL), và danh sách các tham số (có thể rỗng)</a:t>
            </a:r>
          </a:p>
          <a:p>
            <a:pPr lvl="1" eaLnBrk="1" fontAlgn="auto" hangingPunct="1">
              <a:spcAft>
                <a:spcPts val="0"/>
              </a:spcAft>
              <a:buFont typeface="Arial" pitchFamily="34" charset="0"/>
              <a:buChar char="–"/>
              <a:defRPr/>
            </a:pPr>
            <a:r>
              <a:rPr lang="en-US" b="1" smtClean="0"/>
              <a:t>Phần thân </a:t>
            </a:r>
            <a:r>
              <a:rPr lang="en-US" smtClean="0"/>
              <a:t>(body): là khối lệnh chứa các lệnh cài đặt cho chức năng của hàm.</a:t>
            </a:r>
          </a:p>
          <a:p>
            <a:pPr eaLnBrk="1" fontAlgn="auto" hangingPunct="1">
              <a:spcAft>
                <a:spcPts val="0"/>
              </a:spcAft>
              <a:buFont typeface="Arial" pitchFamily="34" charset="0"/>
              <a:buNone/>
              <a:defRPr/>
            </a:pPr>
            <a:endParaRPr lang="en-US" sz="2400" smtClean="0"/>
          </a:p>
          <a:p>
            <a:pPr eaLnBrk="1" fontAlgn="auto" hangingPunct="1">
              <a:spcAft>
                <a:spcPts val="0"/>
              </a:spcAft>
              <a:buFont typeface="Arial" pitchFamily="34" charset="0"/>
              <a:buNone/>
              <a:defRPr/>
            </a:pPr>
            <a:r>
              <a:rPr lang="en-US" sz="2800" b="1" smtClean="0"/>
              <a:t>float  tinhDelta(float a, float b, float c)</a:t>
            </a:r>
          </a:p>
          <a:p>
            <a:pPr eaLnBrk="1" fontAlgn="auto" hangingPunct="1">
              <a:spcAft>
                <a:spcPts val="0"/>
              </a:spcAft>
              <a:buFont typeface="Arial" pitchFamily="34" charset="0"/>
              <a:buNone/>
              <a:defRPr/>
            </a:pPr>
            <a:r>
              <a:rPr lang="en-US" sz="2800" b="1" smtClean="0"/>
              <a:t>{</a:t>
            </a:r>
          </a:p>
          <a:p>
            <a:pPr eaLnBrk="1" fontAlgn="auto" hangingPunct="1">
              <a:spcAft>
                <a:spcPts val="0"/>
              </a:spcAft>
              <a:buFont typeface="Arial" pitchFamily="34" charset="0"/>
              <a:buNone/>
              <a:defRPr/>
            </a:pPr>
            <a:r>
              <a:rPr lang="en-US" sz="2800" b="1" smtClean="0"/>
              <a:t>      float d;</a:t>
            </a:r>
          </a:p>
          <a:p>
            <a:pPr eaLnBrk="1" fontAlgn="auto" hangingPunct="1">
              <a:spcAft>
                <a:spcPts val="0"/>
              </a:spcAft>
              <a:buFont typeface="Arial" pitchFamily="34" charset="0"/>
              <a:buNone/>
              <a:defRPr/>
            </a:pPr>
            <a:r>
              <a:rPr lang="en-US" sz="2800" b="1" smtClean="0"/>
              <a:t>      d = b*b – 4*a*c;</a:t>
            </a:r>
          </a:p>
          <a:p>
            <a:pPr eaLnBrk="1" fontAlgn="auto" hangingPunct="1">
              <a:spcAft>
                <a:spcPts val="0"/>
              </a:spcAft>
              <a:buFont typeface="Arial" pitchFamily="34" charset="0"/>
              <a:buNone/>
              <a:defRPr/>
            </a:pPr>
            <a:r>
              <a:rPr lang="en-US" sz="2800" b="1" smtClean="0"/>
              <a:t>      return  d;</a:t>
            </a:r>
          </a:p>
          <a:p>
            <a:pPr eaLnBrk="1" fontAlgn="auto" hangingPunct="1">
              <a:spcAft>
                <a:spcPts val="0"/>
              </a:spcAft>
              <a:buFont typeface="Arial" pitchFamily="34" charset="0"/>
              <a:buNone/>
              <a:defRPr/>
            </a:pPr>
            <a:r>
              <a:rPr lang="en-US" sz="2800" b="1" smtClean="0"/>
              <a:t>}</a:t>
            </a:r>
            <a:endParaRPr lang="en-US" sz="2800" b="1"/>
          </a:p>
        </p:txBody>
      </p:sp>
      <p:sp>
        <p:nvSpPr>
          <p:cNvPr id="4" name="Rounded Rectangle 3"/>
          <p:cNvSpPr/>
          <p:nvPr/>
        </p:nvSpPr>
        <p:spPr>
          <a:xfrm>
            <a:off x="5638800" y="3429000"/>
            <a:ext cx="2514600" cy="457200"/>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a:solidFill>
                  <a:schemeClr val="tx1"/>
                </a:solidFill>
              </a:rPr>
              <a:t>Header</a:t>
            </a:r>
          </a:p>
        </p:txBody>
      </p:sp>
      <p:sp>
        <p:nvSpPr>
          <p:cNvPr id="5" name="Rounded Rectangle 4"/>
          <p:cNvSpPr/>
          <p:nvPr/>
        </p:nvSpPr>
        <p:spPr>
          <a:xfrm>
            <a:off x="5638800" y="4038600"/>
            <a:ext cx="2514600" cy="1447800"/>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b="1">
                <a:solidFill>
                  <a:schemeClr val="tx1"/>
                </a:solidFill>
              </a:rPr>
              <a:t>Body</a:t>
            </a:r>
          </a:p>
        </p:txBody>
      </p:sp>
      <p:sp>
        <p:nvSpPr>
          <p:cNvPr id="6" name="Slide Number Placeholder 5"/>
          <p:cNvSpPr>
            <a:spLocks noGrp="1"/>
          </p:cNvSpPr>
          <p:nvPr>
            <p:ph type="sldNum" sz="quarter" idx="12"/>
          </p:nvPr>
        </p:nvSpPr>
        <p:spPr/>
        <p:txBody>
          <a:bodyPr/>
          <a:lstStyle/>
          <a:p>
            <a:pPr>
              <a:defRPr/>
            </a:pPr>
            <a:fld id="{337599ED-08E1-412F-833D-D0DEDCA538F9}"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latin typeface="Arial" charset="0"/>
                <a:cs typeface="Arial" charset="0"/>
              </a:rPr>
              <a:t>Hàm</a:t>
            </a:r>
          </a:p>
        </p:txBody>
      </p:sp>
      <p:sp>
        <p:nvSpPr>
          <p:cNvPr id="10243" name="Content Placeholder 2"/>
          <p:cNvSpPr>
            <a:spLocks noGrp="1"/>
          </p:cNvSpPr>
          <p:nvPr>
            <p:ph idx="1"/>
          </p:nvPr>
        </p:nvSpPr>
        <p:spPr/>
        <p:txBody>
          <a:bodyPr/>
          <a:lstStyle/>
          <a:p>
            <a:pPr eaLnBrk="1" hangingPunct="1"/>
            <a:r>
              <a:rPr lang="en-US" smtClean="0"/>
              <a:t>Các thao tác cơ bản với hàm:</a:t>
            </a:r>
          </a:p>
          <a:p>
            <a:pPr lvl="1" eaLnBrk="1" hangingPunct="1"/>
            <a:r>
              <a:rPr lang="en-US" smtClean="0"/>
              <a:t>Định nghĩa hàm (definition)</a:t>
            </a:r>
          </a:p>
          <a:p>
            <a:pPr lvl="1" eaLnBrk="1" hangingPunct="1"/>
            <a:r>
              <a:rPr lang="en-US" smtClean="0"/>
              <a:t>Khai báo hàm (declaration) </a:t>
            </a:r>
          </a:p>
          <a:p>
            <a:pPr lvl="1" eaLnBrk="1" hangingPunct="1"/>
            <a:r>
              <a:rPr lang="en-US" smtClean="0"/>
              <a:t>Gọi hàm (call)</a:t>
            </a:r>
          </a:p>
        </p:txBody>
      </p:sp>
      <p:sp>
        <p:nvSpPr>
          <p:cNvPr id="4" name="Slide Number Placeholder 3"/>
          <p:cNvSpPr>
            <a:spLocks noGrp="1"/>
          </p:cNvSpPr>
          <p:nvPr>
            <p:ph type="sldNum" sz="quarter" idx="12"/>
          </p:nvPr>
        </p:nvSpPr>
        <p:spPr/>
        <p:txBody>
          <a:bodyPr/>
          <a:lstStyle/>
          <a:p>
            <a:pPr>
              <a:defRPr/>
            </a:pPr>
            <a:fld id="{94BF7617-CDEF-451B-A74B-62C7E68D3ACD}"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latin typeface="Arial" charset="0"/>
                <a:cs typeface="Arial" charset="0"/>
              </a:rPr>
              <a:t>Định nghĩa hàm</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smtClean="0"/>
              <a:t>Là phần cài đặt chi tiết cho một hàm</a:t>
            </a:r>
          </a:p>
          <a:p>
            <a:pPr eaLnBrk="1" fontAlgn="auto" hangingPunct="1">
              <a:spcAft>
                <a:spcPts val="0"/>
              </a:spcAft>
              <a:buFont typeface="Arial" pitchFamily="34" charset="0"/>
              <a:buChar char="•"/>
              <a:defRPr/>
            </a:pPr>
            <a:r>
              <a:rPr lang="en-US" smtClean="0"/>
              <a:t>Mỗi hàm cần </a:t>
            </a:r>
            <a:r>
              <a:rPr lang="en-US" b="1" smtClean="0"/>
              <a:t>có một và chỉ một </a:t>
            </a:r>
            <a:r>
              <a:rPr lang="en-US" smtClean="0"/>
              <a:t>định nghĩa</a:t>
            </a:r>
          </a:p>
          <a:p>
            <a:pPr eaLnBrk="1" fontAlgn="auto" hangingPunct="1">
              <a:spcAft>
                <a:spcPts val="0"/>
              </a:spcAft>
              <a:buFont typeface="Arial" pitchFamily="34" charset="0"/>
              <a:buChar char="•"/>
              <a:defRPr/>
            </a:pPr>
            <a:r>
              <a:rPr lang="en-US" smtClean="0"/>
              <a:t>Định nghĩa này có thể được đặt trước hoặc sau hàm </a:t>
            </a:r>
            <a:r>
              <a:rPr lang="en-US" b="1" i="1" smtClean="0"/>
              <a:t>main</a:t>
            </a:r>
          </a:p>
          <a:p>
            <a:pPr eaLnBrk="1" fontAlgn="auto" hangingPunct="1">
              <a:spcAft>
                <a:spcPts val="0"/>
              </a:spcAft>
              <a:buFont typeface="Arial" pitchFamily="34" charset="0"/>
              <a:buChar char="•"/>
              <a:defRPr/>
            </a:pPr>
            <a:r>
              <a:rPr lang="en-US" smtClean="0"/>
              <a:t>Không cho phép đặt định nghĩa hàm này lồng trong định nghĩa của hàm khác, kể cả hàm </a:t>
            </a:r>
            <a:r>
              <a:rPr lang="en-US" b="1" i="1" smtClean="0"/>
              <a:t>main</a:t>
            </a:r>
            <a:r>
              <a:rPr lang="en-US" smtClean="0"/>
              <a:t>.</a:t>
            </a:r>
          </a:p>
          <a:p>
            <a:pPr eaLnBrk="1" fontAlgn="auto" hangingPunct="1">
              <a:spcAft>
                <a:spcPts val="0"/>
              </a:spcAft>
              <a:buFont typeface="Arial" pitchFamily="34" charset="0"/>
              <a:buChar char="•"/>
              <a:defRPr/>
            </a:pPr>
            <a:r>
              <a:rPr lang="en-US" smtClean="0"/>
              <a:t>Khi định nghĩa một hàm cần phải xác định đầy đủ, chi tiết tất cả các thành phần của hàm đó, gồm phần đầu và phần thân của nó. </a:t>
            </a:r>
            <a:endParaRPr lang="en-US"/>
          </a:p>
        </p:txBody>
      </p:sp>
      <p:sp>
        <p:nvSpPr>
          <p:cNvPr id="4" name="Slide Number Placeholder 3"/>
          <p:cNvSpPr>
            <a:spLocks noGrp="1"/>
          </p:cNvSpPr>
          <p:nvPr>
            <p:ph type="sldNum" sz="quarter" idx="12"/>
          </p:nvPr>
        </p:nvSpPr>
        <p:spPr/>
        <p:txBody>
          <a:bodyPr/>
          <a:lstStyle/>
          <a:p>
            <a:pPr>
              <a:defRPr/>
            </a:pPr>
            <a:fld id="{C169D6AD-A7C6-460A-9944-78280AE12338}"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1246</TotalTime>
  <Words>1950</Words>
  <Application>Microsoft Office PowerPoint</Application>
  <PresentationFormat>On-screen Show (4:3)</PresentationFormat>
  <Paragraphs>333</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Ngôn ngữ lập trình C/C++</vt:lpstr>
      <vt:lpstr>Các nội dung chính</vt:lpstr>
      <vt:lpstr>Cấu trúc một chương trình</vt:lpstr>
      <vt:lpstr>Cấu trúc một chương trình</vt:lpstr>
      <vt:lpstr>Hàm</vt:lpstr>
      <vt:lpstr>Hàm</vt:lpstr>
      <vt:lpstr>Hàm</vt:lpstr>
      <vt:lpstr>Hàm</vt:lpstr>
      <vt:lpstr>Định nghĩa hàm</vt:lpstr>
      <vt:lpstr>Định nghĩa hàm</vt:lpstr>
      <vt:lpstr>Định nghĩa hàm</vt:lpstr>
      <vt:lpstr>Định nghĩa hàm</vt:lpstr>
      <vt:lpstr>Định nghĩa hàm</vt:lpstr>
      <vt:lpstr>Một số ví dụ định nghĩa hàm</vt:lpstr>
      <vt:lpstr>Một số ví dụ</vt:lpstr>
      <vt:lpstr>Một số ví dụ</vt:lpstr>
      <vt:lpstr>Một số ví dụ</vt:lpstr>
      <vt:lpstr>Khai báo hàm</vt:lpstr>
      <vt:lpstr>Khai báo hàm</vt:lpstr>
      <vt:lpstr>Một số ví dụ khai báo hàm</vt:lpstr>
      <vt:lpstr>Gọi hàm</vt:lpstr>
      <vt:lpstr>Gọi hàm</vt:lpstr>
      <vt:lpstr>Ví dụ 1: chương trình tính tổng của dãy số</vt:lpstr>
      <vt:lpstr>Tham số thực và  tham số hình thức</vt:lpstr>
      <vt:lpstr>Ví dụ 1</vt:lpstr>
      <vt:lpstr>Ví dụ 2: chương trình tính USCLN của 2 số</vt:lpstr>
      <vt:lpstr>Ví dụ 2</vt:lpstr>
      <vt:lpstr>Tổ chức chương trình</vt:lpstr>
      <vt:lpstr>Tổ chức chương trình  trên nhiều tệp</vt:lpstr>
      <vt:lpstr>Tổ chức chương trình  trên nhiều tệp</vt:lpstr>
      <vt:lpstr>Ví dụ</vt:lpstr>
      <vt:lpstr>Tệp main.c</vt:lpstr>
      <vt:lpstr>Tệp myLib.c</vt:lpstr>
      <vt:lpstr>Tệp myLib.h</vt:lpstr>
      <vt:lpstr>Các loại biến đặc biệt</vt:lpstr>
      <vt:lpstr>Ví dụ về biến static</vt:lpstr>
      <vt:lpstr>Ví dụ về biến static</vt:lpstr>
      <vt:lpstr>Tóm tắt nội dung đã học</vt:lpstr>
      <vt:lpstr>Cảm ơn!</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Chương 6: Hàm và cấu trúc chương trình</dc:title>
  <dc:creator>Net</dc:creator>
  <cp:lastModifiedBy>Net</cp:lastModifiedBy>
  <cp:revision>37</cp:revision>
  <dcterms:created xsi:type="dcterms:W3CDTF">2011-01-25T00:22:39Z</dcterms:created>
  <dcterms:modified xsi:type="dcterms:W3CDTF">2016-01-27T01:14:16Z</dcterms:modified>
</cp:coreProperties>
</file>