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0"/>
  </p:notesMasterIdLst>
  <p:sldIdLst>
    <p:sldId id="256" r:id="rId2"/>
    <p:sldId id="278" r:id="rId3"/>
    <p:sldId id="258" r:id="rId4"/>
    <p:sldId id="279" r:id="rId5"/>
    <p:sldId id="259" r:id="rId6"/>
    <p:sldId id="260" r:id="rId7"/>
    <p:sldId id="261" r:id="rId8"/>
    <p:sldId id="262" r:id="rId9"/>
    <p:sldId id="263" r:id="rId10"/>
    <p:sldId id="280" r:id="rId11"/>
    <p:sldId id="264" r:id="rId12"/>
    <p:sldId id="257" r:id="rId13"/>
    <p:sldId id="265" r:id="rId14"/>
    <p:sldId id="266" r:id="rId15"/>
    <p:sldId id="267" r:id="rId16"/>
    <p:sldId id="268" r:id="rId17"/>
    <p:sldId id="269" r:id="rId18"/>
    <p:sldId id="270" r:id="rId19"/>
    <p:sldId id="281" r:id="rId20"/>
    <p:sldId id="271" r:id="rId21"/>
    <p:sldId id="272" r:id="rId22"/>
    <p:sldId id="273" r:id="rId23"/>
    <p:sldId id="282" r:id="rId24"/>
    <p:sldId id="274" r:id="rId25"/>
    <p:sldId id="283" r:id="rId26"/>
    <p:sldId id="277" r:id="rId27"/>
    <p:sldId id="284" r:id="rId28"/>
    <p:sldId id="276"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66205BB-2BF0-47A7-AC29-BCF6A026D6F2}" type="datetimeFigureOut">
              <a:rPr lang="en-US"/>
              <a:pPr>
                <a:defRPr/>
              </a:pPr>
              <a:t>1/10/2016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641A222-E8ED-4898-940F-3C1D508039FB}"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ECECEF-7195-4824-AACC-12536F50F24C}" type="slidenum">
              <a:rPr lang="en-AU" smtClean="0"/>
              <a:pPr/>
              <a:t>1</a:t>
            </a:fld>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762000" y="2514600"/>
            <a:ext cx="7924800" cy="15748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5" name="Rectangle 4"/>
          <p:cNvSpPr/>
          <p:nvPr userDrawn="1"/>
        </p:nvSpPr>
        <p:spPr>
          <a:xfrm>
            <a:off x="773113" y="4267200"/>
            <a:ext cx="7924800" cy="12192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6" name="Rectangle 5"/>
          <p:cNvSpPr/>
          <p:nvPr userDrawn="1"/>
        </p:nvSpPr>
        <p:spPr>
          <a:xfrm>
            <a:off x="762000" y="2514600"/>
            <a:ext cx="239713" cy="1574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7" name="Rectangle 6"/>
          <p:cNvSpPr/>
          <p:nvPr userDrawn="1"/>
        </p:nvSpPr>
        <p:spPr>
          <a:xfrm>
            <a:off x="773113" y="4267200"/>
            <a:ext cx="228600" cy="12192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grpSp>
        <p:nvGrpSpPr>
          <p:cNvPr id="8" name="Group 22"/>
          <p:cNvGrpSpPr>
            <a:grpSpLocks/>
          </p:cNvGrpSpPr>
          <p:nvPr userDrawn="1"/>
        </p:nvGrpSpPr>
        <p:grpSpPr bwMode="auto">
          <a:xfrm>
            <a:off x="2492375" y="357188"/>
            <a:ext cx="4071938" cy="1001712"/>
            <a:chOff x="2492375" y="357188"/>
            <a:chExt cx="4071937" cy="1001712"/>
          </a:xfrm>
        </p:grpSpPr>
        <p:sp>
          <p:nvSpPr>
            <p:cNvPr id="9" name="TextBox 8"/>
            <p:cNvSpPr txBox="1"/>
            <p:nvPr userDrawn="1"/>
          </p:nvSpPr>
          <p:spPr bwMode="auto">
            <a:xfrm>
              <a:off x="2492375" y="357188"/>
              <a:ext cx="4071937" cy="923925"/>
            </a:xfrm>
            <a:prstGeom prst="rect">
              <a:avLst/>
            </a:prstGeom>
            <a:noFill/>
          </p:spPr>
          <p:txBody>
            <a:bodyPr>
              <a:spAutoFit/>
            </a:bodyPr>
            <a:lstStyle/>
            <a:p>
              <a:pPr algn="ctr">
                <a:defRPr/>
              </a:pPr>
              <a:r>
                <a:rPr lang="en-AU" b="1">
                  <a:latin typeface="Arial" pitchFamily="34" charset="0"/>
                  <a:cs typeface="Arial" pitchFamily="34" charset="0"/>
                </a:rPr>
                <a:t>Trường Đại Học Bách Khoa Hà Nội</a:t>
              </a:r>
            </a:p>
            <a:p>
              <a:pPr algn="ctr">
                <a:defRPr/>
              </a:pPr>
              <a:r>
                <a:rPr lang="en-AU" b="1">
                  <a:latin typeface="Arial" pitchFamily="34" charset="0"/>
                  <a:cs typeface="Arial" pitchFamily="34" charset="0"/>
                </a:rPr>
                <a:t>Viện: Điện Tử - Viễn Thông</a:t>
              </a:r>
            </a:p>
            <a:p>
              <a:pPr algn="ctr">
                <a:defRPr/>
              </a:pPr>
              <a:r>
                <a:rPr lang="en-AU">
                  <a:latin typeface="Arial" pitchFamily="34" charset="0"/>
                  <a:cs typeface="Arial" pitchFamily="34" charset="0"/>
                </a:rPr>
                <a:t>Bộ Môn: Điện tử - Kỹ thuật máy tính</a:t>
              </a:r>
            </a:p>
          </p:txBody>
        </p:sp>
        <p:cxnSp>
          <p:nvCxnSpPr>
            <p:cNvPr id="10" name="Straight Connector 9"/>
            <p:cNvCxnSpPr/>
            <p:nvPr userDrawn="1"/>
          </p:nvCxnSpPr>
          <p:spPr bwMode="auto">
            <a:xfrm>
              <a:off x="2681288" y="1357313"/>
              <a:ext cx="3643311" cy="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Title 7"/>
          <p:cNvSpPr>
            <a:spLocks noGrp="1"/>
          </p:cNvSpPr>
          <p:nvPr>
            <p:ph type="ctrTitle"/>
          </p:nvPr>
        </p:nvSpPr>
        <p:spPr>
          <a:xfrm>
            <a:off x="1103312" y="2743200"/>
            <a:ext cx="7429500" cy="1295400"/>
          </a:xfrm>
        </p:spPr>
        <p:txBody>
          <a:bodyPr anchor="t">
            <a:normAutofit/>
          </a:bodyPr>
          <a:lstStyle>
            <a:lvl1pPr algn="r">
              <a:defRPr sz="3600">
                <a:solidFill>
                  <a:schemeClr val="tx1"/>
                </a:solidFill>
                <a:latin typeface="Arial" pitchFamily="34" charset="0"/>
                <a:cs typeface="Arial" pitchFamily="34" charset="0"/>
              </a:defRPr>
            </a:lvl1pPr>
          </a:lstStyle>
          <a:p>
            <a:r>
              <a:rPr lang="en-US" smtClean="0"/>
              <a:t>Click to edit Master title style</a:t>
            </a:r>
            <a:endParaRPr lang="en-US"/>
          </a:p>
        </p:txBody>
      </p:sp>
      <p:sp>
        <p:nvSpPr>
          <p:cNvPr id="20" name="Subtitle 8"/>
          <p:cNvSpPr>
            <a:spLocks noGrp="1"/>
          </p:cNvSpPr>
          <p:nvPr>
            <p:ph type="subTitle" idx="1"/>
          </p:nvPr>
        </p:nvSpPr>
        <p:spPr>
          <a:xfrm>
            <a:off x="1103312" y="4343400"/>
            <a:ext cx="7429500" cy="1066800"/>
          </a:xfrm>
        </p:spPr>
        <p:txBody>
          <a:bodyPr>
            <a:normAutofit/>
          </a:bodyPr>
          <a:lstStyle>
            <a:lvl1pPr marL="0" indent="0" algn="r">
              <a:buNone/>
              <a:defRPr sz="2800">
                <a:solidFill>
                  <a:srgbClr val="002060"/>
                </a:solidFill>
                <a:latin typeface="Times New Roman" pitchFamily="18" charset="0"/>
                <a:ea typeface="+mj-ea"/>
                <a:cs typeface="Times New Roman"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en-US"/>
          </a:p>
        </p:txBody>
      </p:sp>
      <p:sp>
        <p:nvSpPr>
          <p:cNvPr id="12"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3" name="Slide Number Placeholder 28"/>
          <p:cNvSpPr>
            <a:spLocks noGrp="1"/>
          </p:cNvSpPr>
          <p:nvPr>
            <p:ph type="sldNum" sz="quarter" idx="12"/>
          </p:nvPr>
        </p:nvSpPr>
        <p:spPr>
          <a:xfrm>
            <a:off x="1216025" y="6354763"/>
            <a:ext cx="1219200" cy="366712"/>
          </a:xfrm>
        </p:spPr>
        <p:txBody>
          <a:bodyPr/>
          <a:lstStyle>
            <a:lvl1pPr>
              <a:defRPr/>
            </a:lvl1pPr>
          </a:lstStyle>
          <a:p>
            <a:pPr>
              <a:defRPr/>
            </a:pPr>
            <a:fld id="{AF6D0D59-A07F-4738-AA2D-0A739CEDF06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EB2CC3E-7674-4257-8AE6-FD619E67C2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7B12CC6-D232-4678-8430-74911719CD9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8680A539-F006-4EE7-B10A-DCE0461357C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Date Placeholder 1"/>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3C8350D3-167D-4484-B5F6-6F154CDE433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C152CE2A-7E36-46A0-87F0-E253B26EEFA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ct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C9E605B2-4802-4BA4-94BB-3D30E1EE31FE}"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3737" r:id="rId1"/>
    <p:sldLayoutId id="2147483735" r:id="rId2"/>
    <p:sldLayoutId id="2147483736" r:id="rId3"/>
    <p:sldLayoutId id="2147483738" r:id="rId4"/>
    <p:sldLayoutId id="2147483739" r:id="rId5"/>
    <p:sldLayoutId id="2147483740" r:id="rId6"/>
  </p:sldLayoutIdLst>
  <p:hf hdr="0" ftr="0" dt="0"/>
  <p:txStyles>
    <p:title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a:solidFill>
            <a:schemeClr val="tx2"/>
          </a:solidFill>
          <a:latin typeface="Arial" charset="0"/>
          <a:cs typeface="Arial" charset="0"/>
        </a:defRPr>
      </a:lvl6pPr>
      <a:lvl7pPr marL="914400" algn="l" rtl="0" fontAlgn="base">
        <a:spcBef>
          <a:spcPct val="0"/>
        </a:spcBef>
        <a:spcAft>
          <a:spcPct val="0"/>
        </a:spcAft>
        <a:defRPr sz="3200">
          <a:solidFill>
            <a:schemeClr val="tx2"/>
          </a:solidFill>
          <a:latin typeface="Arial" charset="0"/>
          <a:cs typeface="Arial" charset="0"/>
        </a:defRPr>
      </a:lvl7pPr>
      <a:lvl8pPr marL="1371600" algn="l" rtl="0" fontAlgn="base">
        <a:spcBef>
          <a:spcPct val="0"/>
        </a:spcBef>
        <a:spcAft>
          <a:spcPct val="0"/>
        </a:spcAft>
        <a:defRPr sz="3200">
          <a:solidFill>
            <a:schemeClr val="tx2"/>
          </a:solidFill>
          <a:latin typeface="Arial" charset="0"/>
          <a:cs typeface="Arial" charset="0"/>
        </a:defRPr>
      </a:lvl8pPr>
      <a:lvl9pPr marL="1828800" algn="l" rtl="0" fontAlgn="base">
        <a:spcBef>
          <a:spcPct val="0"/>
        </a:spcBef>
        <a:spcAft>
          <a:spcPct val="0"/>
        </a:spcAft>
        <a:defRPr sz="3200">
          <a:solidFill>
            <a:schemeClr val="tx2"/>
          </a:solidFill>
          <a:latin typeface="Arial" charset="0"/>
          <a:cs typeface="Arial"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Times New Roman" pitchFamily="18" charset="0"/>
          <a:ea typeface="+mn-ea"/>
          <a:cs typeface="Times New Roman" pitchFamily="18" charset="0"/>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Times New Roman" pitchFamily="18" charset="0"/>
          <a:ea typeface="+mn-ea"/>
          <a:cs typeface="Times New Roman" pitchFamily="18" charset="0"/>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Times New Roman" pitchFamily="18" charset="0"/>
          <a:ea typeface="+mn-ea"/>
          <a:cs typeface="Times New Roman" pitchFamily="18" charset="0"/>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Times New Roman" pitchFamily="18" charset="0"/>
          <a:ea typeface="+mn-ea"/>
          <a:cs typeface="Times New Roman" pitchFamily="18" charset="0"/>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Times New Roman" pitchFamily="18" charset="0"/>
          <a:ea typeface="+mn-ea"/>
          <a:cs typeface="Times New Roman" pitchFamily="18"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6"/>
          <p:cNvSpPr>
            <a:spLocks noGrp="1"/>
          </p:cNvSpPr>
          <p:nvPr>
            <p:ph type="ctrTitle"/>
          </p:nvPr>
        </p:nvSpPr>
        <p:spPr>
          <a:xfrm>
            <a:off x="1103313" y="2743200"/>
            <a:ext cx="7429500" cy="1295400"/>
          </a:xfrm>
        </p:spPr>
        <p:txBody>
          <a:bodyPr/>
          <a:lstStyle/>
          <a:p>
            <a:pPr eaLnBrk="1" hangingPunct="1"/>
            <a:r>
              <a:rPr lang="en-AU" smtClean="0">
                <a:latin typeface="Arial" charset="0"/>
                <a:cs typeface="Arial" charset="0"/>
              </a:rPr>
              <a:t>Ngôn ngữ lập trình C/C++</a:t>
            </a:r>
          </a:p>
        </p:txBody>
      </p:sp>
      <p:sp>
        <p:nvSpPr>
          <p:cNvPr id="2051" name="Rectangle 3"/>
          <p:cNvSpPr>
            <a:spLocks noGrp="1" noChangeArrowheads="1"/>
          </p:cNvSpPr>
          <p:nvPr>
            <p:ph type="subTitle" idx="1"/>
          </p:nvPr>
        </p:nvSpPr>
        <p:spPr>
          <a:xfrm>
            <a:off x="1103313" y="4343400"/>
            <a:ext cx="7429500" cy="1066800"/>
          </a:xfrm>
        </p:spPr>
        <p:txBody>
          <a:bodyPr/>
          <a:lstStyle/>
          <a:p>
            <a:pPr eaLnBrk="1" fontAlgn="auto" hangingPunct="1">
              <a:spcAft>
                <a:spcPts val="0"/>
              </a:spcAft>
              <a:defRPr/>
            </a:pPr>
            <a:r>
              <a:rPr lang="en-US" b="1" smtClean="0"/>
              <a:t>Chương 1: </a:t>
            </a:r>
            <a:r>
              <a:rPr lang="en-US" smtClean="0"/>
              <a:t>Ôn tập </a:t>
            </a:r>
            <a:r>
              <a:rPr lang="en-AU" smtClean="0"/>
              <a:t>Ngôn ngữ lập trình C</a:t>
            </a:r>
            <a:endParaRPr lang="en-US" b="1" smtClean="0"/>
          </a:p>
          <a:p>
            <a:pPr eaLnBrk="1" fontAlgn="auto" hangingPunct="1">
              <a:spcAft>
                <a:spcPts val="0"/>
              </a:spcAft>
              <a:buFont typeface="Wingdings 3"/>
              <a:buNone/>
              <a:defRPr/>
            </a:pPr>
            <a:r>
              <a:rPr lang="en-US" smtClean="0"/>
              <a:t>Các thao tác Nhập/Xuất</a:t>
            </a:r>
            <a:endParaRPr lang="en-US"/>
          </a:p>
          <a:p>
            <a:pPr marL="190500" indent="-190500" eaLnBrk="1" fontAlgn="auto" hangingPunct="1">
              <a:lnSpc>
                <a:spcPct val="80000"/>
              </a:lnSpc>
              <a:spcAft>
                <a:spcPts val="0"/>
              </a:spcAft>
              <a:buFont typeface="Wingdings 3"/>
              <a:buNone/>
              <a:defRPr/>
            </a:pPr>
            <a:endParaRPr lang="en-US" b="1"/>
          </a:p>
          <a:p>
            <a:pPr marL="190500" indent="-190500" eaLnBrk="1" fontAlgn="auto" hangingPunct="1">
              <a:lnSpc>
                <a:spcPct val="80000"/>
              </a:lnSpc>
              <a:spcAft>
                <a:spcPts val="0"/>
              </a:spcAft>
              <a:buFont typeface="Wingdings 3"/>
              <a:buNone/>
              <a:defRPr/>
            </a:pPr>
            <a:endParaRPr lang="en-US"/>
          </a:p>
          <a:p>
            <a:pPr marL="190500" indent="-190500" eaLnBrk="1" fontAlgn="auto" hangingPunct="1">
              <a:lnSpc>
                <a:spcPct val="80000"/>
              </a:lnSpc>
              <a:spcAft>
                <a:spcPts val="0"/>
              </a:spcAft>
              <a:buFont typeface="Wingdings 3"/>
              <a:buNone/>
              <a:defRPr/>
            </a:pPr>
            <a:endParaRPr lang="en-US" sz="1600"/>
          </a:p>
        </p:txBody>
      </p:sp>
      <p:sp>
        <p:nvSpPr>
          <p:cNvPr id="614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6F1200D-DA02-4638-86D2-597E786126BD}" type="slidenum">
              <a:rPr lang="en-US" smtClean="0"/>
              <a:pPr/>
              <a:t>1</a:t>
            </a:fld>
            <a:endParaRPr lang="en-US"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p:txBody>
          <a:bodyPr/>
          <a:lstStyle/>
          <a:p>
            <a:pPr eaLnBrk="1" hangingPunct="1"/>
            <a:r>
              <a:rPr lang="en-US" smtClean="0">
                <a:latin typeface="Arial" charset="0"/>
                <a:cs typeface="Arial" charset="0"/>
              </a:rPr>
              <a:t>2.2.1. Hàm gets() – ví dụ</a:t>
            </a:r>
            <a:endParaRPr lang="en-AU" smtClean="0">
              <a:latin typeface="Arial" charset="0"/>
              <a:cs typeface="Arial" charset="0"/>
            </a:endParaRPr>
          </a:p>
        </p:txBody>
      </p:sp>
      <p:sp>
        <p:nvSpPr>
          <p:cNvPr id="15363" name="Content Placeholder 2"/>
          <p:cNvSpPr>
            <a:spLocks noGrp="1"/>
          </p:cNvSpPr>
          <p:nvPr>
            <p:ph sz="quarter" idx="1"/>
          </p:nvPr>
        </p:nvSpPr>
        <p:spPr>
          <a:xfrm>
            <a:off x="457200" y="1219200"/>
            <a:ext cx="4041775" cy="4937125"/>
          </a:xfrm>
        </p:spPr>
        <p:txBody>
          <a:bodyPr/>
          <a:lstStyle/>
          <a:p>
            <a:pPr eaLnBrk="1" hangingPunct="1">
              <a:buFont typeface="Wingdings 3" pitchFamily="18" charset="2"/>
              <a:buNone/>
            </a:pPr>
            <a:r>
              <a:rPr lang="en-US" sz="2800" smtClean="0"/>
              <a:t>#include &lt;stdio.h&gt;</a:t>
            </a:r>
          </a:p>
          <a:p>
            <a:pPr eaLnBrk="1" hangingPunct="1">
              <a:buFont typeface="Wingdings 3" pitchFamily="18" charset="2"/>
              <a:buNone/>
            </a:pPr>
            <a:r>
              <a:rPr lang="en-US" sz="2800" smtClean="0"/>
              <a:t>void main() {</a:t>
            </a:r>
          </a:p>
          <a:p>
            <a:pPr eaLnBrk="1" hangingPunct="1">
              <a:buFont typeface="Wingdings 3" pitchFamily="18" charset="2"/>
              <a:buNone/>
            </a:pPr>
            <a:r>
              <a:rPr lang="en-US" sz="2800" smtClean="0"/>
              <a:t>	char  name[80] ;</a:t>
            </a:r>
          </a:p>
          <a:p>
            <a:pPr eaLnBrk="1" hangingPunct="1">
              <a:buFont typeface="Wingdings 3" pitchFamily="18" charset="2"/>
              <a:buNone/>
            </a:pPr>
            <a:r>
              <a:rPr lang="en-US" sz="2800" smtClean="0"/>
              <a:t>	printf(“Nhap ten :”);</a:t>
            </a:r>
          </a:p>
          <a:p>
            <a:pPr eaLnBrk="1" hangingPunct="1">
              <a:buFont typeface="Wingdings 3" pitchFamily="18" charset="2"/>
              <a:buNone/>
            </a:pPr>
            <a:r>
              <a:rPr lang="en-US" sz="2800" smtClean="0"/>
              <a:t>	gets(name) ;</a:t>
            </a:r>
          </a:p>
          <a:p>
            <a:pPr eaLnBrk="1" hangingPunct="1">
              <a:buFont typeface="Wingdings 3" pitchFamily="18" charset="2"/>
              <a:buNone/>
            </a:pPr>
            <a:r>
              <a:rPr lang="nl-NL" sz="2800" smtClean="0"/>
              <a:t>	printf(“Ten nhap vao la : %s”,name);</a:t>
            </a:r>
          </a:p>
          <a:p>
            <a:pPr eaLnBrk="1" hangingPunct="1">
              <a:buFont typeface="Wingdings 3" pitchFamily="18" charset="2"/>
              <a:buNone/>
            </a:pPr>
            <a:r>
              <a:rPr lang="en-US" sz="2800" smtClean="0"/>
              <a:t>}</a:t>
            </a:r>
          </a:p>
          <a:p>
            <a:pPr eaLnBrk="1" hangingPunct="1">
              <a:buFont typeface="Wingdings 3" pitchFamily="18" charset="2"/>
              <a:buNone/>
            </a:pPr>
            <a:r>
              <a:rPr lang="vi-VN" sz="2800" smtClean="0"/>
              <a:t>	</a:t>
            </a:r>
            <a:endParaRPr lang="en-AU" smtClean="0"/>
          </a:p>
        </p:txBody>
      </p:sp>
      <p:sp>
        <p:nvSpPr>
          <p:cNvPr id="5" name="Content Placeholder 4"/>
          <p:cNvSpPr>
            <a:spLocks noGrp="1"/>
          </p:cNvSpPr>
          <p:nvPr>
            <p:ph sz="quarter" idx="2"/>
          </p:nvPr>
        </p:nvSpPr>
        <p:spPr>
          <a:xfrm>
            <a:off x="4632325" y="1216025"/>
            <a:ext cx="4041775" cy="4937125"/>
          </a:xfrm>
        </p:spPr>
        <p:txBody>
          <a:bodyPr/>
          <a:lstStyle/>
          <a:p>
            <a:pPr marL="274320" indent="-274320" eaLnBrk="1" fontAlgn="auto" hangingPunct="1">
              <a:spcAft>
                <a:spcPts val="0"/>
              </a:spcAft>
              <a:buFont typeface="Wingdings 3"/>
              <a:buNone/>
              <a:defRPr/>
            </a:pPr>
            <a:r>
              <a:rPr lang="vi-VN" sz="2400" smtClean="0"/>
              <a:t>Kết quả thực hiện chương trình:</a:t>
            </a:r>
            <a:endParaRPr lang="vi-VN" sz="2400" i="1" smtClean="0"/>
          </a:p>
          <a:p>
            <a:pPr marL="274320" indent="-274320" eaLnBrk="1" fontAlgn="auto" hangingPunct="1">
              <a:spcAft>
                <a:spcPts val="0"/>
              </a:spcAft>
              <a:buFont typeface="Wingdings 3"/>
              <a:buNone/>
              <a:defRPr/>
            </a:pPr>
            <a:endParaRPr lang="en-US" sz="2400" i="1" smtClean="0"/>
          </a:p>
          <a:p>
            <a:pPr marL="274320" indent="-274320" eaLnBrk="1" fontAlgn="auto" hangingPunct="1">
              <a:spcAft>
                <a:spcPts val="0"/>
              </a:spcAft>
              <a:buFont typeface="Wingdings 3"/>
              <a:buNone/>
              <a:defRPr/>
            </a:pPr>
            <a:r>
              <a:rPr lang="en-US" sz="2400" i="1" smtClean="0"/>
              <a:t>	Nhap ten : binh </a:t>
            </a:r>
            <a:r>
              <a:rPr lang="en-US" sz="2400" i="1" smtClean="0">
                <a:sym typeface="Symbol"/>
              </a:rPr>
              <a:t></a:t>
            </a:r>
          </a:p>
          <a:p>
            <a:pPr marL="274320" indent="-274320" eaLnBrk="1" fontAlgn="auto" hangingPunct="1">
              <a:spcAft>
                <a:spcPts val="0"/>
              </a:spcAft>
              <a:buFont typeface="Wingdings 3"/>
              <a:buNone/>
              <a:defRPr/>
            </a:pPr>
            <a:r>
              <a:rPr lang="nl-NL" sz="2400" i="1" smtClean="0"/>
              <a:t>	Ten nhap vao la : binh</a:t>
            </a:r>
          </a:p>
          <a:p>
            <a:pPr eaLnBrk="1" hangingPunct="1">
              <a:defRPr/>
            </a:pPr>
            <a:endParaRPr lang="en-AU" smtClean="0"/>
          </a:p>
          <a:p>
            <a:pPr eaLnBrk="1" hangingPunct="1">
              <a:defRPr/>
            </a:pPr>
            <a:endParaRPr lang="en-AU"/>
          </a:p>
        </p:txBody>
      </p:sp>
      <p:sp>
        <p:nvSpPr>
          <p:cNvPr id="15365"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3C9CC3B-C854-4EB8-9B10-4287434B7324}"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latin typeface="Arial" charset="0"/>
                <a:cs typeface="Arial" charset="0"/>
              </a:rPr>
              <a:t>2. Các thao tác nhập dữ liệu</a:t>
            </a:r>
          </a:p>
        </p:txBody>
      </p:sp>
      <p:sp>
        <p:nvSpPr>
          <p:cNvPr id="25603" name="Rectangle 3"/>
          <p:cNvSpPr>
            <a:spLocks noGrp="1" noChangeArrowheads="1"/>
          </p:cNvSpPr>
          <p:nvPr>
            <p:ph sz="quarter" idx="1"/>
          </p:nvPr>
        </p:nvSpPr>
        <p:spPr>
          <a:xfrm>
            <a:off x="457200" y="1219200"/>
            <a:ext cx="8229600" cy="4937125"/>
          </a:xfrm>
        </p:spPr>
        <p:txBody>
          <a:bodyPr>
            <a:normAutofit fontScale="92500" lnSpcReduction="20000"/>
          </a:bodyPr>
          <a:lstStyle/>
          <a:p>
            <a:pPr marL="274320" indent="-274320" eaLnBrk="1" fontAlgn="auto" hangingPunct="1">
              <a:spcAft>
                <a:spcPts val="0"/>
              </a:spcAft>
              <a:buFont typeface="Wingdings 3"/>
              <a:buNone/>
              <a:defRPr/>
            </a:pPr>
            <a:r>
              <a:rPr lang="en-US" sz="2800" b="1" smtClean="0"/>
              <a:t>2.2. Các thao tác nhập chuỗi kí tự</a:t>
            </a:r>
          </a:p>
          <a:p>
            <a:pPr marL="274320" indent="-274320" eaLnBrk="1" fontAlgn="auto" hangingPunct="1">
              <a:spcAft>
                <a:spcPts val="0"/>
              </a:spcAft>
              <a:buFont typeface="Wingdings 3"/>
              <a:buNone/>
              <a:defRPr/>
            </a:pPr>
            <a:r>
              <a:rPr lang="en-US" sz="2800" smtClean="0"/>
              <a:t>2.2.2. Hàm </a:t>
            </a:r>
            <a:r>
              <a:rPr lang="en-US" sz="2800" i="1" smtClean="0"/>
              <a:t>scanf()</a:t>
            </a:r>
          </a:p>
          <a:p>
            <a:pPr marL="274320" indent="-274320" eaLnBrk="1" fontAlgn="auto" hangingPunct="1">
              <a:spcAft>
                <a:spcPts val="0"/>
              </a:spcAft>
              <a:defRPr/>
            </a:pPr>
            <a:r>
              <a:rPr lang="en-US" sz="2800" b="1" smtClean="0"/>
              <a:t>Chức năng</a:t>
            </a:r>
            <a:r>
              <a:rPr lang="en-US" sz="2800" smtClean="0"/>
              <a:t>: </a:t>
            </a:r>
            <a:r>
              <a:rPr lang="vi-VN" sz="2800" smtClean="0"/>
              <a:t>Là hàm nhập dữ liệu đa năng, có định dạng.</a:t>
            </a:r>
          </a:p>
          <a:p>
            <a:pPr marL="274320" indent="-274320" eaLnBrk="1" fontAlgn="auto" hangingPunct="1">
              <a:spcAft>
                <a:spcPts val="0"/>
              </a:spcAft>
              <a:defRPr/>
            </a:pPr>
            <a:r>
              <a:rPr lang="en-US" sz="2800" b="1" smtClean="0"/>
              <a:t>Cú pháp</a:t>
            </a:r>
            <a:r>
              <a:rPr lang="en-US" sz="2800" smtClean="0"/>
              <a:t>:</a:t>
            </a:r>
            <a:endParaRPr lang="en-US" sz="2800" b="1" smtClean="0"/>
          </a:p>
          <a:p>
            <a:pPr marL="274320" indent="-274320" algn="ctr" eaLnBrk="1" fontAlgn="auto" hangingPunct="1">
              <a:spcAft>
                <a:spcPts val="0"/>
              </a:spcAft>
              <a:buFont typeface="Wingdings 3"/>
              <a:buNone/>
              <a:defRPr/>
            </a:pPr>
            <a:r>
              <a:rPr lang="vi-VN" sz="2800" b="1" i="1" smtClean="0"/>
              <a:t>scanf(Hằng chuỗi định dạng, danh sách các biến);</a:t>
            </a:r>
          </a:p>
          <a:p>
            <a:pPr marL="274320" indent="-274320" eaLnBrk="1" fontAlgn="auto" hangingPunct="1">
              <a:spcAft>
                <a:spcPts val="0"/>
              </a:spcAft>
              <a:defRPr/>
            </a:pPr>
            <a:r>
              <a:rPr lang="vi-VN" sz="2800" smtClean="0"/>
              <a:t>Trong đó : </a:t>
            </a:r>
          </a:p>
          <a:p>
            <a:pPr marL="548958" lvl="1" indent="-274320" eaLnBrk="1" fontAlgn="auto" hangingPunct="1">
              <a:spcAft>
                <a:spcPts val="0"/>
              </a:spcAft>
              <a:defRPr/>
            </a:pPr>
            <a:r>
              <a:rPr lang="vi-VN" sz="2500" b="1" smtClean="0"/>
              <a:t>Hằng chuỗi định dạng </a:t>
            </a:r>
            <a:r>
              <a:rPr lang="vi-VN" sz="2500" smtClean="0"/>
              <a:t>bao gồm 1 hoặc nhiều mã định dạng.</a:t>
            </a:r>
          </a:p>
          <a:p>
            <a:pPr marL="548958" lvl="1" indent="-274320" eaLnBrk="1" fontAlgn="auto" hangingPunct="1">
              <a:spcAft>
                <a:spcPts val="0"/>
              </a:spcAft>
              <a:defRPr/>
            </a:pPr>
            <a:r>
              <a:rPr lang="vi-VN" sz="2500" b="1" smtClean="0"/>
              <a:t>Danh sách các biến </a:t>
            </a:r>
            <a:r>
              <a:rPr lang="vi-VN" sz="2500" smtClean="0"/>
              <a:t>bao gồm một hoặc nhiều biến mà ta muốn nhập giá trị. Số lượng mã định dạng đúng bằng số lượng các biến. Mỗi mã định dạng tương ứng cho một biến vào để xác định kiểu dữ liệu và khuôn dạng dữ liệu nhập vào cho biến đó. Mỗi mã định dạng là một hằng chuỗi kí tự đặc biệt với kí tự đầu tiên luôn là % </a:t>
            </a:r>
          </a:p>
          <a:p>
            <a:pPr marL="274320" indent="-274320" eaLnBrk="1" fontAlgn="auto" hangingPunct="1">
              <a:spcAft>
                <a:spcPts val="0"/>
              </a:spcAft>
              <a:buFont typeface="Wingdings 3"/>
              <a:buChar char=""/>
              <a:defRPr/>
            </a:pPr>
            <a:endParaRPr lang="en-US" sz="2800" smtClean="0"/>
          </a:p>
        </p:txBody>
      </p:sp>
      <p:sp>
        <p:nvSpPr>
          <p:cNvPr id="1638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F32FCC2A-1DF5-4DA2-9A5D-23E7ADF6FE3B}"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latin typeface="Arial" charset="0"/>
                <a:cs typeface="Arial" charset="0"/>
              </a:rPr>
              <a:t>2. Các thao tác nhập dữ liệu</a:t>
            </a:r>
          </a:p>
        </p:txBody>
      </p:sp>
      <p:sp>
        <p:nvSpPr>
          <p:cNvPr id="17411"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b="1" smtClean="0"/>
              <a:t>2.2. Các thao tác nhập chuỗi kí tự</a:t>
            </a:r>
          </a:p>
          <a:p>
            <a:pPr eaLnBrk="1" hangingPunct="1">
              <a:buFont typeface="Wingdings 3" pitchFamily="18" charset="2"/>
              <a:buNone/>
            </a:pPr>
            <a:r>
              <a:rPr lang="en-US" smtClean="0"/>
              <a:t>2.2.2. Hàm </a:t>
            </a:r>
            <a:r>
              <a:rPr lang="en-US" i="1" smtClean="0"/>
              <a:t>scanf()</a:t>
            </a:r>
          </a:p>
          <a:p>
            <a:pPr eaLnBrk="1" hangingPunct="1"/>
            <a:r>
              <a:rPr lang="vi-VN" smtClean="0"/>
              <a:t>Nguyên tắc hoạt động</a:t>
            </a:r>
          </a:p>
          <a:p>
            <a:pPr lvl="1" eaLnBrk="1" hangingPunct="1"/>
            <a:r>
              <a:rPr lang="vi-VN" smtClean="0"/>
              <a:t>Khi ấn Enter, hàm sẽ kiểm tra số lượng DL đã nhập và số tham số cần nhập DL.</a:t>
            </a:r>
          </a:p>
          <a:p>
            <a:pPr lvl="1" eaLnBrk="1" hangingPunct="1"/>
            <a:r>
              <a:rPr lang="vi-VN" smtClean="0"/>
              <a:t>Nếu khớp nhau thì thực hiện chuyển đổi kiểu tương ứng cho các DL đã nhập rồi gán cho các tham số cần nhập.</a:t>
            </a:r>
          </a:p>
          <a:p>
            <a:pPr lvl="1" eaLnBrk="1" hangingPunct="1"/>
            <a:r>
              <a:rPr lang="vi-VN" smtClean="0"/>
              <a:t>Nếu không khớp thì sẽ tiếp tục đợi nhập tiếp.</a:t>
            </a:r>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64CC798-82C1-49A2-AF6C-E79447778542}" type="slidenum">
              <a:rPr lang="en-US" smtClean="0"/>
              <a:pPr/>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latin typeface="Arial" charset="0"/>
                <a:cs typeface="Arial" charset="0"/>
              </a:rPr>
              <a:t>3. Các thao tác xuất dữ liệu</a:t>
            </a:r>
          </a:p>
        </p:txBody>
      </p:sp>
      <p:sp>
        <p:nvSpPr>
          <p:cNvPr id="18435" name="Rectangle 3"/>
          <p:cNvSpPr>
            <a:spLocks noGrp="1" noChangeArrowheads="1"/>
          </p:cNvSpPr>
          <p:nvPr>
            <p:ph sz="quarter" idx="1"/>
          </p:nvPr>
        </p:nvSpPr>
        <p:spPr>
          <a:xfrm>
            <a:off x="457200" y="1219200"/>
            <a:ext cx="8229600" cy="4937125"/>
          </a:xfrm>
        </p:spPr>
        <p:txBody>
          <a:bodyPr/>
          <a:lstStyle/>
          <a:p>
            <a:pPr eaLnBrk="1" hangingPunct="1"/>
            <a:r>
              <a:rPr lang="en-US" smtClean="0"/>
              <a:t>Trong C có các hàm xuất dữ liệu sau:</a:t>
            </a:r>
          </a:p>
          <a:p>
            <a:pPr eaLnBrk="1" hangingPunct="1"/>
            <a:endParaRPr lang="en-US" smtClean="0"/>
          </a:p>
          <a:p>
            <a:pPr lvl="1" eaLnBrk="1" hangingPunct="1"/>
            <a:r>
              <a:rPr lang="vi-VN" sz="2400" b="1" i="1" smtClean="0"/>
              <a:t>putchar() </a:t>
            </a:r>
            <a:r>
              <a:rPr lang="vi-VN" sz="2400" i="1" smtClean="0"/>
              <a:t>: </a:t>
            </a:r>
            <a:r>
              <a:rPr lang="vi-VN" sz="2400" smtClean="0"/>
              <a:t>hàm này để in một kí tự ra màn hình.</a:t>
            </a:r>
          </a:p>
          <a:p>
            <a:pPr lvl="1" eaLnBrk="1" hangingPunct="1"/>
            <a:endParaRPr lang="en-US" sz="2400" i="1" smtClean="0"/>
          </a:p>
          <a:p>
            <a:pPr lvl="1" eaLnBrk="1" hangingPunct="1"/>
            <a:r>
              <a:rPr lang="vi-VN" sz="2400" b="1" i="1" smtClean="0"/>
              <a:t>puts() </a:t>
            </a:r>
            <a:r>
              <a:rPr lang="vi-VN" sz="2400" i="1" smtClean="0"/>
              <a:t>: </a:t>
            </a:r>
            <a:r>
              <a:rPr lang="vi-VN" sz="2400" smtClean="0"/>
              <a:t>hàm này để in một chuỗi kí tự ra màn hình</a:t>
            </a:r>
          </a:p>
          <a:p>
            <a:pPr lvl="1" eaLnBrk="1" hangingPunct="1"/>
            <a:endParaRPr lang="en-US" sz="2400" i="1" smtClean="0"/>
          </a:p>
          <a:p>
            <a:pPr lvl="1" eaLnBrk="1" hangingPunct="1"/>
            <a:r>
              <a:rPr lang="vi-VN" sz="2400" b="1" i="1" smtClean="0"/>
              <a:t>printf()</a:t>
            </a:r>
            <a:r>
              <a:rPr lang="vi-VN" sz="2400" i="1" smtClean="0"/>
              <a:t> : </a:t>
            </a:r>
            <a:r>
              <a:rPr lang="vi-VN" sz="2400" smtClean="0"/>
              <a:t>in các loại dữ liệu ra màn hình và có định dạng. </a:t>
            </a:r>
          </a:p>
          <a:p>
            <a:pPr eaLnBrk="1" hangingPunct="1"/>
            <a:endParaRPr lang="en-US" sz="2800" smtClean="0"/>
          </a:p>
        </p:txBody>
      </p:sp>
      <p:sp>
        <p:nvSpPr>
          <p:cNvPr id="1843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6B247DB-56A5-4D9E-BE18-F5F3042A580A}" type="slidenum">
              <a:rPr lang="en-US" smtClean="0"/>
              <a:pPr/>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latin typeface="Arial" charset="0"/>
                <a:cs typeface="Arial" charset="0"/>
              </a:rPr>
              <a:t>3. Các thao tác xuất dữ liệu</a:t>
            </a:r>
          </a:p>
        </p:txBody>
      </p:sp>
      <p:sp>
        <p:nvSpPr>
          <p:cNvPr id="19459"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800" smtClean="0"/>
              <a:t>3.1. Hàm </a:t>
            </a:r>
            <a:r>
              <a:rPr lang="en-US" sz="2800" b="1" smtClean="0"/>
              <a:t>putchar()</a:t>
            </a:r>
          </a:p>
          <a:p>
            <a:pPr eaLnBrk="1" hangingPunct="1"/>
            <a:r>
              <a:rPr lang="en-US" sz="2800" smtClean="0"/>
              <a:t>Cú pháp : </a:t>
            </a:r>
            <a:r>
              <a:rPr lang="en-US" sz="2800" b="1" i="1" smtClean="0"/>
              <a:t>putchar(char  c)</a:t>
            </a:r>
            <a:r>
              <a:rPr lang="en-US" sz="2800" smtClean="0"/>
              <a:t> ;</a:t>
            </a:r>
          </a:p>
          <a:p>
            <a:pPr eaLnBrk="1" hangingPunct="1"/>
            <a:r>
              <a:rPr lang="vi-VN" sz="2800" smtClean="0"/>
              <a:t>Ý nghĩa : Hàm này in kí tự c ra màn hình ở vị trí hiện thời của con trỏ. Đây là hàm xuất dữ liệu không định dạng. </a:t>
            </a:r>
          </a:p>
          <a:p>
            <a:pPr eaLnBrk="1" hangingPunct="1">
              <a:buFont typeface="Wingdings 3" pitchFamily="18" charset="2"/>
              <a:buNone/>
            </a:pPr>
            <a:r>
              <a:rPr lang="en-US" sz="2800" smtClean="0"/>
              <a:t>3.2. Hàm </a:t>
            </a:r>
            <a:r>
              <a:rPr lang="en-US" sz="2800" b="1" smtClean="0"/>
              <a:t>puts()</a:t>
            </a:r>
          </a:p>
          <a:p>
            <a:pPr eaLnBrk="1" hangingPunct="1"/>
            <a:r>
              <a:rPr lang="en-AU" sz="2800" smtClean="0"/>
              <a:t>Cú pháp : 	</a:t>
            </a:r>
            <a:r>
              <a:rPr lang="en-AU" sz="2800" b="1" i="1" smtClean="0"/>
              <a:t>puts(const  char *s) </a:t>
            </a:r>
            <a:r>
              <a:rPr lang="en-AU" sz="2800" smtClean="0"/>
              <a:t>;</a:t>
            </a:r>
          </a:p>
          <a:p>
            <a:pPr eaLnBrk="1" hangingPunct="1"/>
            <a:r>
              <a:rPr lang="vi-VN" sz="2800" smtClean="0"/>
              <a:t>Ý nghĩa : Hàm này in chuỗi kí tự trỏ bởi con trỏ s ra màn hình, sau đó tự động đưa con trỏ xuống đầu dòng tiếp theo. </a:t>
            </a:r>
          </a:p>
        </p:txBody>
      </p:sp>
      <p:sp>
        <p:nvSpPr>
          <p:cNvPr id="1946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2E94E675-CC80-4C06-A4E4-C0BB3131BE52}" type="slidenum">
              <a:rPr lang="en-US" smtClean="0"/>
              <a:pPr/>
              <a:t>14</a:t>
            </a:fld>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latin typeface="Arial" charset="0"/>
                <a:cs typeface="Arial" charset="0"/>
              </a:rPr>
              <a:t>3. Các thao tác xuất dữ liệu</a:t>
            </a:r>
          </a:p>
        </p:txBody>
      </p:sp>
      <p:sp>
        <p:nvSpPr>
          <p:cNvPr id="20483"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vi-VN" sz="2800" smtClean="0"/>
              <a:t>VD: sử dụng hàm putchar() để in các kí tự từ a-z</a:t>
            </a:r>
            <a:endParaRPr lang="vi-VN" sz="2800" i="1" smtClean="0"/>
          </a:p>
          <a:p>
            <a:pPr eaLnBrk="1" hangingPunct="1">
              <a:buFont typeface="Wingdings 3" pitchFamily="18" charset="2"/>
              <a:buNone/>
            </a:pPr>
            <a:r>
              <a:rPr lang="en-US" sz="2800" smtClean="0">
                <a:latin typeface="Century" pitchFamily="18" charset="0"/>
              </a:rPr>
              <a:t>#include &lt;stdio.h&gt;</a:t>
            </a:r>
          </a:p>
          <a:p>
            <a:pPr eaLnBrk="1" hangingPunct="1">
              <a:buFont typeface="Wingdings 3" pitchFamily="18" charset="2"/>
              <a:buNone/>
            </a:pPr>
            <a:r>
              <a:rPr lang="en-US" sz="2800" smtClean="0">
                <a:latin typeface="Century" pitchFamily="18" charset="0"/>
              </a:rPr>
              <a:t>#include &lt;conio.h&gt;</a:t>
            </a:r>
          </a:p>
          <a:p>
            <a:pPr eaLnBrk="1" hangingPunct="1">
              <a:buFont typeface="Wingdings 3" pitchFamily="18" charset="2"/>
              <a:buNone/>
            </a:pPr>
            <a:r>
              <a:rPr lang="en-US" sz="2800" smtClean="0">
                <a:latin typeface="Century" pitchFamily="18" charset="0"/>
              </a:rPr>
              <a:t>void main(){</a:t>
            </a:r>
          </a:p>
          <a:p>
            <a:pPr eaLnBrk="1" hangingPunct="1">
              <a:buFont typeface="Wingdings 3" pitchFamily="18" charset="2"/>
              <a:buNone/>
            </a:pPr>
            <a:r>
              <a:rPr lang="en-US" sz="2800" smtClean="0">
                <a:latin typeface="Century" pitchFamily="18" charset="0"/>
              </a:rPr>
              <a:t>	int i='a';</a:t>
            </a:r>
          </a:p>
          <a:p>
            <a:pPr eaLnBrk="1" hangingPunct="1">
              <a:buFont typeface="Wingdings 3" pitchFamily="18" charset="2"/>
              <a:buNone/>
            </a:pPr>
            <a:r>
              <a:rPr lang="en-US" sz="2800" smtClean="0">
                <a:latin typeface="Century" pitchFamily="18" charset="0"/>
              </a:rPr>
              <a:t>	while (i&lt;='z')</a:t>
            </a:r>
          </a:p>
          <a:p>
            <a:pPr eaLnBrk="1" hangingPunct="1">
              <a:buFont typeface="Wingdings 3" pitchFamily="18" charset="2"/>
              <a:buNone/>
            </a:pPr>
            <a:r>
              <a:rPr lang="en-US" sz="2800" smtClean="0">
                <a:latin typeface="Century" pitchFamily="18" charset="0"/>
              </a:rPr>
              <a:t>        		{ putchar(i++);putchar(' ');}</a:t>
            </a:r>
          </a:p>
          <a:p>
            <a:pPr eaLnBrk="1" hangingPunct="1">
              <a:buFont typeface="Wingdings 3" pitchFamily="18" charset="2"/>
              <a:buNone/>
            </a:pPr>
            <a:r>
              <a:rPr lang="en-US" sz="2800" smtClean="0">
                <a:latin typeface="Century" pitchFamily="18" charset="0"/>
              </a:rPr>
              <a:t>  	getch();</a:t>
            </a:r>
          </a:p>
          <a:p>
            <a:pPr eaLnBrk="1" hangingPunct="1">
              <a:buFont typeface="Wingdings 3" pitchFamily="18" charset="2"/>
              <a:buNone/>
            </a:pPr>
            <a:r>
              <a:rPr lang="en-US" sz="2800" smtClean="0">
                <a:latin typeface="Century" pitchFamily="18" charset="0"/>
              </a:rPr>
              <a:t>}</a:t>
            </a:r>
          </a:p>
        </p:txBody>
      </p:sp>
      <p:sp>
        <p:nvSpPr>
          <p:cNvPr id="20484"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1415637-552D-4552-B84F-072907508B20}" type="slidenum">
              <a:rPr lang="en-US" smtClean="0"/>
              <a:pPr/>
              <a:t>15</a:t>
            </a:fld>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latin typeface="Arial" charset="0"/>
                <a:cs typeface="Arial" charset="0"/>
              </a:rPr>
              <a:t>3. Các thao tác xuất dữ liệu</a:t>
            </a:r>
          </a:p>
        </p:txBody>
      </p:sp>
      <p:sp>
        <p:nvSpPr>
          <p:cNvPr id="21507"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800" smtClean="0"/>
              <a:t>3.3. Hàm </a:t>
            </a:r>
            <a:r>
              <a:rPr lang="en-US" sz="2800" b="1" i="1" smtClean="0"/>
              <a:t>printf()</a:t>
            </a:r>
          </a:p>
          <a:p>
            <a:pPr eaLnBrk="1" hangingPunct="1"/>
            <a:r>
              <a:rPr lang="en-US" b="1" smtClean="0"/>
              <a:t>Giới thiệu:</a:t>
            </a:r>
            <a:r>
              <a:rPr lang="en-US" smtClean="0"/>
              <a:t> </a:t>
            </a:r>
            <a:r>
              <a:rPr lang="vi-VN" smtClean="0"/>
              <a:t>Đây là hàm xuất dữ liệu ra màn hình phổ biến nhất. Nó cho  phép in ra một hay nhiều biểu thức ở tất cả các kiểu dữ liệu cơ bản như kí tự, chuỗi, số và cho phép định dạng lại dữ liệu khi in ra. Việc định dạng dữ liệu như căn lề (trái hoặc phải), định kích thước vùng dữ liệu sẽ in ra (tính  bằng số kí tự sẽ in ra, kích thước này có thể khác với kích thước thật của dữ liệu),…</a:t>
            </a:r>
          </a:p>
        </p:txBody>
      </p:sp>
      <p:sp>
        <p:nvSpPr>
          <p:cNvPr id="2150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F923127-5F9C-41E7-BC7F-E511F36FE979}" type="slidenum">
              <a:rPr lang="en-US" smtClean="0"/>
              <a:pPr/>
              <a:t>16</a:t>
            </a:fld>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latin typeface="Arial" charset="0"/>
                <a:cs typeface="Arial" charset="0"/>
              </a:rPr>
              <a:t>3. Các thao tác xuất dữ liệu</a:t>
            </a:r>
          </a:p>
        </p:txBody>
      </p:sp>
      <p:sp>
        <p:nvSpPr>
          <p:cNvPr id="22531"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800" smtClean="0"/>
              <a:t>3.3. Hàm </a:t>
            </a:r>
            <a:r>
              <a:rPr lang="en-US" sz="2800" b="1" i="1" smtClean="0"/>
              <a:t>printf()</a:t>
            </a:r>
            <a:endParaRPr lang="en-US" b="1" i="1" smtClean="0"/>
          </a:p>
          <a:p>
            <a:pPr eaLnBrk="1" hangingPunct="1"/>
            <a:r>
              <a:rPr lang="en-US" smtClean="0"/>
              <a:t>Cú pháp : </a:t>
            </a:r>
          </a:p>
          <a:p>
            <a:pPr algn="ctr" eaLnBrk="1" hangingPunct="1">
              <a:buFont typeface="Wingdings 3" pitchFamily="18" charset="2"/>
              <a:buNone/>
            </a:pPr>
            <a:r>
              <a:rPr lang="vi-VN" sz="2400" b="1" smtClean="0"/>
              <a:t>printf(</a:t>
            </a:r>
            <a:r>
              <a:rPr lang="vi-VN" sz="2400" b="1" i="1" smtClean="0"/>
              <a:t>Hằng chuỗi định dạng[, danh sách các biểu thức]);</a:t>
            </a:r>
          </a:p>
          <a:p>
            <a:pPr eaLnBrk="1" hangingPunct="1"/>
            <a:r>
              <a:rPr lang="vi-VN" smtClean="0"/>
              <a:t>Ý nghĩa: hàm này sẽ in hằng chuỗi định dạng ra màn hình. </a:t>
            </a:r>
          </a:p>
          <a:p>
            <a:pPr eaLnBrk="1" hangingPunct="1">
              <a:buFont typeface="Wingdings 3" pitchFamily="18" charset="2"/>
              <a:buNone/>
            </a:pPr>
            <a:r>
              <a:rPr lang="en-US" smtClean="0"/>
              <a:t>Hằng chuỗi này có 2 phần nội dung :</a:t>
            </a:r>
          </a:p>
          <a:p>
            <a:pPr lvl="1" eaLnBrk="1" hangingPunct="1"/>
            <a:r>
              <a:rPr lang="en-US" sz="2400" smtClean="0"/>
              <a:t>Phần nội dung tĩnh : </a:t>
            </a:r>
          </a:p>
          <a:p>
            <a:pPr lvl="1" eaLnBrk="1" hangingPunct="1"/>
            <a:r>
              <a:rPr lang="vi-VN" sz="2400" smtClean="0"/>
              <a:t>Phần nội dung động : </a:t>
            </a:r>
          </a:p>
        </p:txBody>
      </p:sp>
      <p:sp>
        <p:nvSpPr>
          <p:cNvPr id="2253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5504F1F-70F3-49AF-8207-C149B247B712}" type="slidenum">
              <a:rPr lang="en-US" smtClean="0"/>
              <a:pPr/>
              <a:t>17</a:t>
            </a:fld>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2800" smtClean="0">
                <a:latin typeface="Arial" charset="0"/>
                <a:cs typeface="Arial" charset="0"/>
              </a:rPr>
              <a:t>3.3. Hàm printf()</a:t>
            </a:r>
            <a:endParaRPr lang="en-US" sz="3000" smtClean="0">
              <a:latin typeface="Arial" charset="0"/>
              <a:cs typeface="Arial" charset="0"/>
            </a:endParaRPr>
          </a:p>
        </p:txBody>
      </p:sp>
      <p:sp>
        <p:nvSpPr>
          <p:cNvPr id="23555" name="Rectangle 3"/>
          <p:cNvSpPr>
            <a:spLocks noGrp="1" noChangeArrowheads="1"/>
          </p:cNvSpPr>
          <p:nvPr>
            <p:ph sz="quarter" idx="1"/>
          </p:nvPr>
        </p:nvSpPr>
        <p:spPr>
          <a:xfrm>
            <a:off x="457200" y="1219200"/>
            <a:ext cx="8229600" cy="4937125"/>
          </a:xfrm>
        </p:spPr>
        <p:txBody>
          <a:bodyPr/>
          <a:lstStyle/>
          <a:p>
            <a:pPr eaLnBrk="1" hangingPunct="1"/>
            <a:r>
              <a:rPr lang="en-US" sz="2800" b="1" smtClean="0"/>
              <a:t>Phần nội dung tĩnh:</a:t>
            </a:r>
          </a:p>
          <a:p>
            <a:pPr lvl="1" eaLnBrk="1" hangingPunct="1"/>
            <a:r>
              <a:rPr lang="vi-VN" sz="2400" smtClean="0"/>
              <a:t>Là phần nội dung cố định, được xác định bởi một hay một số hằng chuỗi cho trước. </a:t>
            </a:r>
          </a:p>
          <a:p>
            <a:pPr lvl="1" eaLnBrk="1" hangingPunct="1"/>
            <a:r>
              <a:rPr lang="en-US" sz="2400" smtClean="0"/>
              <a:t>Là phần bắt buộc phải có. </a:t>
            </a:r>
          </a:p>
        </p:txBody>
      </p:sp>
      <p:sp>
        <p:nvSpPr>
          <p:cNvPr id="2355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773A7D1-BFAB-40A0-BD68-77AE452EEDD3}" type="slidenum">
              <a:rPr lang="en-US" smtClean="0"/>
              <a:pPr/>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latin typeface="Arial" charset="0"/>
                <a:cs typeface="Arial" charset="0"/>
              </a:rPr>
              <a:t>3.3. Hàm printf()</a:t>
            </a:r>
            <a:endParaRPr lang="en-AU" smtClean="0">
              <a:latin typeface="Arial" charset="0"/>
              <a:cs typeface="Arial" charset="0"/>
            </a:endParaRPr>
          </a:p>
        </p:txBody>
      </p:sp>
      <p:sp>
        <p:nvSpPr>
          <p:cNvPr id="24579" name="Content Placeholder 2"/>
          <p:cNvSpPr>
            <a:spLocks noGrp="1"/>
          </p:cNvSpPr>
          <p:nvPr>
            <p:ph sz="quarter" idx="1"/>
          </p:nvPr>
        </p:nvSpPr>
        <p:spPr>
          <a:xfrm>
            <a:off x="457200" y="1219200"/>
            <a:ext cx="8229600" cy="4937125"/>
          </a:xfrm>
        </p:spPr>
        <p:txBody>
          <a:bodyPr/>
          <a:lstStyle/>
          <a:p>
            <a:pPr eaLnBrk="1" hangingPunct="1"/>
            <a:r>
              <a:rPr lang="vi-VN" sz="2400" b="1" smtClean="0"/>
              <a:t>Phần nội dung động: </a:t>
            </a:r>
          </a:p>
          <a:p>
            <a:pPr lvl="1" eaLnBrk="1" hangingPunct="1"/>
            <a:r>
              <a:rPr lang="vi-VN" sz="2000" smtClean="0"/>
              <a:t>Là phần nội dung không cố định</a:t>
            </a:r>
            <a:r>
              <a:rPr lang="en-AU" sz="2000" smtClean="0"/>
              <a:t>, mà giá trị của nó </a:t>
            </a:r>
            <a:r>
              <a:rPr lang="vi-VN" sz="2000" smtClean="0"/>
              <a:t>được lấy từ giá trị các biểu thức trong </a:t>
            </a:r>
            <a:r>
              <a:rPr lang="vi-VN" sz="2000" i="1" smtClean="0"/>
              <a:t>danh sách các biểu thức, </a:t>
            </a:r>
            <a:r>
              <a:rPr lang="vi-VN" sz="2000" smtClean="0"/>
              <a:t>nên các biểu thức trong danh sách này được gọi là các </a:t>
            </a:r>
            <a:r>
              <a:rPr lang="vi-VN" sz="2000" i="1" smtClean="0"/>
              <a:t>biểu thức thay thế.</a:t>
            </a:r>
          </a:p>
          <a:p>
            <a:pPr lvl="1" eaLnBrk="1" hangingPunct="1"/>
            <a:r>
              <a:rPr lang="vi-VN" sz="2000" smtClean="0"/>
              <a:t>Phần nội dung này được quy định bởi các chuỗi kí tự đặc biệt được gọi là các </a:t>
            </a:r>
            <a:r>
              <a:rPr lang="vi-VN" sz="2000" i="1" smtClean="0"/>
              <a:t>mã định dạng </a:t>
            </a:r>
            <a:r>
              <a:rPr lang="vi-VN" sz="2000" smtClean="0"/>
              <a:t>(format code), với kí tự bắt đầu luôn là %.</a:t>
            </a:r>
            <a:r>
              <a:rPr lang="vi-VN" sz="2000" u="sng" smtClean="0"/>
              <a:t> </a:t>
            </a:r>
          </a:p>
          <a:p>
            <a:pPr lvl="1" eaLnBrk="1" hangingPunct="1"/>
            <a:r>
              <a:rPr lang="vi-VN" sz="2000" smtClean="0"/>
              <a:t>Với mỗi nội dung động sẽ có một mã định dạng quy định khuôn dạng của nội dung và một biểu thức tương ứng trong danh sách các biểu thức để xác định giá trị cụ thể của nội dung. </a:t>
            </a:r>
          </a:p>
          <a:p>
            <a:pPr lvl="1" eaLnBrk="1" hangingPunct="1"/>
            <a:r>
              <a:rPr lang="vi-VN" sz="2000" smtClean="0"/>
              <a:t>Khuôn dạng của mỗi nội dung động được xác định lúc viết hàm printf. Còn giá trị của nội dung đó là giá trị của biểu thức thay thế tương ứng mà chỉ có thể xác định vào lúc chạy chương trình. </a:t>
            </a:r>
          </a:p>
          <a:p>
            <a:pPr lvl="1" eaLnBrk="1" hangingPunct="1"/>
            <a:r>
              <a:rPr lang="vi-VN" sz="2000" smtClean="0"/>
              <a:t>Phần nội dung động không bắt buộc phải có.</a:t>
            </a:r>
            <a:endParaRPr lang="en-AU" sz="2000" smtClean="0"/>
          </a:p>
        </p:txBody>
      </p:sp>
      <p:sp>
        <p:nvSpPr>
          <p:cNvPr id="2458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81DF586-1DA5-483A-A879-CD6F5314D63C}" type="slidenum">
              <a:rPr lang="en-US" smtClean="0"/>
              <a:pPr/>
              <a:t>19</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AU" smtClean="0">
                <a:latin typeface="Arial" charset="0"/>
                <a:cs typeface="Arial" charset="0"/>
              </a:rPr>
              <a:t>Các nội dung chính</a:t>
            </a:r>
          </a:p>
        </p:txBody>
      </p:sp>
      <p:sp>
        <p:nvSpPr>
          <p:cNvPr id="7171" name="Content Placeholder 2"/>
          <p:cNvSpPr>
            <a:spLocks noGrp="1"/>
          </p:cNvSpPr>
          <p:nvPr>
            <p:ph sz="quarter" idx="1"/>
          </p:nvPr>
        </p:nvSpPr>
        <p:spPr>
          <a:xfrm>
            <a:off x="457200" y="1219200"/>
            <a:ext cx="8229600" cy="4937125"/>
          </a:xfrm>
        </p:spPr>
        <p:txBody>
          <a:bodyPr/>
          <a:lstStyle/>
          <a:p>
            <a:pPr eaLnBrk="1" hangingPunct="1"/>
            <a:r>
              <a:rPr lang="en-US" b="1" smtClean="0"/>
              <a:t>Giới thiệu</a:t>
            </a:r>
          </a:p>
          <a:p>
            <a:pPr eaLnBrk="1" hangingPunct="1"/>
            <a:endParaRPr lang="en-US" b="1" smtClean="0"/>
          </a:p>
          <a:p>
            <a:pPr eaLnBrk="1" hangingPunct="1"/>
            <a:r>
              <a:rPr lang="en-US" b="1" smtClean="0"/>
              <a:t>Các thao tác nhập dữ liệu</a:t>
            </a:r>
          </a:p>
          <a:p>
            <a:pPr eaLnBrk="1" hangingPunct="1"/>
            <a:endParaRPr lang="en-US" b="1" smtClean="0"/>
          </a:p>
          <a:p>
            <a:pPr eaLnBrk="1" hangingPunct="1"/>
            <a:r>
              <a:rPr lang="en-US" b="1" smtClean="0"/>
              <a:t>Các thao tác xuất dữ liệu</a:t>
            </a:r>
            <a:endParaRPr lang="en-AU" smtClean="0"/>
          </a:p>
        </p:txBody>
      </p:sp>
      <p:sp>
        <p:nvSpPr>
          <p:cNvPr id="717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5844067-D4FB-4427-99D8-34590292C117}" type="slidenum">
              <a:rPr lang="en-US" smtClean="0"/>
              <a:pPr/>
              <a:t>2</a:t>
            </a:fld>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2800" smtClean="0">
                <a:latin typeface="Arial" charset="0"/>
                <a:cs typeface="Arial" charset="0"/>
              </a:rPr>
              <a:t>3.3. Hàm printf()</a:t>
            </a:r>
            <a:endParaRPr lang="en-US" sz="3000" smtClean="0">
              <a:latin typeface="Arial" charset="0"/>
              <a:cs typeface="Arial" charset="0"/>
            </a:endParaRPr>
          </a:p>
        </p:txBody>
      </p:sp>
      <p:sp>
        <p:nvSpPr>
          <p:cNvPr id="25603" name="Rectangle 3"/>
          <p:cNvSpPr>
            <a:spLocks noGrp="1" noChangeArrowheads="1"/>
          </p:cNvSpPr>
          <p:nvPr>
            <p:ph sz="quarter" idx="1"/>
          </p:nvPr>
        </p:nvSpPr>
        <p:spPr>
          <a:xfrm>
            <a:off x="457200" y="1219200"/>
            <a:ext cx="4041775" cy="4937125"/>
          </a:xfrm>
        </p:spPr>
        <p:txBody>
          <a:bodyPr/>
          <a:lstStyle/>
          <a:p>
            <a:r>
              <a:rPr lang="en-US" sz="2000" smtClean="0"/>
              <a:t>VD : sử dụng hàm printf();</a:t>
            </a:r>
            <a:endParaRPr lang="en-US" sz="2000" i="1" smtClean="0"/>
          </a:p>
          <a:p>
            <a:pPr>
              <a:buFont typeface="Wingdings 3" pitchFamily="18" charset="2"/>
              <a:buNone/>
            </a:pPr>
            <a:r>
              <a:rPr lang="en-US" sz="2000" i="1" smtClean="0"/>
              <a:t>char  c = ‘X’ ;</a:t>
            </a:r>
          </a:p>
          <a:p>
            <a:pPr>
              <a:buFont typeface="Wingdings 3" pitchFamily="18" charset="2"/>
              <a:buNone/>
            </a:pPr>
            <a:r>
              <a:rPr lang="en-US" sz="2000" i="1" smtClean="0"/>
              <a:t>int  i =10 ;</a:t>
            </a:r>
          </a:p>
          <a:p>
            <a:pPr>
              <a:buFont typeface="Wingdings 3" pitchFamily="18" charset="2"/>
              <a:buNone/>
            </a:pPr>
            <a:r>
              <a:rPr lang="en-US" sz="2000" i="1" smtClean="0"/>
              <a:t>const PI=3.1415 ;</a:t>
            </a:r>
          </a:p>
          <a:p>
            <a:pPr>
              <a:buFont typeface="Wingdings 3" pitchFamily="18" charset="2"/>
              <a:buNone/>
            </a:pPr>
            <a:r>
              <a:rPr lang="en-US" sz="2000" i="1" smtClean="0"/>
              <a:t>float  r=11.2345678 ;</a:t>
            </a:r>
          </a:p>
          <a:p>
            <a:pPr>
              <a:buFont typeface="Wingdings 3" pitchFamily="18" charset="2"/>
              <a:buNone/>
            </a:pPr>
            <a:r>
              <a:rPr lang="pt-BR" sz="2000" i="1" smtClean="0"/>
              <a:t>printf(“Kí tự %c có mã ASCII là %d \n”,c,c) ;</a:t>
            </a:r>
          </a:p>
          <a:p>
            <a:pPr>
              <a:buFont typeface="Wingdings 3" pitchFamily="18" charset="2"/>
              <a:buNone/>
            </a:pPr>
            <a:r>
              <a:rPr lang="vi-VN" sz="2000" i="1" smtClean="0"/>
              <a:t>printf(“%d bình phương”, i) ;</a:t>
            </a:r>
          </a:p>
          <a:p>
            <a:pPr>
              <a:buFont typeface="Wingdings 3" pitchFamily="18" charset="2"/>
              <a:buNone/>
            </a:pPr>
            <a:r>
              <a:rPr lang="en-US" sz="2000" i="1" smtClean="0"/>
              <a:t>printf(“ bằng %d ”, i*i) ;</a:t>
            </a:r>
          </a:p>
          <a:p>
            <a:pPr>
              <a:buFont typeface="Wingdings 3" pitchFamily="18" charset="2"/>
              <a:buNone/>
            </a:pPr>
            <a:r>
              <a:rPr lang="en-US" sz="2000" i="1" smtClean="0"/>
              <a:t>printf(“Bán kính hình tròn là %f ”,r) ;</a:t>
            </a:r>
          </a:p>
          <a:p>
            <a:pPr>
              <a:buFont typeface="Wingdings 3" pitchFamily="18" charset="2"/>
              <a:buNone/>
            </a:pPr>
            <a:r>
              <a:rPr lang="pt-BR" sz="2000" i="1" smtClean="0"/>
              <a:t>printf(“ có diện tích là %.3f \n”,PI*r*r) ;</a:t>
            </a:r>
          </a:p>
        </p:txBody>
      </p:sp>
      <p:sp>
        <p:nvSpPr>
          <p:cNvPr id="25604" name="Content Placeholder 3"/>
          <p:cNvSpPr>
            <a:spLocks noGrp="1"/>
          </p:cNvSpPr>
          <p:nvPr>
            <p:ph sz="quarter" idx="2"/>
          </p:nvPr>
        </p:nvSpPr>
        <p:spPr>
          <a:xfrm>
            <a:off x="4632325" y="1216025"/>
            <a:ext cx="4041775" cy="4937125"/>
          </a:xfrm>
        </p:spPr>
        <p:txBody>
          <a:bodyPr/>
          <a:lstStyle/>
          <a:p>
            <a:r>
              <a:rPr lang="vi-VN" sz="2800" smtClean="0"/>
              <a:t>Kết quả chạy chương trình :</a:t>
            </a:r>
            <a:endParaRPr lang="vi-VN" sz="2800" i="1" smtClean="0"/>
          </a:p>
          <a:p>
            <a:pPr>
              <a:buFont typeface="Wingdings 3" pitchFamily="18" charset="2"/>
              <a:buNone/>
            </a:pPr>
            <a:endParaRPr lang="en-US" sz="2400" i="1" smtClean="0"/>
          </a:p>
          <a:p>
            <a:pPr>
              <a:buFont typeface="Wingdings 3" pitchFamily="18" charset="2"/>
              <a:buNone/>
            </a:pPr>
            <a:r>
              <a:rPr lang="en-US" sz="2400" i="1" smtClean="0"/>
              <a:t>Kí tự X có mã ASCII là 88</a:t>
            </a:r>
          </a:p>
          <a:p>
            <a:pPr>
              <a:buFont typeface="Wingdings 3" pitchFamily="18" charset="2"/>
              <a:buNone/>
            </a:pPr>
            <a:r>
              <a:rPr lang="vi-VN" sz="2400" i="1" smtClean="0"/>
              <a:t>10 bình phương bằng 100</a:t>
            </a:r>
          </a:p>
          <a:p>
            <a:pPr>
              <a:buFont typeface="Wingdings 3" pitchFamily="18" charset="2"/>
              <a:buNone/>
            </a:pPr>
            <a:endParaRPr lang="en-US" sz="2400" i="1" smtClean="0"/>
          </a:p>
          <a:p>
            <a:pPr>
              <a:buFont typeface="Wingdings 3" pitchFamily="18" charset="2"/>
              <a:buNone/>
            </a:pPr>
            <a:r>
              <a:rPr lang="en-US" sz="2400" i="1" smtClean="0"/>
              <a:t>Bán kính hình tròn là 11.234568 có diện tích là 378.647</a:t>
            </a:r>
          </a:p>
          <a:p>
            <a:endParaRPr lang="en-AU" smtClean="0"/>
          </a:p>
        </p:txBody>
      </p:sp>
      <p:sp>
        <p:nvSpPr>
          <p:cNvPr id="25605"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FA51C75-B44E-4B53-84A4-5BB48B761A96}" type="slidenum">
              <a:rPr lang="en-US" smtClean="0"/>
              <a:pPr/>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2800" smtClean="0">
                <a:latin typeface="Arial" charset="0"/>
                <a:cs typeface="Arial" charset="0"/>
              </a:rPr>
              <a:t>3.3. Hàm printf()</a:t>
            </a:r>
            <a:endParaRPr lang="en-US" sz="3000" smtClean="0">
              <a:latin typeface="Arial" charset="0"/>
              <a:cs typeface="Arial" charset="0"/>
            </a:endParaRPr>
          </a:p>
        </p:txBody>
      </p:sp>
      <p:sp>
        <p:nvSpPr>
          <p:cNvPr id="26627" name="Rectangle 3"/>
          <p:cNvSpPr>
            <a:spLocks noGrp="1" noChangeArrowheads="1"/>
          </p:cNvSpPr>
          <p:nvPr>
            <p:ph sz="quarter" idx="1"/>
          </p:nvPr>
        </p:nvSpPr>
        <p:spPr>
          <a:xfrm>
            <a:off x="457200" y="1219200"/>
            <a:ext cx="8229600" cy="4937125"/>
          </a:xfrm>
        </p:spPr>
        <p:txBody>
          <a:bodyPr/>
          <a:lstStyle/>
          <a:p>
            <a:pPr>
              <a:buFont typeface="Wingdings 3" pitchFamily="18" charset="2"/>
              <a:buNone/>
            </a:pPr>
            <a:r>
              <a:rPr lang="vi-VN" sz="2000" b="1" smtClean="0"/>
              <a:t>3.3.2. Mã định dạng</a:t>
            </a:r>
          </a:p>
          <a:p>
            <a:pPr>
              <a:buFont typeface="Wingdings 3" pitchFamily="18" charset="2"/>
              <a:buNone/>
            </a:pPr>
            <a:r>
              <a:rPr lang="en-US" sz="2000" b="1" smtClean="0"/>
              <a:t>a) Cấu tạo</a:t>
            </a:r>
            <a:r>
              <a:rPr lang="en-US" sz="2000" smtClean="0"/>
              <a:t>: </a:t>
            </a:r>
            <a:r>
              <a:rPr lang="vi-VN" sz="2000" smtClean="0"/>
              <a:t>Phần mã định dạng có nhiệm vụ xác định kiểu dữ liệu và khuôn dạng dữ liệu sẽ được in ra. Mã định dạng là một dãy kí tự đặc biệt luôn bắt đầu bởi kí tự %. Mã định dạng có cấu tạo gồm hai phần như sau:</a:t>
            </a:r>
          </a:p>
          <a:p>
            <a:pPr>
              <a:buFont typeface="Wingdings 3" pitchFamily="18" charset="2"/>
              <a:buNone/>
            </a:pPr>
            <a:r>
              <a:rPr lang="vi-VN" sz="2000" smtClean="0"/>
              <a:t>			</a:t>
            </a:r>
            <a:r>
              <a:rPr lang="vi-VN" sz="2000" b="1" i="1" smtClean="0"/>
              <a:t>% [mã khuôn in] mã chuyển đổi</a:t>
            </a:r>
          </a:p>
          <a:p>
            <a:pPr>
              <a:buFont typeface="Wingdings 3" pitchFamily="18" charset="2"/>
              <a:buNone/>
            </a:pPr>
            <a:r>
              <a:rPr lang="en-AU" sz="2000" smtClean="0"/>
              <a:t>	</a:t>
            </a:r>
            <a:r>
              <a:rPr lang="vi-VN" sz="2000" smtClean="0"/>
              <a:t>Trong đó:</a:t>
            </a:r>
          </a:p>
          <a:p>
            <a:r>
              <a:rPr lang="vi-VN" sz="2000" i="1" smtClean="0"/>
              <a:t>Mã khuôn in </a:t>
            </a:r>
            <a:r>
              <a:rPr lang="vi-VN" sz="2000" smtClean="0"/>
              <a:t>: phần này quy định khuôn dạng của dữ liệu sẽ được in ra như kích thước dữ liệu (tính theo số kí tự in ra), căn lề (trái hay phải),… Phần này không bắt buộc phải có. Khi không có phần này, hệ thống sẽ sử dụng khuôn in mặc định cho từng kiểu dữ liệu. Chi tiết về mã khuôn in sẽ được trình bầy trong phần sau. </a:t>
            </a:r>
          </a:p>
          <a:p>
            <a:r>
              <a:rPr lang="vi-VN" sz="2000" i="1" smtClean="0"/>
              <a:t>Mã chuyển đổi</a:t>
            </a:r>
            <a:r>
              <a:rPr lang="vi-VN" sz="2000" smtClean="0"/>
              <a:t> : Đây là phần bắt buộc phải có. Phần này quy định kiểu dữ liệu sẽ được in ra.</a:t>
            </a:r>
            <a:r>
              <a:rPr lang="vi-VN" sz="2000" u="sng" smtClean="0"/>
              <a:t> </a:t>
            </a:r>
          </a:p>
          <a:p>
            <a:pPr eaLnBrk="1" hangingPunct="1">
              <a:lnSpc>
                <a:spcPct val="80000"/>
              </a:lnSpc>
            </a:pPr>
            <a:endParaRPr lang="en-US" sz="2000" smtClean="0"/>
          </a:p>
        </p:txBody>
      </p:sp>
      <p:sp>
        <p:nvSpPr>
          <p:cNvPr id="2662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8DAAD7C7-2633-4389-BF21-F318C55E5371}" type="slidenum">
              <a:rPr lang="en-US" smtClean="0"/>
              <a:pPr/>
              <a:t>21</a:t>
            </a:fld>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2800" smtClean="0">
                <a:latin typeface="Arial" charset="0"/>
                <a:cs typeface="Arial" charset="0"/>
              </a:rPr>
              <a:t>3.3. Hàm printf()</a:t>
            </a:r>
            <a:endParaRPr lang="en-US" sz="3000" smtClean="0">
              <a:latin typeface="Arial" charset="0"/>
              <a:cs typeface="Arial" charset="0"/>
            </a:endParaRPr>
          </a:p>
        </p:txBody>
      </p:sp>
      <p:sp>
        <p:nvSpPr>
          <p:cNvPr id="27651" name="Rectangle 3"/>
          <p:cNvSpPr>
            <a:spLocks noGrp="1" noChangeArrowheads="1"/>
          </p:cNvSpPr>
          <p:nvPr>
            <p:ph sz="quarter" idx="1"/>
          </p:nvPr>
        </p:nvSpPr>
        <p:spPr>
          <a:xfrm>
            <a:off x="457200" y="1219200"/>
            <a:ext cx="8229600" cy="4937125"/>
          </a:xfrm>
        </p:spPr>
        <p:txBody>
          <a:bodyPr/>
          <a:lstStyle/>
          <a:p>
            <a:pPr>
              <a:buFont typeface="Wingdings 3" pitchFamily="18" charset="2"/>
              <a:buNone/>
            </a:pPr>
            <a:r>
              <a:rPr lang="en-US" sz="2400" b="1" smtClean="0"/>
              <a:t>b) Mã khuôn in</a:t>
            </a:r>
          </a:p>
          <a:p>
            <a:r>
              <a:rPr lang="en-US" sz="2400" smtClean="0"/>
              <a:t>- Cấu tạo mã khuôn in: 	</a:t>
            </a:r>
            <a:r>
              <a:rPr lang="en-US" sz="2400" b="1" smtClean="0"/>
              <a:t>[-][+][0][m | *][.n | .*]</a:t>
            </a:r>
          </a:p>
          <a:p>
            <a:pPr>
              <a:buFont typeface="Wingdings 3" pitchFamily="18" charset="2"/>
              <a:buNone/>
            </a:pPr>
            <a:r>
              <a:rPr lang="en-AU" sz="2400" smtClean="0"/>
              <a:t>	</a:t>
            </a:r>
            <a:r>
              <a:rPr lang="vi-VN" sz="2400" smtClean="0"/>
              <a:t>Với m, n là các số nguyên không âm. Trong đó:</a:t>
            </a:r>
          </a:p>
          <a:p>
            <a:r>
              <a:rPr lang="vi-VN" sz="2400" smtClean="0"/>
              <a:t>Dấu ‘-’ : xác định căn lề bên trái. Không có dấu này là căn lề bên phải </a:t>
            </a:r>
          </a:p>
          <a:p>
            <a:r>
              <a:rPr lang="vi-VN" sz="2400" smtClean="0"/>
              <a:t>Dấu ‘+’ : áp dụng cho kiểu dữ liệu số (số nguyên hoặc thực), quy định số dương in ra sẽ có dấu +, số âm sẽ có dấu - . </a:t>
            </a:r>
            <a:endParaRPr lang="vi-VN" sz="2000" smtClean="0"/>
          </a:p>
        </p:txBody>
      </p:sp>
      <p:sp>
        <p:nvSpPr>
          <p:cNvPr id="2765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1FFDD69-4D8A-47A0-A170-2D1967731445}" type="slidenum">
              <a:rPr lang="en-US" smtClean="0"/>
              <a:pPr/>
              <a:t>22</a:t>
            </a:fld>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latin typeface="Arial" charset="0"/>
                <a:cs typeface="Arial" charset="0"/>
              </a:rPr>
              <a:t>3.3. Hàm printf()</a:t>
            </a:r>
            <a:endParaRPr lang="en-AU" smtClean="0">
              <a:latin typeface="Arial" charset="0"/>
              <a:cs typeface="Arial" charset="0"/>
            </a:endParaRPr>
          </a:p>
        </p:txBody>
      </p:sp>
      <p:sp>
        <p:nvSpPr>
          <p:cNvPr id="28675" name="Content Placeholder 2"/>
          <p:cNvSpPr>
            <a:spLocks noGrp="1"/>
          </p:cNvSpPr>
          <p:nvPr>
            <p:ph sz="quarter" idx="1"/>
          </p:nvPr>
        </p:nvSpPr>
        <p:spPr>
          <a:xfrm>
            <a:off x="457200" y="1219200"/>
            <a:ext cx="8229600" cy="4937125"/>
          </a:xfrm>
        </p:spPr>
        <p:txBody>
          <a:bodyPr/>
          <a:lstStyle/>
          <a:p>
            <a:r>
              <a:rPr lang="vi-VN" sz="2800" smtClean="0"/>
              <a:t>Giá trị </a:t>
            </a:r>
            <a:r>
              <a:rPr lang="vi-VN" sz="2800" i="1" smtClean="0"/>
              <a:t>m : </a:t>
            </a:r>
            <a:r>
              <a:rPr lang="vi-VN" sz="2800" smtClean="0"/>
              <a:t>là một hằng số nguyên xác định kích thước tối thiểu của dữ liệu sẽ in ra (tính theo số kí tự). </a:t>
            </a:r>
          </a:p>
          <a:p>
            <a:pPr lvl="1"/>
            <a:r>
              <a:rPr lang="vi-VN" sz="2500" smtClean="0"/>
              <a:t>Nếu </a:t>
            </a:r>
            <a:r>
              <a:rPr lang="vi-VN" sz="2500" i="1" smtClean="0"/>
              <a:t>m </a:t>
            </a:r>
            <a:r>
              <a:rPr lang="vi-VN" sz="2500" smtClean="0"/>
              <a:t>lớn hơn kích thước thật sự của dữ liệu thì các kí tự trắng (hoặc số 0) sẽ được tự động thêm vào bên trái hoặc bên phải. </a:t>
            </a:r>
          </a:p>
          <a:p>
            <a:pPr lvl="1"/>
            <a:r>
              <a:rPr lang="vi-VN" sz="2500" smtClean="0"/>
              <a:t>Trái lại, nếu </a:t>
            </a:r>
            <a:r>
              <a:rPr lang="vi-VN" sz="2500" i="1" smtClean="0"/>
              <a:t>m </a:t>
            </a:r>
            <a:r>
              <a:rPr lang="vi-VN" sz="2500" smtClean="0"/>
              <a:t>nhỏ hơn hoặc bằng kích thước dữ liệu thật thì kích thước thật của dữ liệu sẽ được in ra. </a:t>
            </a:r>
          </a:p>
          <a:p>
            <a:pPr lvl="1"/>
            <a:r>
              <a:rPr lang="vi-VN" sz="2500" smtClean="0"/>
              <a:t>Ta có thể thay hằng số </a:t>
            </a:r>
            <a:r>
              <a:rPr lang="vi-VN" sz="2500" i="1" smtClean="0"/>
              <a:t>m </a:t>
            </a:r>
            <a:r>
              <a:rPr lang="vi-VN" sz="2500" smtClean="0"/>
              <a:t>bởi dấu *. Khi đó, giá trị kích thước tối thiểu sẽ được tính bởi giá trị của một biểu thức thay thế tương ứng nằm trong danh sách các biểu thức. </a:t>
            </a:r>
          </a:p>
          <a:p>
            <a:endParaRPr lang="en-AU" smtClean="0"/>
          </a:p>
        </p:txBody>
      </p:sp>
      <p:sp>
        <p:nvSpPr>
          <p:cNvPr id="2867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4F8DBCA-B038-4F1E-A02D-D39F28A0A140}" type="slidenum">
              <a:rPr lang="en-US" smtClean="0"/>
              <a:pPr/>
              <a:t>23</a:t>
            </a:fld>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2800" smtClean="0">
                <a:latin typeface="Arial" charset="0"/>
                <a:cs typeface="Arial" charset="0"/>
              </a:rPr>
              <a:t>3.3. Hàm printf()</a:t>
            </a:r>
            <a:endParaRPr lang="en-US" sz="3000" smtClean="0">
              <a:latin typeface="Arial" charset="0"/>
              <a:cs typeface="Arial" charset="0"/>
            </a:endParaRPr>
          </a:p>
        </p:txBody>
      </p:sp>
      <p:sp>
        <p:nvSpPr>
          <p:cNvPr id="29699" name="Rectangle 3"/>
          <p:cNvSpPr>
            <a:spLocks noGrp="1" noChangeArrowheads="1"/>
          </p:cNvSpPr>
          <p:nvPr>
            <p:ph sz="quarter" idx="1"/>
          </p:nvPr>
        </p:nvSpPr>
        <p:spPr>
          <a:xfrm>
            <a:off x="457200" y="1219200"/>
            <a:ext cx="8229600" cy="4937125"/>
          </a:xfrm>
        </p:spPr>
        <p:txBody>
          <a:bodyPr/>
          <a:lstStyle/>
          <a:p>
            <a:pPr>
              <a:buFont typeface="Wingdings 3" pitchFamily="18" charset="2"/>
              <a:buNone/>
            </a:pPr>
            <a:r>
              <a:rPr lang="nl-NL" sz="2800" b="1" smtClean="0"/>
              <a:t>b) Mã khuôn in (tiếp)</a:t>
            </a:r>
            <a:endParaRPr lang="nl-NL" sz="2400" b="1" smtClean="0"/>
          </a:p>
          <a:p>
            <a:r>
              <a:rPr lang="vi-VN" sz="2400" smtClean="0"/>
              <a:t>Số 0 : lựa chọn này áp dụng cho kiểu dữ liệu số (số nguyên, số thực), khi căn lề bên phải và kích thước dữ liệu in ra lớn hơn kích thước dữ liệu thật. Khi đó, các số 0 sẽ được bổ sung vào phía trước số sẽ được in ra cho đủ kích thước tối thiểu của dữ liệu in ra. Chế độ mặc định là chèn các kí tự trắng. Việc chèn số 0 chỉ chèn vào phía trước của các kiểu dữ liệu số. </a:t>
            </a:r>
          </a:p>
          <a:p>
            <a:endParaRPr lang="en-US" sz="2400" smtClean="0"/>
          </a:p>
          <a:p>
            <a:endParaRPr lang="vi-VN" sz="2000" i="1" smtClean="0"/>
          </a:p>
        </p:txBody>
      </p:sp>
      <p:sp>
        <p:nvSpPr>
          <p:cNvPr id="2970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90DE60D7-2CDA-432D-82F3-30D57944A208}" type="slidenum">
              <a:rPr lang="en-US" smtClean="0"/>
              <a:pPr/>
              <a:t>24</a:t>
            </a:fld>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latin typeface="Arial" charset="0"/>
                <a:cs typeface="Arial" charset="0"/>
              </a:rPr>
              <a:t>3.3. Hàm printf()</a:t>
            </a:r>
            <a:endParaRPr lang="en-AU" smtClean="0">
              <a:latin typeface="Arial" charset="0"/>
              <a:cs typeface="Arial" charset="0"/>
            </a:endParaRPr>
          </a:p>
        </p:txBody>
      </p:sp>
      <p:sp>
        <p:nvSpPr>
          <p:cNvPr id="30723" name="Content Placeholder 2"/>
          <p:cNvSpPr>
            <a:spLocks noGrp="1"/>
          </p:cNvSpPr>
          <p:nvPr>
            <p:ph sz="quarter" idx="1"/>
          </p:nvPr>
        </p:nvSpPr>
        <p:spPr>
          <a:xfrm>
            <a:off x="457200" y="1219200"/>
            <a:ext cx="8229600" cy="4937125"/>
          </a:xfrm>
        </p:spPr>
        <p:txBody>
          <a:bodyPr/>
          <a:lstStyle/>
          <a:p>
            <a:r>
              <a:rPr lang="vi-VN" sz="2400" smtClean="0"/>
              <a:t>Giá trị n :  luôn đi sau một dấu ‘.’. Lựa chọn này áp dụng cho các kiểu dữ liệu khác nhau với các vai trò khác nhau. Nếu áp dụng cho số thực, giá trị này xác định độ chính xác (số chữ số sau dấu phẩy) của số thực đưa ra. Độ chính xác mặc định cho kiểu số thực là 6 chữ số thập phân. Nếu áp dụng cho số nguyên, nó xác định số chữ  số tối thiểu của số nguyên sẽ được in ra. Khi n lớn hơn số chữ số thực của số nguyên thì các số 0 sẽ được tự động chèn vào đầu cho đủ n chữ số. Nếu áp dụng cho kiểu chuỗi, giá trị này xác định số kí tự tối đa của chuỗi sẽ được in ra. Khi n nhỏ hơn hoặc bằng độ dài thực của chuỗi kí tự thì chỉ n kí tự đầu tiên của chuỗi được in ra. Giá trị hằng số n cũng có thể được thay thế bởi kí hiệu ‘*’.</a:t>
            </a:r>
            <a:endParaRPr lang="en-AU" sz="2400" smtClean="0"/>
          </a:p>
        </p:txBody>
      </p:sp>
      <p:sp>
        <p:nvSpPr>
          <p:cNvPr id="30724"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2EE1999-3851-4141-B1D2-80D7E92008FC}" type="slidenum">
              <a:rPr lang="en-US" smtClean="0"/>
              <a:pPr/>
              <a:t>25</a:t>
            </a:fld>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eaLnBrk="1" hangingPunct="1"/>
            <a:r>
              <a:rPr lang="en-AU" smtClean="0">
                <a:latin typeface="Arial" charset="0"/>
                <a:cs typeface="Arial" charset="0"/>
              </a:rPr>
              <a:t>Hàm printf() – Ví dụ áp dụng</a:t>
            </a:r>
          </a:p>
        </p:txBody>
      </p:sp>
      <p:sp>
        <p:nvSpPr>
          <p:cNvPr id="5" name="Content Placeholder 4"/>
          <p:cNvSpPr>
            <a:spLocks noGrp="1"/>
          </p:cNvSpPr>
          <p:nvPr>
            <p:ph sz="quarter" idx="1"/>
          </p:nvPr>
        </p:nvSpPr>
        <p:spPr>
          <a:xfrm>
            <a:off x="457200" y="1219200"/>
            <a:ext cx="4041775" cy="4937125"/>
          </a:xfrm>
        </p:spPr>
        <p:txBody>
          <a:bodyPr>
            <a:normAutofit fontScale="85000" lnSpcReduction="10000"/>
          </a:bodyPr>
          <a:lstStyle/>
          <a:p>
            <a:pPr marL="342900" indent="-342900" eaLnBrk="1" fontAlgn="auto" hangingPunct="1">
              <a:lnSpc>
                <a:spcPct val="80000"/>
              </a:lnSpc>
              <a:spcBef>
                <a:spcPct val="20000"/>
              </a:spcBef>
              <a:spcAft>
                <a:spcPts val="0"/>
              </a:spcAft>
              <a:buFont typeface="Wingdings 3"/>
              <a:buNone/>
              <a:defRPr/>
            </a:pPr>
            <a:r>
              <a:rPr lang="en-US" sz="2800" smtClean="0"/>
              <a:t>main(){</a:t>
            </a:r>
          </a:p>
          <a:p>
            <a:pPr marL="342900" indent="-342900" eaLnBrk="1" fontAlgn="auto" hangingPunct="1">
              <a:lnSpc>
                <a:spcPct val="80000"/>
              </a:lnSpc>
              <a:spcBef>
                <a:spcPct val="20000"/>
              </a:spcBef>
              <a:spcAft>
                <a:spcPts val="0"/>
              </a:spcAft>
              <a:buFont typeface="Wingdings 3"/>
              <a:buNone/>
              <a:defRPr/>
            </a:pPr>
            <a:r>
              <a:rPr lang="en-US" sz="2800" smtClean="0"/>
              <a:t>  char ch='A';</a:t>
            </a:r>
          </a:p>
          <a:p>
            <a:pPr marL="342900" indent="-342900" eaLnBrk="1" fontAlgn="auto" hangingPunct="1">
              <a:lnSpc>
                <a:spcPct val="80000"/>
              </a:lnSpc>
              <a:spcBef>
                <a:spcPct val="20000"/>
              </a:spcBef>
              <a:spcAft>
                <a:spcPts val="0"/>
              </a:spcAft>
              <a:buFont typeface="Wingdings 3"/>
              <a:buNone/>
              <a:defRPr/>
            </a:pPr>
            <a:r>
              <a:rPr lang="en-US" sz="2800" smtClean="0"/>
              <a:t>  int i=1234,j=-1234;</a:t>
            </a:r>
          </a:p>
          <a:p>
            <a:pPr marL="342900" indent="-342900" eaLnBrk="1" fontAlgn="auto" hangingPunct="1">
              <a:lnSpc>
                <a:spcPct val="80000"/>
              </a:lnSpc>
              <a:spcBef>
                <a:spcPct val="20000"/>
              </a:spcBef>
              <a:spcAft>
                <a:spcPts val="0"/>
              </a:spcAft>
              <a:buFont typeface="Wingdings 3"/>
              <a:buNone/>
              <a:defRPr/>
            </a:pPr>
            <a:r>
              <a:rPr lang="en-US" sz="2800" smtClean="0"/>
              <a:t>  float x=11.23456789;</a:t>
            </a:r>
          </a:p>
          <a:p>
            <a:pPr marL="342900" indent="-342900" eaLnBrk="1" fontAlgn="auto" hangingPunct="1">
              <a:lnSpc>
                <a:spcPct val="80000"/>
              </a:lnSpc>
              <a:spcBef>
                <a:spcPct val="20000"/>
              </a:spcBef>
              <a:spcAft>
                <a:spcPts val="0"/>
              </a:spcAft>
              <a:buFont typeface="Wingdings 3"/>
              <a:buNone/>
              <a:defRPr/>
            </a:pPr>
            <a:r>
              <a:rPr lang="en-US" sz="2800" smtClean="0"/>
              <a:t>  printf("%-5c,%5c\n",ch,ch);</a:t>
            </a:r>
          </a:p>
          <a:p>
            <a:pPr marL="342900" indent="-342900" eaLnBrk="1" fontAlgn="auto" hangingPunct="1">
              <a:lnSpc>
                <a:spcPct val="80000"/>
              </a:lnSpc>
              <a:spcBef>
                <a:spcPct val="20000"/>
              </a:spcBef>
              <a:spcAft>
                <a:spcPts val="0"/>
              </a:spcAft>
              <a:buFont typeface="Wingdings 3"/>
              <a:buNone/>
              <a:defRPr/>
            </a:pPr>
            <a:r>
              <a:rPr lang="en-US" sz="2800" smtClean="0"/>
              <a:t>  printf("%d,%-10d,%+10d, %10.6d, %010d\n",i,i,i,i,j);</a:t>
            </a:r>
          </a:p>
          <a:p>
            <a:pPr marL="342900" indent="-342900" eaLnBrk="1" fontAlgn="auto" hangingPunct="1">
              <a:lnSpc>
                <a:spcPct val="80000"/>
              </a:lnSpc>
              <a:spcBef>
                <a:spcPct val="20000"/>
              </a:spcBef>
              <a:spcAft>
                <a:spcPts val="0"/>
              </a:spcAft>
              <a:buFont typeface="Wingdings 3"/>
              <a:buNone/>
              <a:defRPr/>
            </a:pPr>
            <a:r>
              <a:rPr lang="en-US" sz="2800" smtClean="0"/>
              <a:t>  printf("%f,%12f,%-12.4f,%+012.4f\n",x,x,x,x);</a:t>
            </a:r>
          </a:p>
          <a:p>
            <a:pPr marL="342900" indent="-342900" eaLnBrk="1" fontAlgn="auto" hangingPunct="1">
              <a:lnSpc>
                <a:spcPct val="80000"/>
              </a:lnSpc>
              <a:spcBef>
                <a:spcPct val="20000"/>
              </a:spcBef>
              <a:spcAft>
                <a:spcPts val="0"/>
              </a:spcAft>
              <a:buFont typeface="Wingdings 3"/>
              <a:buNone/>
              <a:defRPr/>
            </a:pPr>
            <a:r>
              <a:rPr lang="en-US" sz="2800" smtClean="0"/>
              <a:t>  printf("%*f\n",12,x);</a:t>
            </a:r>
          </a:p>
          <a:p>
            <a:pPr marL="342900" indent="-342900" eaLnBrk="1" fontAlgn="auto" hangingPunct="1">
              <a:lnSpc>
                <a:spcPct val="80000"/>
              </a:lnSpc>
              <a:spcBef>
                <a:spcPct val="20000"/>
              </a:spcBef>
              <a:spcAft>
                <a:spcPts val="0"/>
              </a:spcAft>
              <a:buFont typeface="Wingdings 3"/>
              <a:buNone/>
              <a:defRPr/>
            </a:pPr>
            <a:r>
              <a:rPr lang="en-US" sz="2800" smtClean="0"/>
              <a:t>  printf("%*.*f",12,3,x);</a:t>
            </a:r>
          </a:p>
          <a:p>
            <a:pPr marL="342900" indent="-342900" eaLnBrk="1" fontAlgn="auto" hangingPunct="1">
              <a:lnSpc>
                <a:spcPct val="80000"/>
              </a:lnSpc>
              <a:spcBef>
                <a:spcPct val="20000"/>
              </a:spcBef>
              <a:spcAft>
                <a:spcPts val="0"/>
              </a:spcAft>
              <a:buFont typeface="Wingdings 3"/>
              <a:buNone/>
              <a:defRPr/>
            </a:pPr>
            <a:r>
              <a:rPr lang="en-US" sz="2800" smtClean="0"/>
              <a:t>  getch();</a:t>
            </a:r>
          </a:p>
          <a:p>
            <a:pPr marL="342900" indent="-342900" eaLnBrk="1" fontAlgn="auto" hangingPunct="1">
              <a:lnSpc>
                <a:spcPct val="80000"/>
              </a:lnSpc>
              <a:spcBef>
                <a:spcPct val="20000"/>
              </a:spcBef>
              <a:spcAft>
                <a:spcPts val="0"/>
              </a:spcAft>
              <a:buFont typeface="Wingdings 3"/>
              <a:buNone/>
              <a:defRPr/>
            </a:pPr>
            <a:r>
              <a:rPr lang="en-US" sz="2800" smtClean="0"/>
              <a:t>  return;</a:t>
            </a:r>
          </a:p>
          <a:p>
            <a:pPr marL="342900" indent="-342900" eaLnBrk="1" fontAlgn="auto" hangingPunct="1">
              <a:lnSpc>
                <a:spcPct val="80000"/>
              </a:lnSpc>
              <a:spcBef>
                <a:spcPct val="20000"/>
              </a:spcBef>
              <a:spcAft>
                <a:spcPts val="0"/>
              </a:spcAft>
              <a:buFont typeface="Wingdings 3"/>
              <a:buNone/>
              <a:defRPr/>
            </a:pPr>
            <a:r>
              <a:rPr lang="en-US" sz="2800" smtClean="0"/>
              <a:t>}</a:t>
            </a:r>
            <a:endParaRPr lang="en-AU"/>
          </a:p>
        </p:txBody>
      </p:sp>
      <p:sp>
        <p:nvSpPr>
          <p:cNvPr id="6" name="Content Placeholder 5"/>
          <p:cNvSpPr>
            <a:spLocks noGrp="1"/>
          </p:cNvSpPr>
          <p:nvPr>
            <p:ph sz="quarter" idx="2"/>
          </p:nvPr>
        </p:nvSpPr>
        <p:spPr>
          <a:xfrm>
            <a:off x="4632325" y="1216025"/>
            <a:ext cx="4041775" cy="4937125"/>
          </a:xfrm>
        </p:spPr>
        <p:txBody>
          <a:bodyPr>
            <a:normAutofit fontScale="85000" lnSpcReduction="10000"/>
          </a:bodyPr>
          <a:lstStyle/>
          <a:p>
            <a:pPr marL="274320" indent="-274320" eaLnBrk="1" fontAlgn="auto" hangingPunct="1">
              <a:spcAft>
                <a:spcPts val="0"/>
              </a:spcAft>
              <a:buFont typeface="Wingdings 3"/>
              <a:buNone/>
              <a:defRPr/>
            </a:pPr>
            <a:r>
              <a:rPr lang="vi-VN" i="1" smtClean="0"/>
              <a:t>Kết quả chạy chương trình:</a:t>
            </a:r>
          </a:p>
          <a:p>
            <a:pPr marL="274320" indent="-274320" eaLnBrk="1" fontAlgn="auto" hangingPunct="1">
              <a:spcAft>
                <a:spcPts val="0"/>
              </a:spcAft>
              <a:buFont typeface="Wingdings 3"/>
              <a:buNone/>
              <a:defRPr/>
            </a:pPr>
            <a:endParaRPr lang="en-US" i="1" smtClean="0"/>
          </a:p>
          <a:p>
            <a:pPr marL="274320" indent="-274320" eaLnBrk="1" fontAlgn="auto" hangingPunct="1">
              <a:spcAft>
                <a:spcPts val="0"/>
              </a:spcAft>
              <a:buFont typeface="Wingdings 3"/>
              <a:buNone/>
              <a:defRPr/>
            </a:pPr>
            <a:r>
              <a:rPr lang="en-US" smtClean="0"/>
              <a:t>A^^^^,^^^^A</a:t>
            </a:r>
          </a:p>
          <a:p>
            <a:pPr marL="274320" indent="-274320" eaLnBrk="1" fontAlgn="auto" hangingPunct="1">
              <a:spcAft>
                <a:spcPts val="0"/>
              </a:spcAft>
              <a:buFont typeface="Wingdings 3"/>
              <a:buNone/>
              <a:defRPr/>
            </a:pPr>
            <a:r>
              <a:rPr lang="en-US" smtClean="0"/>
              <a:t>1234,1234^^^^^^,^^^^^+1234, ^^^^001234,-0000001234</a:t>
            </a:r>
          </a:p>
          <a:p>
            <a:pPr marL="274320" indent="-274320" eaLnBrk="1" fontAlgn="auto" hangingPunct="1">
              <a:spcAft>
                <a:spcPts val="0"/>
              </a:spcAft>
              <a:buFont typeface="Wingdings 3"/>
              <a:buNone/>
              <a:defRPr/>
            </a:pPr>
            <a:r>
              <a:rPr lang="en-US" smtClean="0"/>
              <a:t>11.234568, ^^^11.234568,11.2346^^^^^,+000011.2346</a:t>
            </a:r>
          </a:p>
          <a:p>
            <a:pPr marL="274320" indent="-274320" eaLnBrk="1" fontAlgn="auto" hangingPunct="1">
              <a:spcAft>
                <a:spcPts val="0"/>
              </a:spcAft>
              <a:buFont typeface="Wingdings 3"/>
              <a:buNone/>
              <a:defRPr/>
            </a:pPr>
            <a:r>
              <a:rPr lang="en-US" smtClean="0"/>
              <a:t>^^^11.234568</a:t>
            </a:r>
          </a:p>
          <a:p>
            <a:pPr marL="274320" indent="-274320" eaLnBrk="1" fontAlgn="auto" hangingPunct="1">
              <a:spcAft>
                <a:spcPts val="0"/>
              </a:spcAft>
              <a:buFont typeface="Wingdings 3"/>
              <a:buNone/>
              <a:defRPr/>
            </a:pPr>
            <a:r>
              <a:rPr lang="en-US" smtClean="0"/>
              <a:t>^^^^^^11.235  </a:t>
            </a:r>
          </a:p>
          <a:p>
            <a:pPr marL="274320" indent="-274320" eaLnBrk="1" fontAlgn="auto" hangingPunct="1">
              <a:spcAft>
                <a:spcPts val="0"/>
              </a:spcAft>
              <a:buFont typeface="Wingdings 3"/>
              <a:buNone/>
              <a:defRPr/>
            </a:pPr>
            <a:r>
              <a:rPr lang="en-US" smtClean="0"/>
              <a:t>-----------------------------</a:t>
            </a:r>
          </a:p>
          <a:p>
            <a:pPr marL="274320" indent="-274320" eaLnBrk="1" fontAlgn="auto" hangingPunct="1">
              <a:spcAft>
                <a:spcPts val="0"/>
              </a:spcAft>
              <a:buFont typeface="Wingdings 3"/>
              <a:buNone/>
              <a:defRPr/>
            </a:pPr>
            <a:r>
              <a:rPr lang="vi-VN" i="1" smtClean="0"/>
              <a:t>Quy ước các dấu ‘^’ biểu diễn các kí tự trắng để dễ theo dõi. </a:t>
            </a:r>
          </a:p>
          <a:p>
            <a:pPr marL="274320" indent="-274320" eaLnBrk="1" fontAlgn="auto" hangingPunct="1">
              <a:spcAft>
                <a:spcPts val="0"/>
              </a:spcAft>
              <a:buFont typeface="Wingdings 3"/>
              <a:buChar char=""/>
              <a:defRPr/>
            </a:pPr>
            <a:endParaRPr lang="en-AU"/>
          </a:p>
        </p:txBody>
      </p:sp>
      <p:sp>
        <p:nvSpPr>
          <p:cNvPr id="31749" name="Slide Number Placeholder 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3AF96FD-14D6-41C7-95C2-F7696FDCABF9}" type="slidenum">
              <a:rPr lang="en-US" smtClean="0"/>
              <a:pPr/>
              <a:t>26</a:t>
            </a:fld>
            <a:endParaRPr 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6"/>
          <p:cNvSpPr>
            <a:spLocks noGrp="1"/>
          </p:cNvSpPr>
          <p:nvPr>
            <p:ph type="title"/>
          </p:nvPr>
        </p:nvSpPr>
        <p:spPr/>
        <p:txBody>
          <a:bodyPr/>
          <a:lstStyle/>
          <a:p>
            <a:pPr algn="ctr"/>
            <a:r>
              <a:rPr lang="en-AU" smtClean="0">
                <a:latin typeface="Arial" charset="0"/>
                <a:cs typeface="Arial" charset="0"/>
              </a:rPr>
              <a:t>Bảng mã định dạng</a:t>
            </a:r>
          </a:p>
        </p:txBody>
      </p:sp>
      <p:graphicFrame>
        <p:nvGraphicFramePr>
          <p:cNvPr id="9" name="Content Placeholder 8"/>
          <p:cNvGraphicFramePr>
            <a:graphicFrameLocks noGrp="1"/>
          </p:cNvGraphicFramePr>
          <p:nvPr>
            <p:ph sz="quarter" idx="1"/>
          </p:nvPr>
        </p:nvGraphicFramePr>
        <p:xfrm>
          <a:off x="457200" y="1249363"/>
          <a:ext cx="8305800" cy="5181600"/>
        </p:xfrm>
        <a:graphic>
          <a:graphicData uri="http://schemas.openxmlformats.org/drawingml/2006/table">
            <a:tbl>
              <a:tblPr/>
              <a:tblGrid>
                <a:gridCol w="1524000"/>
                <a:gridCol w="2971800"/>
                <a:gridCol w="1371600"/>
                <a:gridCol w="2438400"/>
              </a:tblGrid>
              <a:tr h="0">
                <a:tc>
                  <a:txBody>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Mã chuyển đổi</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Ý nghĩa</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Mã chuyển đổi</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Ý nghĩa</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%c</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kí tự</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%ld</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dài (long) ở hệ thập phân</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%s</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chuỗi kí tự</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%lu</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dài không dấu ở hệ thập phân</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%d,%i,%hd</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ở hệ thập phân</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%f,%lf</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thực ở dạng dấu phẩy động</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%o</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ở hệ cơ số 8</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%e,%E</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thực ở dạng khoa học</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%x,%X</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ở hệ cơ số 16</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%g,%G</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thực ở dạng dấu phẩy động hoặc dạng khoa học</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%u</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in ra một số nguyên không dấu ở hệ thập phân</a:t>
                      </a:r>
                      <a:endParaRPr kumimoji="0" lang="en-AU" sz="16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2813"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B19E859-FEDE-46E0-884E-1ED9E716EC06}" type="slidenum">
              <a:rPr lang="en-US" smtClean="0"/>
              <a:pPr/>
              <a:t>27</a:t>
            </a:fld>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eaLnBrk="1" hangingPunct="1"/>
            <a:r>
              <a:rPr lang="vi-VN" smtClean="0"/>
              <a:t>Xin c</a:t>
            </a:r>
            <a:r>
              <a:rPr lang="en-AU" smtClean="0"/>
              <a:t>ả</a:t>
            </a:r>
            <a:r>
              <a:rPr lang="vi-VN" smtClean="0"/>
              <a:t>m ơn</a:t>
            </a:r>
            <a:r>
              <a:rPr lang="en-AU" smtClean="0"/>
              <a:t>!</a:t>
            </a:r>
            <a:endParaRPr lang="vi-VN" smtClean="0"/>
          </a:p>
        </p:txBody>
      </p:sp>
      <p:sp>
        <p:nvSpPr>
          <p:cNvPr id="3379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2E7AA84-D6EA-4FED-90C5-3C67ADE47647}" type="slidenum">
              <a:rPr lang="en-US" smtClean="0"/>
              <a:pPr/>
              <a:t>28</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marL="723900" indent="-723900" eaLnBrk="1" hangingPunct="1"/>
            <a:r>
              <a:rPr lang="en-US" sz="3600" smtClean="0">
                <a:latin typeface="Arial" charset="0"/>
                <a:cs typeface="Arial" charset="0"/>
              </a:rPr>
              <a:t>1. Giới thiệu</a:t>
            </a:r>
          </a:p>
        </p:txBody>
      </p:sp>
      <p:sp>
        <p:nvSpPr>
          <p:cNvPr id="8195"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400" b="1" smtClean="0"/>
              <a:t>1.1. Tầm quan trọng của các thao tác nhập/xuất dữ liệu.</a:t>
            </a:r>
          </a:p>
          <a:p>
            <a:pPr eaLnBrk="1" hangingPunct="1">
              <a:buFont typeface="Wingdings 3" pitchFamily="18" charset="2"/>
              <a:buNone/>
            </a:pPr>
            <a:r>
              <a:rPr lang="vi-VN" sz="2400" smtClean="0"/>
              <a:t>- Cho phép chương trình nhập dữ liệu / xuất dữ liệu từ/đến các thiết bị vào/ra chuẩn</a:t>
            </a:r>
          </a:p>
          <a:p>
            <a:pPr eaLnBrk="1" hangingPunct="1">
              <a:buFont typeface="Wingdings 3" pitchFamily="18" charset="2"/>
              <a:buNone/>
            </a:pPr>
            <a:r>
              <a:rPr lang="vi-VN" sz="2400" smtClean="0"/>
              <a:t>- </a:t>
            </a:r>
            <a:r>
              <a:rPr lang="vi-VN" sz="2400" b="1" smtClean="0"/>
              <a:t>Các thao tác </a:t>
            </a:r>
            <a:r>
              <a:rPr lang="en-AU" sz="2400" b="1" smtClean="0"/>
              <a:t>nhập</a:t>
            </a:r>
            <a:r>
              <a:rPr lang="vi-VN" sz="2400" b="1" smtClean="0"/>
              <a:t> dữ liệu </a:t>
            </a:r>
            <a:r>
              <a:rPr lang="vi-VN" sz="2400" smtClean="0"/>
              <a:t>phải đáp ứng một số yêu cầu sau:</a:t>
            </a:r>
          </a:p>
          <a:p>
            <a:pPr eaLnBrk="1" hangingPunct="1"/>
            <a:r>
              <a:rPr lang="vi-VN" sz="2400" smtClean="0"/>
              <a:t>Cho phép NSD có thể nhập đầy đủ các loại dữ liệu. Yêu cầu tối thiểu của NSD là các kiểu dữ liệu cơ bản như kiểu số, kiểu kí tự, kiểu chuỗi, kiểu logic.</a:t>
            </a:r>
          </a:p>
          <a:p>
            <a:pPr eaLnBrk="1" hangingPunct="1"/>
            <a:r>
              <a:rPr lang="vi-VN" sz="2400" smtClean="0"/>
              <a:t>Cho phép NSD nhập dữ liệu từ nhiều nguồn khác nhau như từ bàn phím, từ chuột, từ các cổng vào,…</a:t>
            </a:r>
          </a:p>
          <a:p>
            <a:pPr eaLnBrk="1" hangingPunct="1"/>
            <a:r>
              <a:rPr lang="en-US" sz="2400" smtClean="0"/>
              <a:t>Hỗ trợ NSD nhập dữ liệu một cách chính xác.</a:t>
            </a:r>
          </a:p>
          <a:p>
            <a:pPr eaLnBrk="1" hangingPunct="1"/>
            <a:r>
              <a:rPr lang="en-US" sz="2400" smtClean="0"/>
              <a:t>Cho phép NSD nhập dữ liệu một cách nhanh chóng và dễ dàng.</a:t>
            </a:r>
          </a:p>
        </p:txBody>
      </p:sp>
      <p:sp>
        <p:nvSpPr>
          <p:cNvPr id="819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A418BDE-063C-4400-B053-94BA2241C0FA}"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z="3600" smtClean="0">
                <a:latin typeface="Arial" charset="0"/>
                <a:cs typeface="Arial" charset="0"/>
              </a:rPr>
              <a:t>1. Giới thiệu</a:t>
            </a:r>
            <a:endParaRPr lang="en-AU" sz="3600" smtClean="0">
              <a:latin typeface="Arial" charset="0"/>
              <a:cs typeface="Arial" charset="0"/>
            </a:endParaRPr>
          </a:p>
        </p:txBody>
      </p:sp>
      <p:sp>
        <p:nvSpPr>
          <p:cNvPr id="3" name="Content Placeholder 2"/>
          <p:cNvSpPr>
            <a:spLocks noGrp="1"/>
          </p:cNvSpPr>
          <p:nvPr>
            <p:ph sz="quarter" idx="1"/>
          </p:nvPr>
        </p:nvSpPr>
        <p:spPr>
          <a:xfrm>
            <a:off x="457200" y="1219200"/>
            <a:ext cx="8229600" cy="4937125"/>
          </a:xfrm>
        </p:spPr>
        <p:txBody>
          <a:bodyPr/>
          <a:lstStyle/>
          <a:p>
            <a:pPr marL="274320" indent="-274320" eaLnBrk="1" fontAlgn="auto" hangingPunct="1">
              <a:spcAft>
                <a:spcPts val="0"/>
              </a:spcAft>
              <a:buFont typeface="Wingdings 3" pitchFamily="18" charset="2"/>
              <a:buNone/>
              <a:defRPr/>
            </a:pPr>
            <a:r>
              <a:rPr lang="en-US" sz="2800" b="1" smtClean="0"/>
              <a:t>1.1. Tầm quan trọng của các thao tác nhập/xuất dữ liệu.</a:t>
            </a:r>
          </a:p>
          <a:p>
            <a:pPr marL="274320" indent="-274320" eaLnBrk="1" fontAlgn="auto" hangingPunct="1">
              <a:spcAft>
                <a:spcPts val="0"/>
              </a:spcAft>
              <a:buFont typeface="Wingdings 3" pitchFamily="18" charset="2"/>
              <a:buNone/>
              <a:defRPr/>
            </a:pPr>
            <a:r>
              <a:rPr lang="vi-VN" sz="2800" b="1" smtClean="0"/>
              <a:t>Các thao tác xuấ</a:t>
            </a:r>
            <a:r>
              <a:rPr lang="en-AU" sz="2800" b="1" smtClean="0"/>
              <a:t>t</a:t>
            </a:r>
            <a:r>
              <a:rPr lang="vi-VN" sz="2800" b="1" smtClean="0"/>
              <a:t> dữ liệu</a:t>
            </a:r>
            <a:r>
              <a:rPr lang="vi-VN" sz="2800" smtClean="0"/>
              <a:t> phải đáp ứng một số yêu cầu</a:t>
            </a:r>
            <a:r>
              <a:rPr lang="en-AU" sz="2800" smtClean="0"/>
              <a:t>:</a:t>
            </a:r>
            <a:endParaRPr lang="vi-VN" sz="2800" smtClean="0"/>
          </a:p>
          <a:p>
            <a:pPr marL="274320" indent="-274320" eaLnBrk="1" fontAlgn="auto" hangingPunct="1">
              <a:spcAft>
                <a:spcPts val="0"/>
              </a:spcAft>
              <a:defRPr/>
            </a:pPr>
            <a:r>
              <a:rPr lang="vi-VN" sz="2800" smtClean="0"/>
              <a:t>Cho phép đưa ra đầy đủ các kiểu DL mà NSD yêu cầu, tối thiểu là các kiểu DL cơ bản. </a:t>
            </a:r>
          </a:p>
          <a:p>
            <a:pPr marL="274320" indent="-274320" eaLnBrk="1" fontAlgn="auto" hangingPunct="1">
              <a:spcAft>
                <a:spcPts val="0"/>
              </a:spcAft>
              <a:defRPr/>
            </a:pPr>
            <a:r>
              <a:rPr lang="vi-VN" sz="2800" smtClean="0"/>
              <a:t>Cho phép dữ liệu có thể được đưa ra các thiết bị ngoại vi khác nhau, như đưa ra màn hình, đưa ra máy in hay đưa ra tệp để lưu trữ. </a:t>
            </a:r>
          </a:p>
          <a:p>
            <a:pPr marL="274320" indent="-274320" eaLnBrk="1" fontAlgn="auto" hangingPunct="1">
              <a:spcAft>
                <a:spcPts val="0"/>
              </a:spcAft>
              <a:defRPr/>
            </a:pPr>
            <a:r>
              <a:rPr lang="vi-VN" sz="2800" smtClean="0"/>
              <a:t>Dữ liệu đưa ra phải chính xác, đầy đủ và rõ ràng.  </a:t>
            </a:r>
          </a:p>
          <a:p>
            <a:pPr eaLnBrk="1" hangingPunct="1">
              <a:defRPr/>
            </a:pPr>
            <a:endParaRPr lang="en-AU"/>
          </a:p>
        </p:txBody>
      </p:sp>
      <p:sp>
        <p:nvSpPr>
          <p:cNvPr id="922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F9706E1-4914-44DB-8D82-A6050E924D86}"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600" smtClean="0">
                <a:latin typeface="Arial" charset="0"/>
                <a:cs typeface="Arial" charset="0"/>
              </a:rPr>
              <a:t>1. Giới thiệu</a:t>
            </a:r>
            <a:endParaRPr lang="en-US" sz="4000" smtClean="0">
              <a:latin typeface="Arial" charset="0"/>
              <a:cs typeface="Arial" charset="0"/>
            </a:endParaRPr>
          </a:p>
        </p:txBody>
      </p:sp>
      <p:sp>
        <p:nvSpPr>
          <p:cNvPr id="20483" name="Rectangle 3"/>
          <p:cNvSpPr>
            <a:spLocks noGrp="1" noChangeArrowheads="1"/>
          </p:cNvSpPr>
          <p:nvPr>
            <p:ph sz="quarter" idx="1"/>
          </p:nvPr>
        </p:nvSpPr>
        <p:spPr>
          <a:xfrm>
            <a:off x="457200" y="1219200"/>
            <a:ext cx="8229600" cy="4937125"/>
          </a:xfrm>
        </p:spPr>
        <p:txBody>
          <a:bodyPr>
            <a:normAutofit lnSpcReduction="10000"/>
          </a:bodyPr>
          <a:lstStyle/>
          <a:p>
            <a:pPr marL="274320" indent="-274320" eaLnBrk="1" fontAlgn="auto" hangingPunct="1">
              <a:spcAft>
                <a:spcPts val="0"/>
              </a:spcAft>
              <a:buFont typeface="Wingdings 3"/>
              <a:buChar char=""/>
              <a:defRPr/>
            </a:pPr>
            <a:r>
              <a:rPr lang="en-US" sz="2400" b="1" smtClean="0"/>
              <a:t>1.2. Giới thiệu các thao tác vào/ra trong C</a:t>
            </a:r>
          </a:p>
          <a:p>
            <a:pPr marL="274320" indent="-274320" eaLnBrk="1" fontAlgn="auto" hangingPunct="1">
              <a:spcAft>
                <a:spcPts val="0"/>
              </a:spcAft>
              <a:buFont typeface="Wingdings 3"/>
              <a:buChar char=""/>
              <a:defRPr/>
            </a:pPr>
            <a:r>
              <a:rPr lang="en-US" sz="2800" smtClean="0"/>
              <a:t>Các thao tác vào/ra có thể chia làm hai nhóm:</a:t>
            </a:r>
          </a:p>
          <a:p>
            <a:pPr marL="548640" lvl="1" indent="-274320" eaLnBrk="1" fontAlgn="auto" hangingPunct="1">
              <a:spcAft>
                <a:spcPts val="0"/>
              </a:spcAft>
              <a:buFont typeface="Wingdings 3"/>
              <a:buChar char=""/>
              <a:defRPr/>
            </a:pPr>
            <a:r>
              <a:rPr lang="en-US" sz="2400" smtClean="0"/>
              <a:t>Các thao tác vào/ra từng kí tự</a:t>
            </a:r>
          </a:p>
          <a:p>
            <a:pPr marL="548640" lvl="1" indent="-274320" eaLnBrk="1" fontAlgn="auto" hangingPunct="1">
              <a:spcAft>
                <a:spcPts val="0"/>
              </a:spcAft>
              <a:buFont typeface="Wingdings 3"/>
              <a:buChar char=""/>
              <a:defRPr/>
            </a:pPr>
            <a:r>
              <a:rPr lang="en-US" sz="2400" smtClean="0"/>
              <a:t>Các thao tác vào/ra nhiều kí tự (từng chuỗi kí tự).</a:t>
            </a:r>
          </a:p>
          <a:p>
            <a:pPr marL="274320" indent="-274320" eaLnBrk="1" fontAlgn="auto" hangingPunct="1">
              <a:spcAft>
                <a:spcPts val="0"/>
              </a:spcAft>
              <a:buFont typeface="Wingdings 3"/>
              <a:buChar char=""/>
              <a:defRPr/>
            </a:pPr>
            <a:r>
              <a:rPr lang="vi-VN" sz="2800" smtClean="0"/>
              <a:t>Ngoài ra, các thao tác vào/ra còn có thể được chia làm hai loại:</a:t>
            </a:r>
          </a:p>
          <a:p>
            <a:pPr marL="548640" lvl="1" indent="-274320" eaLnBrk="1" fontAlgn="auto" hangingPunct="1">
              <a:spcAft>
                <a:spcPts val="0"/>
              </a:spcAft>
              <a:buFont typeface="Wingdings 3"/>
              <a:buChar char=""/>
              <a:defRPr/>
            </a:pPr>
            <a:r>
              <a:rPr lang="vi-VN" sz="2400" smtClean="0"/>
              <a:t>+ Các thao tác có định dạng :</a:t>
            </a:r>
          </a:p>
          <a:p>
            <a:pPr marL="548640" lvl="1" indent="-274320" eaLnBrk="1" fontAlgn="auto" hangingPunct="1">
              <a:spcAft>
                <a:spcPts val="0"/>
              </a:spcAft>
              <a:buFont typeface="Wingdings 3"/>
              <a:buChar char=""/>
              <a:defRPr/>
            </a:pPr>
            <a:r>
              <a:rPr lang="vi-VN" sz="2400" smtClean="0"/>
              <a:t>+ Các thao tác không có định dạng. </a:t>
            </a:r>
          </a:p>
          <a:p>
            <a:pPr marL="274320" indent="-274320" eaLnBrk="1" fontAlgn="auto" hangingPunct="1">
              <a:spcAft>
                <a:spcPts val="0"/>
              </a:spcAft>
              <a:buFont typeface="Wingdings 3"/>
              <a:buChar char=""/>
              <a:defRPr/>
            </a:pPr>
            <a:r>
              <a:rPr lang="vi-VN" sz="2800" smtClean="0"/>
              <a:t>Trong C, mỗi thao tác vào/ra được thực hiện bởi một hàm. Các hàm vào ra cơ bản đều được khai báo và định nghĩa trong hai tệp thư viện &lt;stdio.h&gt; và &lt;conio.h&gt;. </a:t>
            </a:r>
            <a:endParaRPr lang="vi-VN" sz="2400" smtClean="0"/>
          </a:p>
        </p:txBody>
      </p:sp>
      <p:sp>
        <p:nvSpPr>
          <p:cNvPr id="10244"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8AD9E74-67D3-4749-8A38-449A82DE9673}"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600" smtClean="0">
                <a:latin typeface="Arial" charset="0"/>
                <a:cs typeface="Arial" charset="0"/>
              </a:rPr>
              <a:t>2. Các thao tác nhập dữ liệu</a:t>
            </a:r>
          </a:p>
        </p:txBody>
      </p:sp>
      <p:sp>
        <p:nvSpPr>
          <p:cNvPr id="11267" name="Rectangle 3"/>
          <p:cNvSpPr>
            <a:spLocks noGrp="1" noChangeArrowheads="1"/>
          </p:cNvSpPr>
          <p:nvPr>
            <p:ph sz="quarter" idx="1"/>
          </p:nvPr>
        </p:nvSpPr>
        <p:spPr>
          <a:xfrm>
            <a:off x="457200" y="1219200"/>
            <a:ext cx="8229600" cy="4937125"/>
          </a:xfrm>
        </p:spPr>
        <p:txBody>
          <a:bodyPr/>
          <a:lstStyle/>
          <a:p>
            <a:pPr eaLnBrk="1" hangingPunct="1"/>
            <a:r>
              <a:rPr lang="vi-VN" smtClean="0"/>
              <a:t>Các thao tác nhập dữ liệu được chia làm hai nhóm:</a:t>
            </a:r>
          </a:p>
          <a:p>
            <a:pPr eaLnBrk="1" hangingPunct="1"/>
            <a:r>
              <a:rPr lang="en-US" smtClean="0"/>
              <a:t>Các thao tác nhập từng kí tự (từng byte)</a:t>
            </a:r>
          </a:p>
          <a:p>
            <a:pPr eaLnBrk="1" hangingPunct="1"/>
            <a:r>
              <a:rPr lang="en-US" smtClean="0"/>
              <a:t>Các thao tác nhập từng chuỗi kí tự (nhiều byte)</a:t>
            </a:r>
          </a:p>
          <a:p>
            <a:pPr eaLnBrk="1" hangingPunct="1"/>
            <a:r>
              <a:rPr lang="en-US" smtClean="0"/>
              <a:t>2.1. Các thao tác nhập kí tự</a:t>
            </a:r>
          </a:p>
          <a:p>
            <a:pPr eaLnBrk="1" hangingPunct="1"/>
            <a:r>
              <a:rPr lang="en-US" i="1" smtClean="0"/>
              <a:t>getchar() </a:t>
            </a:r>
          </a:p>
          <a:p>
            <a:pPr eaLnBrk="1" hangingPunct="1"/>
            <a:r>
              <a:rPr lang="en-US" i="1" smtClean="0"/>
              <a:t>getch() </a:t>
            </a:r>
          </a:p>
          <a:p>
            <a:pPr eaLnBrk="1" hangingPunct="1"/>
            <a:r>
              <a:rPr lang="en-US" i="1" smtClean="0"/>
              <a:t>getche(). </a:t>
            </a:r>
          </a:p>
        </p:txBody>
      </p:sp>
      <p:sp>
        <p:nvSpPr>
          <p:cNvPr id="11268"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293D02B-8ED4-4999-A653-7D3D1D1D7F64}" type="slidenum">
              <a:rPr lang="en-US" smtClean="0"/>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latin typeface="Arial" charset="0"/>
                <a:cs typeface="Arial" charset="0"/>
              </a:rPr>
              <a:t>2. Các thao tác nhập dữ liệu</a:t>
            </a:r>
          </a:p>
        </p:txBody>
      </p:sp>
      <p:sp>
        <p:nvSpPr>
          <p:cNvPr id="12291" name="Rectangle 3"/>
          <p:cNvSpPr>
            <a:spLocks noGrp="1" noChangeArrowheads="1"/>
          </p:cNvSpPr>
          <p:nvPr>
            <p:ph sz="quarter" idx="1"/>
          </p:nvPr>
        </p:nvSpPr>
        <p:spPr>
          <a:xfrm>
            <a:off x="457200" y="1219200"/>
            <a:ext cx="8229600" cy="4937125"/>
          </a:xfrm>
        </p:spPr>
        <p:txBody>
          <a:bodyPr/>
          <a:lstStyle/>
          <a:p>
            <a:pPr eaLnBrk="1" hangingPunct="1"/>
            <a:r>
              <a:rPr lang="en-US" smtClean="0"/>
              <a:t>2.1. Các thao tác nhập kí tự </a:t>
            </a:r>
          </a:p>
          <a:p>
            <a:pPr eaLnBrk="1" hangingPunct="1"/>
            <a:r>
              <a:rPr lang="vi-VN" sz="2800" smtClean="0"/>
              <a:t>Một số điểm chung là: </a:t>
            </a:r>
          </a:p>
          <a:p>
            <a:pPr lvl="1" eaLnBrk="1" hangingPunct="1"/>
            <a:r>
              <a:rPr lang="vi-VN" sz="2400" smtClean="0"/>
              <a:t> Chúng đều không có tham số,</a:t>
            </a:r>
          </a:p>
          <a:p>
            <a:pPr lvl="1" eaLnBrk="1" hangingPunct="1"/>
            <a:r>
              <a:rPr lang="vi-VN" sz="2400" smtClean="0"/>
              <a:t> Các hàm này đều trả về một số nguyên (kiểu int) là mã ASCII của kí tự nhập vào. </a:t>
            </a:r>
          </a:p>
          <a:p>
            <a:pPr lvl="1" eaLnBrk="1" hangingPunct="1"/>
            <a:r>
              <a:rPr lang="vi-VN" sz="2400" smtClean="0"/>
              <a:t> Các hàm này đều nằm trong thư viện vào/ra chuẩn &lt;stdio.h&gt;</a:t>
            </a:r>
          </a:p>
          <a:p>
            <a:pPr eaLnBrk="1" hangingPunct="1"/>
            <a:r>
              <a:rPr lang="vi-VN" sz="2800" smtClean="0"/>
              <a:t>Tuy nhiên, các hàm này cũng có một số điểm chi tiết khác nhau.</a:t>
            </a:r>
          </a:p>
        </p:txBody>
      </p:sp>
      <p:sp>
        <p:nvSpPr>
          <p:cNvPr id="1229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72F2048-ED01-4C03-AE53-9EC4599B97B1}" type="slidenum">
              <a:rPr lang="en-US" smtClean="0"/>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latin typeface="Arial" charset="0"/>
                <a:cs typeface="Arial" charset="0"/>
              </a:rPr>
              <a:t>2. Các thao tác nhập dữ liệu</a:t>
            </a:r>
          </a:p>
        </p:txBody>
      </p:sp>
      <p:sp>
        <p:nvSpPr>
          <p:cNvPr id="13315" name="Rectangle 3"/>
          <p:cNvSpPr>
            <a:spLocks noGrp="1" noChangeArrowheads="1"/>
          </p:cNvSpPr>
          <p:nvPr>
            <p:ph sz="quarter" idx="1"/>
          </p:nvPr>
        </p:nvSpPr>
        <p:spPr>
          <a:xfrm>
            <a:off x="457200" y="1219200"/>
            <a:ext cx="8229600" cy="4937125"/>
          </a:xfrm>
        </p:spPr>
        <p:txBody>
          <a:bodyPr/>
          <a:lstStyle/>
          <a:p>
            <a:pPr eaLnBrk="1" hangingPunct="1"/>
            <a:r>
              <a:rPr lang="vi-VN" smtClean="0"/>
              <a:t>2.2 </a:t>
            </a:r>
            <a:r>
              <a:rPr lang="vi-VN" i="1" smtClean="0"/>
              <a:t>Bộ đệm (buffer) bàn phím</a:t>
            </a:r>
          </a:p>
          <a:p>
            <a:pPr eaLnBrk="1" hangingPunct="1"/>
            <a:r>
              <a:rPr lang="vi-VN" smtClean="0"/>
              <a:t>Là một vùng bộ nhớ dành riêng để lưu giữ các kí tự nhập vào từ bàn phím trước khi chúng được các chương trình lấy ra để xử lý. </a:t>
            </a:r>
          </a:p>
          <a:p>
            <a:pPr eaLnBrk="1" hangingPunct="1"/>
            <a:r>
              <a:rPr lang="vi-VN" smtClean="0"/>
              <a:t>Được sinh ra để tăng tính độc lập và đồng bộ giữa các thao tác xử lý và các thao tác vào/ra dữ liệu, vì tốc độ giữa các thao tác này khác nhau rất nhiều. </a:t>
            </a:r>
          </a:p>
          <a:p>
            <a:pPr eaLnBrk="1" hangingPunct="1"/>
            <a:r>
              <a:rPr lang="vi-VN" smtClean="0"/>
              <a:t>Làm việc theo nguyên tắc hàng đợi.</a:t>
            </a:r>
          </a:p>
        </p:txBody>
      </p:sp>
      <p:sp>
        <p:nvSpPr>
          <p:cNvPr id="13316"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29F69FCE-7AB0-4654-AF23-4B89D10181D7}" type="slidenum">
              <a:rPr lang="en-US" smtClean="0"/>
              <a:pPr/>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latin typeface="Arial" charset="0"/>
                <a:cs typeface="Arial" charset="0"/>
              </a:rPr>
              <a:t>2. Các thao tác nhập dữ liệu</a:t>
            </a:r>
          </a:p>
        </p:txBody>
      </p:sp>
      <p:sp>
        <p:nvSpPr>
          <p:cNvPr id="14339" name="Rectangle 3"/>
          <p:cNvSpPr>
            <a:spLocks noGrp="1" noChangeArrowheads="1"/>
          </p:cNvSpPr>
          <p:nvPr>
            <p:ph sz="quarter" idx="1"/>
          </p:nvPr>
        </p:nvSpPr>
        <p:spPr>
          <a:xfrm>
            <a:off x="457200" y="1219200"/>
            <a:ext cx="8229600" cy="4937125"/>
          </a:xfrm>
        </p:spPr>
        <p:txBody>
          <a:bodyPr/>
          <a:lstStyle/>
          <a:p>
            <a:pPr eaLnBrk="1" hangingPunct="1">
              <a:buFont typeface="Wingdings 3" pitchFamily="18" charset="2"/>
              <a:buNone/>
            </a:pPr>
            <a:r>
              <a:rPr lang="en-US" sz="2400" smtClean="0"/>
              <a:t>2.2. Các thao tác nhập chuỗi kí tự</a:t>
            </a:r>
          </a:p>
          <a:p>
            <a:pPr eaLnBrk="1" hangingPunct="1">
              <a:buFont typeface="Wingdings 3" pitchFamily="18" charset="2"/>
              <a:buNone/>
            </a:pPr>
            <a:r>
              <a:rPr lang="en-US" sz="2400" smtClean="0"/>
              <a:t>2.2.1. Hàm </a:t>
            </a:r>
            <a:r>
              <a:rPr lang="en-US" sz="2400" i="1" smtClean="0"/>
              <a:t>gets()</a:t>
            </a:r>
          </a:p>
          <a:p>
            <a:pPr eaLnBrk="1" hangingPunct="1">
              <a:buFont typeface="Wingdings 3" pitchFamily="18" charset="2"/>
              <a:buNone/>
            </a:pPr>
            <a:r>
              <a:rPr lang="en-US" sz="2400" smtClean="0"/>
              <a:t>- Cú pháp :  </a:t>
            </a:r>
            <a:r>
              <a:rPr lang="en-US" sz="2400" i="1" smtClean="0"/>
              <a:t>gets(char s[]) </a:t>
            </a:r>
            <a:r>
              <a:rPr lang="en-US" sz="2400" smtClean="0"/>
              <a:t>;</a:t>
            </a:r>
          </a:p>
          <a:p>
            <a:pPr eaLnBrk="1" hangingPunct="1">
              <a:buFont typeface="Wingdings 3" pitchFamily="18" charset="2"/>
              <a:buNone/>
            </a:pPr>
            <a:r>
              <a:rPr lang="vi-VN" sz="2400" smtClean="0"/>
              <a:t>- Ý nghĩa : hàm này đọc một chuỗi kí tự từ bàn phím cho đến khi bạn gõ </a:t>
            </a:r>
            <a:r>
              <a:rPr lang="vi-VN" sz="2400" smtClean="0">
                <a:sym typeface="Symbol" pitchFamily="18" charset="2"/>
              </a:rPr>
              <a:t>. Chuỗi kí tự đọc vào sẽ được gán cho biến </a:t>
            </a:r>
            <a:r>
              <a:rPr lang="vi-VN" sz="2400" i="1" smtClean="0">
                <a:sym typeface="Symbol" pitchFamily="18" charset="2"/>
              </a:rPr>
              <a:t>s. </a:t>
            </a:r>
            <a:r>
              <a:rPr lang="vi-VN" sz="2400" smtClean="0">
                <a:sym typeface="Symbol" pitchFamily="18" charset="2"/>
              </a:rPr>
              <a:t>Kí tự kết thúc chuỗi (‘\0’) cũng được tự động bổ sung vào cuối chuỗi s.</a:t>
            </a:r>
            <a:r>
              <a:rPr lang="vi-VN" sz="2400" i="1" smtClean="0">
                <a:sym typeface="Symbol" pitchFamily="18" charset="2"/>
              </a:rPr>
              <a:t> </a:t>
            </a:r>
            <a:endParaRPr lang="nl-NL" sz="2400" i="1" smtClean="0"/>
          </a:p>
        </p:txBody>
      </p:sp>
      <p:sp>
        <p:nvSpPr>
          <p:cNvPr id="1434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403C9E1-21B3-45BF-84AB-2CA19DD94749}" type="slidenum">
              <a:rPr lang="en-US" smtClean="0"/>
              <a:pPr/>
              <a:t>9</a:t>
            </a:fld>
            <a:endParaRPr lang="en-US"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254</TotalTime>
  <Words>2479</Words>
  <Application>Microsoft Office PowerPoint</Application>
  <PresentationFormat>On-screen Show (4:3)</PresentationFormat>
  <Paragraphs>253</Paragraphs>
  <Slides>28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Times New Roman</vt:lpstr>
      <vt:lpstr>Wingdings 3</vt:lpstr>
      <vt:lpstr>Wingdings</vt:lpstr>
      <vt:lpstr>Calibri</vt:lpstr>
      <vt:lpstr>Gill Sans MT</vt:lpstr>
      <vt:lpstr>Symbol</vt:lpstr>
      <vt:lpstr>Century</vt:lpstr>
      <vt:lpstr>Origin</vt:lpstr>
      <vt:lpstr>Ngôn ngữ lập trình C/C++</vt:lpstr>
      <vt:lpstr>Các nội dung chính</vt:lpstr>
      <vt:lpstr>1. Giới thiệu</vt:lpstr>
      <vt:lpstr>1. Giới thiệu</vt:lpstr>
      <vt:lpstr>1. Giới thiệu</vt:lpstr>
      <vt:lpstr>2. Các thao tác nhập dữ liệu</vt:lpstr>
      <vt:lpstr>2. Các thao tác nhập dữ liệu</vt:lpstr>
      <vt:lpstr>2. Các thao tác nhập dữ liệu</vt:lpstr>
      <vt:lpstr>2. Các thao tác nhập dữ liệu</vt:lpstr>
      <vt:lpstr>2.2.1. Hàm gets() – ví dụ</vt:lpstr>
      <vt:lpstr>2. Các thao tác nhập dữ liệu</vt:lpstr>
      <vt:lpstr>2. Các thao tác nhập dữ liệu</vt:lpstr>
      <vt:lpstr>3. Các thao tác xuất dữ liệu</vt:lpstr>
      <vt:lpstr>3. Các thao tác xuất dữ liệu</vt:lpstr>
      <vt:lpstr>3. Các thao tác xuất dữ liệu</vt:lpstr>
      <vt:lpstr>3. Các thao tác xuất dữ liệu</vt:lpstr>
      <vt:lpstr>3. Các thao tác xuất dữ liệu</vt:lpstr>
      <vt:lpstr>3.3. Hàm printf()</vt:lpstr>
      <vt:lpstr>3.3. Hàm printf()</vt:lpstr>
      <vt:lpstr>3.3. Hàm printf()</vt:lpstr>
      <vt:lpstr>3.3. Hàm printf()</vt:lpstr>
      <vt:lpstr>3.3. Hàm printf()</vt:lpstr>
      <vt:lpstr>3.3. Hàm printf()</vt:lpstr>
      <vt:lpstr>3.3. Hàm printf()</vt:lpstr>
      <vt:lpstr>3.3. Hàm printf()</vt:lpstr>
      <vt:lpstr>Hàm printf() – Ví dụ áp dụng</vt:lpstr>
      <vt:lpstr>Bảng mã định dạng</vt:lpstr>
      <vt:lpstr>Xin cảm ơn!</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dc:creator>
  <cp:lastModifiedBy>Net</cp:lastModifiedBy>
  <cp:revision>28</cp:revision>
  <dcterms:created xsi:type="dcterms:W3CDTF">2004-08-17T15:47:54Z</dcterms:created>
  <dcterms:modified xsi:type="dcterms:W3CDTF">2016-01-10T15:37:25Z</dcterms:modified>
</cp:coreProperties>
</file>