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38"/>
  </p:notesMasterIdLst>
  <p:sldIdLst>
    <p:sldId id="286" r:id="rId2"/>
    <p:sldId id="257" r:id="rId3"/>
    <p:sldId id="258" r:id="rId4"/>
    <p:sldId id="287" r:id="rId5"/>
    <p:sldId id="259" r:id="rId6"/>
    <p:sldId id="260" r:id="rId7"/>
    <p:sldId id="261" r:id="rId8"/>
    <p:sldId id="262" r:id="rId9"/>
    <p:sldId id="263" r:id="rId10"/>
    <p:sldId id="264" r:id="rId11"/>
    <p:sldId id="288"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9" r:id="rId30"/>
    <p:sldId id="290" r:id="rId31"/>
    <p:sldId id="291" r:id="rId32"/>
    <p:sldId id="292" r:id="rId33"/>
    <p:sldId id="283" r:id="rId34"/>
    <p:sldId id="282" r:id="rId35"/>
    <p:sldId id="284" r:id="rId36"/>
    <p:sldId id="285"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FB3EEE3-8DF7-4143-9213-3EE2F9734626}" type="datetimeFigureOut">
              <a:rPr lang="en-US"/>
              <a:pPr>
                <a:defRPr/>
              </a:pPr>
              <a:t>3/3/2016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6C1D99C-5542-4442-8991-63050DF0601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762000" y="2514600"/>
            <a:ext cx="7924800" cy="157480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5" name="Rectangle 4"/>
          <p:cNvSpPr/>
          <p:nvPr userDrawn="1"/>
        </p:nvSpPr>
        <p:spPr>
          <a:xfrm>
            <a:off x="773113" y="4267200"/>
            <a:ext cx="7924800" cy="12192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6" name="Rectangle 5"/>
          <p:cNvSpPr/>
          <p:nvPr userDrawn="1"/>
        </p:nvSpPr>
        <p:spPr>
          <a:xfrm>
            <a:off x="762000" y="2514600"/>
            <a:ext cx="239713" cy="1574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sp>
        <p:nvSpPr>
          <p:cNvPr id="7" name="Rectangle 6"/>
          <p:cNvSpPr/>
          <p:nvPr userDrawn="1"/>
        </p:nvSpPr>
        <p:spPr>
          <a:xfrm>
            <a:off x="773113" y="4267200"/>
            <a:ext cx="228600" cy="12192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eaLnBrk="1" hangingPunct="1">
              <a:defRPr/>
            </a:pPr>
            <a:endParaRPr lang="en-US"/>
          </a:p>
        </p:txBody>
      </p:sp>
      <p:grpSp>
        <p:nvGrpSpPr>
          <p:cNvPr id="8" name="Group 22"/>
          <p:cNvGrpSpPr>
            <a:grpSpLocks/>
          </p:cNvGrpSpPr>
          <p:nvPr userDrawn="1"/>
        </p:nvGrpSpPr>
        <p:grpSpPr bwMode="auto">
          <a:xfrm>
            <a:off x="2492375" y="357188"/>
            <a:ext cx="4071938" cy="1001712"/>
            <a:chOff x="2492375" y="357188"/>
            <a:chExt cx="4071937" cy="1001712"/>
          </a:xfrm>
        </p:grpSpPr>
        <p:sp>
          <p:nvSpPr>
            <p:cNvPr id="9" name="TextBox 8"/>
            <p:cNvSpPr txBox="1"/>
            <p:nvPr userDrawn="1"/>
          </p:nvSpPr>
          <p:spPr bwMode="auto">
            <a:xfrm>
              <a:off x="2492375" y="357188"/>
              <a:ext cx="4071937" cy="923925"/>
            </a:xfrm>
            <a:prstGeom prst="rect">
              <a:avLst/>
            </a:prstGeom>
            <a:noFill/>
          </p:spPr>
          <p:txBody>
            <a:bodyPr>
              <a:spAutoFit/>
            </a:bodyPr>
            <a:lstStyle/>
            <a:p>
              <a:pPr algn="ctr">
                <a:defRPr/>
              </a:pPr>
              <a:r>
                <a:rPr lang="en-AU" b="1">
                  <a:latin typeface="Arial" pitchFamily="34" charset="0"/>
                  <a:cs typeface="Arial" pitchFamily="34" charset="0"/>
                </a:rPr>
                <a:t>Trường Đại Học Bách Khoa Hà Nội</a:t>
              </a:r>
            </a:p>
            <a:p>
              <a:pPr algn="ctr">
                <a:defRPr/>
              </a:pPr>
              <a:r>
                <a:rPr lang="en-AU" b="1">
                  <a:latin typeface="Arial" pitchFamily="34" charset="0"/>
                  <a:cs typeface="Arial" pitchFamily="34" charset="0"/>
                </a:rPr>
                <a:t>Viện: Điện Tử - Viễn Thông</a:t>
              </a:r>
            </a:p>
            <a:p>
              <a:pPr algn="ctr">
                <a:defRPr/>
              </a:pPr>
              <a:r>
                <a:rPr lang="en-AU">
                  <a:latin typeface="Arial" pitchFamily="34" charset="0"/>
                  <a:cs typeface="Arial" pitchFamily="34" charset="0"/>
                </a:rPr>
                <a:t>Bộ Môn: Điện tử - Kỹ thuật máy tính</a:t>
              </a:r>
            </a:p>
          </p:txBody>
        </p:sp>
        <p:cxnSp>
          <p:nvCxnSpPr>
            <p:cNvPr id="10" name="Straight Connector 9"/>
            <p:cNvCxnSpPr/>
            <p:nvPr userDrawn="1"/>
          </p:nvCxnSpPr>
          <p:spPr bwMode="auto">
            <a:xfrm>
              <a:off x="2681288" y="1357313"/>
              <a:ext cx="3643311" cy="15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Title 7"/>
          <p:cNvSpPr>
            <a:spLocks noGrp="1"/>
          </p:cNvSpPr>
          <p:nvPr>
            <p:ph type="ctrTitle"/>
          </p:nvPr>
        </p:nvSpPr>
        <p:spPr>
          <a:xfrm>
            <a:off x="1103312" y="2743200"/>
            <a:ext cx="7429500" cy="1295400"/>
          </a:xfrm>
        </p:spPr>
        <p:txBody>
          <a:bodyPr anchor="t">
            <a:normAutofit/>
          </a:bodyPr>
          <a:lstStyle>
            <a:lvl1pPr algn="r">
              <a:defRPr sz="3600">
                <a:solidFill>
                  <a:schemeClr val="tx1"/>
                </a:solidFill>
                <a:latin typeface="Arial" pitchFamily="34" charset="0"/>
                <a:cs typeface="Arial" pitchFamily="34" charset="0"/>
              </a:defRPr>
            </a:lvl1pPr>
          </a:lstStyle>
          <a:p>
            <a:r>
              <a:rPr lang="en-US" smtClean="0"/>
              <a:t>Click to edit Master title style</a:t>
            </a:r>
            <a:endParaRPr lang="en-US"/>
          </a:p>
        </p:txBody>
      </p:sp>
      <p:sp>
        <p:nvSpPr>
          <p:cNvPr id="20" name="Subtitle 8"/>
          <p:cNvSpPr>
            <a:spLocks noGrp="1"/>
          </p:cNvSpPr>
          <p:nvPr>
            <p:ph type="subTitle" idx="1"/>
          </p:nvPr>
        </p:nvSpPr>
        <p:spPr>
          <a:xfrm>
            <a:off x="1103312" y="4343400"/>
            <a:ext cx="7429500" cy="1066800"/>
          </a:xfrm>
        </p:spPr>
        <p:txBody>
          <a:bodyPr>
            <a:normAutofit/>
          </a:bodyPr>
          <a:lstStyle>
            <a:lvl1pPr marL="0" indent="0" algn="r">
              <a:buNone/>
              <a:defRPr sz="2800">
                <a:solidFill>
                  <a:srgbClr val="002060"/>
                </a:solidFill>
                <a:latin typeface="Times New Roman" pitchFamily="18" charset="0"/>
                <a:ea typeface="+mj-ea"/>
                <a:cs typeface="Times New Roman"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7"/>
          <p:cNvSpPr>
            <a:spLocks noGrp="1"/>
          </p:cNvSpPr>
          <p:nvPr>
            <p:ph type="dt" sz="half" idx="10"/>
          </p:nvPr>
        </p:nvSpPr>
        <p:spPr>
          <a:xfrm>
            <a:off x="6400800" y="6354763"/>
            <a:ext cx="2286000" cy="366712"/>
          </a:xfrm>
        </p:spPr>
        <p:txBody>
          <a:bodyPr/>
          <a:lstStyle>
            <a:lvl1pPr>
              <a:defRPr sz="1400"/>
            </a:lvl1pPr>
          </a:lstStyle>
          <a:p>
            <a:pPr>
              <a:defRPr/>
            </a:pPr>
            <a:endParaRPr lang="en-US"/>
          </a:p>
        </p:txBody>
      </p:sp>
      <p:sp>
        <p:nvSpPr>
          <p:cNvPr id="12"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3" name="Slide Number Placeholder 28"/>
          <p:cNvSpPr>
            <a:spLocks noGrp="1"/>
          </p:cNvSpPr>
          <p:nvPr>
            <p:ph type="sldNum" sz="quarter" idx="12"/>
          </p:nvPr>
        </p:nvSpPr>
        <p:spPr>
          <a:xfrm>
            <a:off x="1216025" y="6354763"/>
            <a:ext cx="1219200" cy="366712"/>
          </a:xfrm>
        </p:spPr>
        <p:txBody>
          <a:bodyPr/>
          <a:lstStyle>
            <a:lvl1pPr>
              <a:defRPr/>
            </a:lvl1pPr>
          </a:lstStyle>
          <a:p>
            <a:pPr>
              <a:defRPr/>
            </a:pPr>
            <a:fld id="{1462DE49-6ECB-4D1D-B747-82D65A304D7C}" type="slidenum">
              <a:rPr lang="en-US"/>
              <a:pPr>
                <a:defRPr/>
              </a:pPr>
              <a:t>‹#›</a:t>
            </a:fld>
            <a:endParaRPr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F910D84-69BA-4DAC-9F3C-6519D16C12F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D1D3FDCF-BF32-4CAC-8344-765EFD386E2A}" type="slidenum">
              <a:rPr lang="en-US"/>
              <a:pPr>
                <a:defRPr/>
              </a:pPr>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67890408-103A-48F8-8123-7C257572D98E}" type="slidenum">
              <a:rPr lang="en-US"/>
              <a:pPr>
                <a:defRPr/>
              </a:pPr>
              <a:t>‹#›</a:t>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23D754E-070A-4ED4-9A7C-19C8954EC8F2}" type="slidenum">
              <a:rPr lang="en-US"/>
              <a:pPr>
                <a:defRPr/>
              </a:pPr>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Date Placeholder 1"/>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79E04B3F-6232-4E2A-ACD3-1FD74D0A13D7}" type="slidenum">
              <a:rPr lang="en-US"/>
              <a:pPr>
                <a:defRPr/>
              </a:pPr>
              <a:t>‹#›</a:t>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4EC1BC23-A4C8-404E-A963-E5D483DFB7F9}" type="slidenum">
              <a:rPr lang="en-US"/>
              <a:pPr>
                <a:defRPr/>
              </a:pPr>
              <a:t>‹#›</a:t>
            </a:fld>
            <a:endParaRPr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TextBox 3"/>
          <p:cNvSpPr txBox="1"/>
          <p:nvPr userDrawn="1"/>
        </p:nvSpPr>
        <p:spPr>
          <a:xfrm>
            <a:off x="1752600" y="762000"/>
            <a:ext cx="5638800" cy="646113"/>
          </a:xfrm>
          <a:prstGeom prst="rect">
            <a:avLst/>
          </a:prstGeom>
          <a:noFill/>
        </p:spPr>
        <p:txBody>
          <a:bodyPr>
            <a:spAutoFit/>
          </a:bodyPr>
          <a:lstStyle/>
          <a:p>
            <a:pPr algn="ctr">
              <a:defRPr/>
            </a:pPr>
            <a:r>
              <a:rPr lang="en-US"/>
              <a:t>Đại Học Bách Khoa Hà Nội</a:t>
            </a:r>
          </a:p>
          <a:p>
            <a:pPr algn="ctr">
              <a:defRPr/>
            </a:pPr>
            <a:r>
              <a:rPr lang="en-US"/>
              <a:t>Viện Điện Tử - Tin Học</a:t>
            </a:r>
          </a:p>
        </p:txBody>
      </p:sp>
      <p:sp>
        <p:nvSpPr>
          <p:cNvPr id="2" name="Title 1"/>
          <p:cNvSpPr>
            <a:spLocks noGrp="1"/>
          </p:cNvSpPr>
          <p:nvPr>
            <p:ph type="title"/>
          </p:nvPr>
        </p:nvSpPr>
        <p:spPr>
          <a:xfrm>
            <a:off x="457200" y="1981200"/>
            <a:ext cx="8229600" cy="1371600"/>
          </a:xfrm>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7"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2"/>
          <p:cNvSpPr>
            <a:spLocks noGrp="1"/>
          </p:cNvSpPr>
          <p:nvPr>
            <p:ph type="dt" sz="half" idx="10"/>
          </p:nvPr>
        </p:nvSpPr>
        <p:spPr/>
        <p:txBody>
          <a:bodyPr/>
          <a:lstStyle>
            <a:lvl1pPr>
              <a:defRPr/>
            </a:lvl1pPr>
          </a:lstStyle>
          <a:p>
            <a:pPr>
              <a:defRPr/>
            </a:pPr>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8" name="Slide Number Placeholder 4"/>
          <p:cNvSpPr>
            <a:spLocks noGrp="1"/>
          </p:cNvSpPr>
          <p:nvPr>
            <p:ph type="sldNum" sz="quarter" idx="12"/>
          </p:nvPr>
        </p:nvSpPr>
        <p:spPr/>
        <p:txBody>
          <a:bodyPr/>
          <a:lstStyle>
            <a:lvl1pPr>
              <a:defRPr/>
            </a:lvl1pPr>
          </a:lstStyle>
          <a:p>
            <a:pPr>
              <a:defRPr/>
            </a:pPr>
            <a:fld id="{EE0A8FD9-E53F-4C84-AB4E-5BA714CCB5D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ct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3E5DE956-4D2A-4192-9BFA-CFB14134AFD8}" type="slidenum">
              <a:rPr lang="en-US"/>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3728" r:id="rId1"/>
    <p:sldLayoutId id="2147483725" r:id="rId2"/>
    <p:sldLayoutId id="2147483726" r:id="rId3"/>
    <p:sldLayoutId id="2147483727" r:id="rId4"/>
    <p:sldLayoutId id="2147483729" r:id="rId5"/>
    <p:sldLayoutId id="2147483730" r:id="rId6"/>
    <p:sldLayoutId id="2147483731" r:id="rId7"/>
    <p:sldLayoutId id="2147483732" r:id="rId8"/>
  </p:sldLayoutIdLst>
  <p:hf hdr="0" ftr="0" dt="0"/>
  <p:txStyles>
    <p:title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2"/>
          </a:solidFill>
          <a:latin typeface="Arial" charset="0"/>
          <a:cs typeface="Arial" charset="0"/>
        </a:defRPr>
      </a:lvl2pPr>
      <a:lvl3pPr algn="l" rtl="0" eaLnBrk="0" fontAlgn="base" hangingPunct="0">
        <a:spcBef>
          <a:spcPct val="0"/>
        </a:spcBef>
        <a:spcAft>
          <a:spcPct val="0"/>
        </a:spcAft>
        <a:defRPr sz="3200" b="1">
          <a:solidFill>
            <a:schemeClr val="tx2"/>
          </a:solidFill>
          <a:latin typeface="Arial" charset="0"/>
          <a:cs typeface="Arial" charset="0"/>
        </a:defRPr>
      </a:lvl3pPr>
      <a:lvl4pPr algn="l" rtl="0" eaLnBrk="0" fontAlgn="base" hangingPunct="0">
        <a:spcBef>
          <a:spcPct val="0"/>
        </a:spcBef>
        <a:spcAft>
          <a:spcPct val="0"/>
        </a:spcAft>
        <a:defRPr sz="3200" b="1">
          <a:solidFill>
            <a:schemeClr val="tx2"/>
          </a:solidFill>
          <a:latin typeface="Arial" charset="0"/>
          <a:cs typeface="Arial" charset="0"/>
        </a:defRPr>
      </a:lvl4pPr>
      <a:lvl5pPr algn="l" rtl="0" eaLnBrk="0" fontAlgn="base" hangingPunct="0">
        <a:spcBef>
          <a:spcPct val="0"/>
        </a:spcBef>
        <a:spcAft>
          <a:spcPct val="0"/>
        </a:spcAft>
        <a:defRPr sz="3200" b="1">
          <a:solidFill>
            <a:schemeClr val="tx2"/>
          </a:solidFill>
          <a:latin typeface="Arial" charset="0"/>
          <a:cs typeface="Arial" charset="0"/>
        </a:defRPr>
      </a:lvl5pPr>
      <a:lvl6pPr marL="457200" algn="l" rtl="0" fontAlgn="base">
        <a:spcBef>
          <a:spcPct val="0"/>
        </a:spcBef>
        <a:spcAft>
          <a:spcPct val="0"/>
        </a:spcAft>
        <a:defRPr sz="3200" b="1">
          <a:solidFill>
            <a:schemeClr val="tx2"/>
          </a:solidFill>
          <a:latin typeface="Arial" charset="0"/>
          <a:cs typeface="Arial" charset="0"/>
        </a:defRPr>
      </a:lvl6pPr>
      <a:lvl7pPr marL="914400" algn="l" rtl="0" fontAlgn="base">
        <a:spcBef>
          <a:spcPct val="0"/>
        </a:spcBef>
        <a:spcAft>
          <a:spcPct val="0"/>
        </a:spcAft>
        <a:defRPr sz="3200" b="1">
          <a:solidFill>
            <a:schemeClr val="tx2"/>
          </a:solidFill>
          <a:latin typeface="Arial" charset="0"/>
          <a:cs typeface="Arial" charset="0"/>
        </a:defRPr>
      </a:lvl7pPr>
      <a:lvl8pPr marL="1371600" algn="l" rtl="0" fontAlgn="base">
        <a:spcBef>
          <a:spcPct val="0"/>
        </a:spcBef>
        <a:spcAft>
          <a:spcPct val="0"/>
        </a:spcAft>
        <a:defRPr sz="3200" b="1">
          <a:solidFill>
            <a:schemeClr val="tx2"/>
          </a:solidFill>
          <a:latin typeface="Arial" charset="0"/>
          <a:cs typeface="Arial" charset="0"/>
        </a:defRPr>
      </a:lvl8pPr>
      <a:lvl9pPr marL="1828800" algn="l" rtl="0" fontAlgn="base">
        <a:spcBef>
          <a:spcPct val="0"/>
        </a:spcBef>
        <a:spcAft>
          <a:spcPct val="0"/>
        </a:spcAft>
        <a:defRPr sz="3200" b="1">
          <a:solidFill>
            <a:schemeClr val="tx2"/>
          </a:solidFill>
          <a:latin typeface="Arial" charset="0"/>
          <a:cs typeface="Arial"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Times New Roman" pitchFamily="18" charset="0"/>
          <a:ea typeface="+mn-ea"/>
          <a:cs typeface="Times New Roman" pitchFamily="18" charset="0"/>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Times New Roman" pitchFamily="18" charset="0"/>
          <a:ea typeface="+mn-ea"/>
          <a:cs typeface="Times New Roman" pitchFamily="18" charset="0"/>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Times New Roman" pitchFamily="18" charset="0"/>
          <a:ea typeface="+mn-ea"/>
          <a:cs typeface="Times New Roman" pitchFamily="18" charset="0"/>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Times New Roman" pitchFamily="18" charset="0"/>
          <a:ea typeface="+mn-ea"/>
          <a:cs typeface="Times New Roman" pitchFamily="18" charset="0"/>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Times New Roman" pitchFamily="18" charset="0"/>
          <a:ea typeface="+mn-ea"/>
          <a:cs typeface="Times New Roman" pitchFamily="18"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620E6BE-0ABB-4CA1-A7C9-E358C5B0D347}" type="slidenum">
              <a:rPr lang="en-US" smtClean="0"/>
              <a:pPr/>
              <a:t>1</a:t>
            </a:fld>
            <a:endParaRPr lang="en-US" smtClean="0"/>
          </a:p>
        </p:txBody>
      </p:sp>
      <p:sp>
        <p:nvSpPr>
          <p:cNvPr id="7171" name="Title 4"/>
          <p:cNvSpPr>
            <a:spLocks noGrp="1"/>
          </p:cNvSpPr>
          <p:nvPr>
            <p:ph type="ctrTitle"/>
          </p:nvPr>
        </p:nvSpPr>
        <p:spPr>
          <a:xfrm>
            <a:off x="1103313" y="2743200"/>
            <a:ext cx="7429500" cy="1295400"/>
          </a:xfrm>
        </p:spPr>
        <p:txBody>
          <a:bodyPr/>
          <a:lstStyle/>
          <a:p>
            <a:pPr eaLnBrk="1" hangingPunct="1"/>
            <a:r>
              <a:rPr lang="en-AU" smtClean="0">
                <a:latin typeface="Arial" charset="0"/>
                <a:cs typeface="Arial" charset="0"/>
              </a:rPr>
              <a:t>Ngôn ngữ lập trình C/C++</a:t>
            </a:r>
            <a:endParaRPr lang="en-US" smtClean="0">
              <a:latin typeface="Arial" charset="0"/>
              <a:cs typeface="Arial" charset="0"/>
            </a:endParaRPr>
          </a:p>
        </p:txBody>
      </p:sp>
      <p:sp>
        <p:nvSpPr>
          <p:cNvPr id="6" name="Subtitle 5"/>
          <p:cNvSpPr>
            <a:spLocks noGrp="1"/>
          </p:cNvSpPr>
          <p:nvPr>
            <p:ph type="subTitle" idx="1"/>
          </p:nvPr>
        </p:nvSpPr>
        <p:spPr>
          <a:xfrm>
            <a:off x="1103313" y="4343400"/>
            <a:ext cx="7429500" cy="1066800"/>
          </a:xfrm>
        </p:spPr>
        <p:txBody>
          <a:bodyPr/>
          <a:lstStyle/>
          <a:p>
            <a:pPr eaLnBrk="1" fontAlgn="auto" hangingPunct="1">
              <a:spcAft>
                <a:spcPts val="0"/>
              </a:spcAft>
              <a:buFont typeface="Wingdings 3"/>
              <a:buNone/>
              <a:defRPr/>
            </a:pPr>
            <a:r>
              <a:rPr lang="en-AU" b="1" smtClean="0"/>
              <a:t>Chương 1</a:t>
            </a:r>
            <a:r>
              <a:rPr lang="en-AU" smtClean="0"/>
              <a:t>: Ôn tập Ngôn ngữ lập trình C</a:t>
            </a:r>
          </a:p>
          <a:p>
            <a:pPr eaLnBrk="1" fontAlgn="auto" hangingPunct="1">
              <a:spcAft>
                <a:spcPts val="0"/>
              </a:spcAft>
              <a:buFont typeface="Wingdings 3"/>
              <a:buNone/>
              <a:defRPr/>
            </a:pPr>
            <a:r>
              <a:rPr lang="en-AU" smtClean="0"/>
              <a:t>Cấu trúc dữ liệu mảng và con trỏ</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600" smtClean="0">
                <a:latin typeface="Arial" charset="0"/>
                <a:cs typeface="Arial" charset="0"/>
              </a:rPr>
              <a:t>1. Kiểu mảng</a:t>
            </a:r>
            <a:endParaRPr lang="en-US" sz="3400" smtClean="0">
              <a:latin typeface="Arial" charset="0"/>
              <a:cs typeface="Arial" charset="0"/>
            </a:endParaRPr>
          </a:p>
        </p:txBody>
      </p:sp>
      <p:sp>
        <p:nvSpPr>
          <p:cNvPr id="1638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35116B2-118D-4544-9EEE-C66F9EBAE688}" type="slidenum">
              <a:rPr lang="en-US" smtClean="0"/>
              <a:pPr/>
              <a:t>10</a:t>
            </a:fld>
            <a:endParaRPr lang="en-US" smtClean="0"/>
          </a:p>
        </p:txBody>
      </p:sp>
      <p:sp>
        <p:nvSpPr>
          <p:cNvPr id="16388"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400" b="1" smtClean="0"/>
              <a:t>1.3. Mảng hai chiều</a:t>
            </a:r>
          </a:p>
          <a:p>
            <a:pPr eaLnBrk="1" hangingPunct="1">
              <a:buFont typeface="Wingdings" pitchFamily="2" charset="2"/>
              <a:buNone/>
            </a:pPr>
            <a:r>
              <a:rPr lang="en-US" sz="2400" b="1" smtClean="0"/>
              <a:t>a) Khai báo</a:t>
            </a:r>
          </a:p>
          <a:p>
            <a:pPr eaLnBrk="1" hangingPunct="1">
              <a:buFont typeface="Wingdings" pitchFamily="2" charset="2"/>
              <a:buNone/>
            </a:pPr>
            <a:r>
              <a:rPr lang="vi-VN" sz="2400" smtClean="0"/>
              <a:t>- Khai báo biến mảng : với cú pháp như sau:</a:t>
            </a:r>
          </a:p>
          <a:p>
            <a:pPr eaLnBrk="1" hangingPunct="1">
              <a:buFont typeface="Wingdings" pitchFamily="2" charset="2"/>
              <a:buNone/>
            </a:pPr>
            <a:r>
              <a:rPr lang="en-US" sz="2400" smtClean="0"/>
              <a:t>	</a:t>
            </a:r>
            <a:r>
              <a:rPr lang="en-US" sz="2400" i="1" smtClean="0"/>
              <a:t>kiểu_dữ_liệu   tên_biến [M][N] ;</a:t>
            </a:r>
          </a:p>
          <a:p>
            <a:pPr eaLnBrk="1" hangingPunct="1">
              <a:buFont typeface="Wingdings" pitchFamily="2" charset="2"/>
              <a:buNone/>
            </a:pPr>
            <a:r>
              <a:rPr lang="en-US" sz="2400" i="1" smtClean="0"/>
              <a:t>	kiểu_dữ_liệu   tên_biến [M][N] = {v1,v2,…,vm*n};</a:t>
            </a:r>
          </a:p>
          <a:p>
            <a:pPr eaLnBrk="1" hangingPunct="1">
              <a:buFont typeface="Wingdings" pitchFamily="2" charset="2"/>
              <a:buNone/>
            </a:pPr>
            <a:r>
              <a:rPr lang="en-US" sz="2400" i="1" smtClean="0"/>
              <a:t>	kiểu_dữ_liệu   tên_biến [][N] = {v1,v2,…,vm*n};</a:t>
            </a:r>
          </a:p>
          <a:p>
            <a:pPr eaLnBrk="1" hangingPunct="1">
              <a:buFont typeface="Wingdings" pitchFamily="2" charset="2"/>
              <a:buNone/>
            </a:pPr>
            <a:endParaRPr lang="en-US" sz="2400" smtClean="0"/>
          </a:p>
          <a:p>
            <a:pPr eaLnBrk="1" hangingPunct="1">
              <a:buFont typeface="Wingdings" pitchFamily="2" charset="2"/>
              <a:buNone/>
            </a:pPr>
            <a:r>
              <a:rPr lang="vi-VN" sz="2400" smtClean="0"/>
              <a:t>- Khai báo hằng mảng : tương tự như hằng mảng 1 chiều, việc khai báo hằng mảng hai chiều sẽ phải thêm từ khoá </a:t>
            </a:r>
            <a:r>
              <a:rPr lang="vi-VN" sz="2400" i="1" smtClean="0"/>
              <a:t>const và khởi tạo giá trị ban đầu cho các phần tử của mảng. </a:t>
            </a:r>
            <a:endParaRPr lang="vi-VN" sz="1800" i="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latin typeface="Arial" charset="0"/>
                <a:cs typeface="Arial" charset="0"/>
              </a:rPr>
              <a:t>VD : khai báo mảng 2 chiều</a:t>
            </a:r>
            <a:endParaRPr lang="en-AU" smtClean="0">
              <a:latin typeface="Arial" charset="0"/>
              <a:cs typeface="Arial" charset="0"/>
            </a:endParaRPr>
          </a:p>
        </p:txBody>
      </p:sp>
      <p:sp>
        <p:nvSpPr>
          <p:cNvPr id="17411" name="Content Placeholder 2"/>
          <p:cNvSpPr>
            <a:spLocks noGrp="1"/>
          </p:cNvSpPr>
          <p:nvPr>
            <p:ph sz="quarter" idx="1"/>
          </p:nvPr>
        </p:nvSpPr>
        <p:spPr>
          <a:xfrm>
            <a:off x="457200" y="1219200"/>
            <a:ext cx="8229600" cy="4937125"/>
          </a:xfrm>
        </p:spPr>
        <p:txBody>
          <a:bodyPr/>
          <a:lstStyle/>
          <a:p>
            <a:pPr eaLnBrk="1" hangingPunct="1">
              <a:buFont typeface="Wingdings" pitchFamily="2" charset="2"/>
              <a:buNone/>
            </a:pPr>
            <a:r>
              <a:rPr lang="en-US" sz="2800" smtClean="0"/>
              <a:t>char  s [2][3];</a:t>
            </a:r>
          </a:p>
          <a:p>
            <a:pPr eaLnBrk="1" hangingPunct="1">
              <a:buFont typeface="Wingdings" pitchFamily="2" charset="2"/>
              <a:buNone/>
            </a:pPr>
            <a:r>
              <a:rPr lang="en-US" sz="2800" smtClean="0"/>
              <a:t>	int  a[][3] = {1,2,3,4,5}; </a:t>
            </a:r>
            <a:r>
              <a:rPr lang="en-US" sz="2800" smtClean="0">
                <a:sym typeface="Symbol" pitchFamily="18" charset="2"/>
              </a:rPr>
              <a:t> int  a[2][3] = {1,2,3,4,5,0};</a:t>
            </a:r>
          </a:p>
          <a:p>
            <a:pPr eaLnBrk="1" hangingPunct="1">
              <a:buFont typeface="Wingdings" pitchFamily="2" charset="2"/>
              <a:buNone/>
            </a:pPr>
            <a:r>
              <a:rPr lang="en-US" sz="2800" smtClean="0"/>
              <a:t>	int  a[2][3] = {{1,2},{3,4,5}}; </a:t>
            </a:r>
            <a:r>
              <a:rPr lang="en-US" sz="2800" smtClean="0">
                <a:sym typeface="Symbol" pitchFamily="18" charset="2"/>
              </a:rPr>
              <a:t> int  a[2][3] = {{1,2,0},{3,4,5}};</a:t>
            </a:r>
          </a:p>
          <a:p>
            <a:pPr eaLnBrk="1" hangingPunct="1">
              <a:buFont typeface="Wingdings" pitchFamily="2" charset="2"/>
              <a:buNone/>
            </a:pPr>
            <a:r>
              <a:rPr lang="en-US" sz="2800" smtClean="0"/>
              <a:t>	int  a[2][] ;  //error</a:t>
            </a:r>
          </a:p>
          <a:p>
            <a:pPr eaLnBrk="1" hangingPunct="1">
              <a:buFont typeface="Wingdings" pitchFamily="2" charset="2"/>
              <a:buNone/>
            </a:pPr>
            <a:r>
              <a:rPr lang="en-US" sz="2800" smtClean="0"/>
              <a:t>	int  a[2][] = {1,2,3,4,5};  //error</a:t>
            </a:r>
            <a:endParaRPr lang="en-AU" smtClean="0"/>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CED7B6A-9C13-4426-AE37-B0394F6E865C}" type="slidenum">
              <a:rPr lang="en-US" smtClean="0"/>
              <a:pPr/>
              <a:t>11</a:t>
            </a:fld>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sz="3600" smtClean="0"/>
              <a:t>1. Kiểu mảng</a:t>
            </a:r>
            <a:br>
              <a:rPr lang="en-US" sz="3600" smtClean="0"/>
            </a:br>
            <a:r>
              <a:rPr lang="en-US" sz="3600" smtClean="0"/>
              <a:t> Mảng hai chiều</a:t>
            </a:r>
            <a:endParaRPr lang="en-US" sz="3400" smtClean="0"/>
          </a:p>
        </p:txBody>
      </p:sp>
      <p:sp>
        <p:nvSpPr>
          <p:cNvPr id="1843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C886647-BB02-4C60-8728-C6086B00CCD9}" type="slidenum">
              <a:rPr lang="en-US" smtClean="0"/>
              <a:pPr/>
              <a:t>12</a:t>
            </a:fld>
            <a:endParaRPr lang="en-US" smtClean="0"/>
          </a:p>
        </p:txBody>
      </p:sp>
      <p:sp>
        <p:nvSpPr>
          <p:cNvPr id="18436"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000" b="1" smtClean="0"/>
              <a:t>b) Truy nhập</a:t>
            </a:r>
          </a:p>
          <a:p>
            <a:pPr eaLnBrk="1" hangingPunct="1">
              <a:buFont typeface="Wingdings" pitchFamily="2" charset="2"/>
              <a:buNone/>
            </a:pPr>
            <a:r>
              <a:rPr lang="vi-VN" sz="2000" smtClean="0"/>
              <a:t>- Việc truy nhập vào các phần tử của mảng hai chiều kích thước MxN cũng sử dụng chỉ số với quy ước về cách đánh chỉ số như sau: </a:t>
            </a:r>
          </a:p>
          <a:p>
            <a:pPr eaLnBrk="1" hangingPunct="1">
              <a:buFont typeface="Wingdings" pitchFamily="2" charset="2"/>
              <a:buNone/>
            </a:pPr>
            <a:r>
              <a:rPr lang="en-US" sz="2000" smtClean="0"/>
              <a:t>	phần tử thứ nhất có chỉ số là (0,0)</a:t>
            </a:r>
          </a:p>
          <a:p>
            <a:pPr eaLnBrk="1" hangingPunct="1">
              <a:buFont typeface="Wingdings" pitchFamily="2" charset="2"/>
              <a:buNone/>
            </a:pPr>
            <a:r>
              <a:rPr lang="en-US" sz="2000" smtClean="0"/>
              <a:t>	phần tử thứ hai có chỉ số (0,1)</a:t>
            </a:r>
          </a:p>
          <a:p>
            <a:pPr eaLnBrk="1" hangingPunct="1">
              <a:buFont typeface="Wingdings" pitchFamily="2" charset="2"/>
              <a:buNone/>
            </a:pPr>
            <a:r>
              <a:rPr lang="en-US" sz="2000" smtClean="0"/>
              <a:t>	…</a:t>
            </a:r>
          </a:p>
          <a:p>
            <a:pPr eaLnBrk="1" hangingPunct="1">
              <a:buFont typeface="Wingdings" pitchFamily="2" charset="2"/>
              <a:buNone/>
            </a:pPr>
            <a:r>
              <a:rPr lang="pt-BR" sz="2000" smtClean="0"/>
              <a:t>	phần tử thứ N có chỉ số (0,N-1)</a:t>
            </a:r>
          </a:p>
          <a:p>
            <a:pPr eaLnBrk="1" hangingPunct="1">
              <a:buFont typeface="Wingdings" pitchFamily="2" charset="2"/>
              <a:buNone/>
            </a:pPr>
            <a:r>
              <a:rPr lang="en-US" sz="2000" smtClean="0"/>
              <a:t>	phần tử thứ N+1 có chỉ số (1,0)</a:t>
            </a:r>
          </a:p>
          <a:p>
            <a:pPr eaLnBrk="1" hangingPunct="1">
              <a:buFont typeface="Wingdings" pitchFamily="2" charset="2"/>
              <a:buNone/>
            </a:pPr>
            <a:r>
              <a:rPr lang="en-US" sz="2000" smtClean="0"/>
              <a:t>	…</a:t>
            </a:r>
          </a:p>
          <a:p>
            <a:pPr eaLnBrk="1" hangingPunct="1">
              <a:buFont typeface="Wingdings" pitchFamily="2" charset="2"/>
              <a:buNone/>
            </a:pPr>
            <a:r>
              <a:rPr lang="en-US" sz="2000" smtClean="0"/>
              <a:t>	phần tử thứ MxN có chỉ số (M-1,N-1)</a:t>
            </a:r>
          </a:p>
          <a:p>
            <a:pPr eaLnBrk="1" hangingPunct="1">
              <a:buFont typeface="Wingdings" pitchFamily="2" charset="2"/>
              <a:buNone/>
            </a:pPr>
            <a:r>
              <a:rPr lang="en-US" sz="1800" smtClean="0"/>
              <a:t>- </a:t>
            </a:r>
            <a:r>
              <a:rPr lang="en-US" sz="2000" smtClean="0"/>
              <a:t>Để truy nhập vào phần tử có chỉ số (i,j) ta dùng cú pháp  </a:t>
            </a:r>
            <a:r>
              <a:rPr lang="en-US" sz="2000" i="1" smtClean="0"/>
              <a:t>tên_mảng[i][j]. </a:t>
            </a:r>
          </a:p>
          <a:p>
            <a:pPr eaLnBrk="1" hangingPunct="1">
              <a:buFont typeface="Wingdings" pitchFamily="2" charset="2"/>
              <a:buNone/>
            </a:pPr>
            <a:r>
              <a:rPr lang="vi-VN" sz="2000" smtClean="0"/>
              <a:t>- Từ việc khai báo và sử dụng mảng một chiều và hai chiều,chúng ta có thể dễ dàng suy ra cách khai báo và sử dụng các mảng nhiều chiều hơn. </a:t>
            </a:r>
            <a:endParaRPr lang="vi-VN" sz="18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600" smtClean="0">
                <a:latin typeface="Arial" charset="0"/>
                <a:cs typeface="Arial" charset="0"/>
              </a:rPr>
              <a:t>1. Kiểu mảng</a:t>
            </a:r>
            <a:endParaRPr lang="en-US" sz="3400" smtClean="0">
              <a:latin typeface="Arial" charset="0"/>
              <a:cs typeface="Arial" charset="0"/>
            </a:endParaRPr>
          </a:p>
        </p:txBody>
      </p:sp>
      <p:sp>
        <p:nvSpPr>
          <p:cNvPr id="1945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39A1C97C-E236-4911-97B1-FAF10ABF6A9F}" type="slidenum">
              <a:rPr lang="en-US" smtClean="0"/>
              <a:pPr/>
              <a:t>13</a:t>
            </a:fld>
            <a:endParaRPr lang="en-US" smtClean="0"/>
          </a:p>
        </p:txBody>
      </p:sp>
      <p:sp>
        <p:nvSpPr>
          <p:cNvPr id="19460"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vi-VN" sz="2400" b="1" smtClean="0"/>
              <a:t>1.4. Tự định nghĩa kiểu dữ liệu mới kiểu mảng</a:t>
            </a:r>
          </a:p>
          <a:p>
            <a:pPr eaLnBrk="1" hangingPunct="1">
              <a:buFont typeface="Wingdings" pitchFamily="2" charset="2"/>
              <a:buNone/>
            </a:pPr>
            <a:r>
              <a:rPr lang="vi-VN" sz="2400" smtClean="0"/>
              <a:t>Trong C/C++ cho phép người sử dụng có thể tự định nghĩa các kiểu dữ liệu mới dựa trên các kiểu dữ liệu đã có hay định nghĩa lại tên của các kiểu dữ liệu đã có bằng từ khoá </a:t>
            </a:r>
            <a:r>
              <a:rPr lang="vi-VN" sz="2400" i="1" smtClean="0"/>
              <a:t>typedef (viết tắt của type definition).  </a:t>
            </a:r>
          </a:p>
          <a:p>
            <a:pPr eaLnBrk="1" hangingPunct="1">
              <a:buFont typeface="Wingdings" pitchFamily="2" charset="2"/>
              <a:buNone/>
            </a:pPr>
            <a:r>
              <a:rPr lang="en-US" sz="2400" smtClean="0"/>
              <a:t>- Cú pháp của lệnh </a:t>
            </a:r>
            <a:r>
              <a:rPr lang="en-US" sz="2400" i="1" smtClean="0"/>
              <a:t>typedef:</a:t>
            </a:r>
          </a:p>
          <a:p>
            <a:pPr eaLnBrk="1" hangingPunct="1">
              <a:buFont typeface="Wingdings" pitchFamily="2" charset="2"/>
              <a:buNone/>
            </a:pPr>
            <a:r>
              <a:rPr lang="vi-VN" sz="2400" smtClean="0"/>
              <a:t>	</a:t>
            </a:r>
            <a:r>
              <a:rPr lang="vi-VN" sz="2400" b="1" i="1" smtClean="0"/>
              <a:t>typedef  định_nghĩa_kiểu  tên_kiểu ;</a:t>
            </a:r>
          </a:p>
          <a:p>
            <a:pPr eaLnBrk="1" hangingPunct="1">
              <a:buFont typeface="Wingdings" pitchFamily="2" charset="2"/>
              <a:buNone/>
            </a:pPr>
            <a:r>
              <a:rPr lang="vi-VN" sz="2400" smtClean="0"/>
              <a:t>- Trong đó: định_nghĩa_kiểu là phần xác định loại, cấu trúc của kiểu dữ liệu mới. Nó thường là định nghĩa cấu trúc các kiểu dữ liệu mới như các cấu trúc mảng, cấu trúc bản ghi (struct)...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fontAlgn="auto" hangingPunct="1">
              <a:spcAft>
                <a:spcPts val="0"/>
              </a:spcAft>
              <a:defRPr/>
            </a:pPr>
            <a:r>
              <a:rPr lang="vi-VN" smtClean="0"/>
              <a:t>1. Kiểu mảng</a:t>
            </a:r>
            <a:br>
              <a:rPr lang="vi-VN" smtClean="0"/>
            </a:br>
            <a:r>
              <a:rPr lang="vi-VN" smtClean="0"/>
              <a:t> Tự định nghĩa kiểu dữ liệu mới kiểu mảng</a:t>
            </a:r>
            <a:endParaRPr lang="en-US" sz="3000" smtClean="0"/>
          </a:p>
        </p:txBody>
      </p:sp>
      <p:sp>
        <p:nvSpPr>
          <p:cNvPr id="2048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4CC27E8-0F68-4AFA-8E3D-EEB8C1B36595}" type="slidenum">
              <a:rPr lang="en-US" smtClean="0"/>
              <a:pPr/>
              <a:t>14</a:t>
            </a:fld>
            <a:endParaRPr lang="en-US" smtClean="0"/>
          </a:p>
        </p:txBody>
      </p:sp>
      <p:sp>
        <p:nvSpPr>
          <p:cNvPr id="20484"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vi-VN" sz="2400" smtClean="0"/>
              <a:t>VD: định nghĩa lại kiểu </a:t>
            </a:r>
            <a:r>
              <a:rPr lang="vi-VN" sz="2400" i="1" smtClean="0"/>
              <a:t>int với tên mới là integer như trong Pascal. </a:t>
            </a:r>
          </a:p>
          <a:p>
            <a:pPr eaLnBrk="1" hangingPunct="1">
              <a:buFont typeface="Wingdings" pitchFamily="2" charset="2"/>
              <a:buNone/>
            </a:pPr>
            <a:r>
              <a:rPr lang="en-US" sz="2400" smtClean="0"/>
              <a:t>	typedef  int  integer ;</a:t>
            </a:r>
          </a:p>
          <a:p>
            <a:pPr eaLnBrk="1" hangingPunct="1">
              <a:buFont typeface="Wingdings" pitchFamily="2" charset="2"/>
              <a:buNone/>
            </a:pPr>
            <a:r>
              <a:rPr lang="en-US" sz="2400" smtClean="0"/>
              <a:t>	integer  i, j ;</a:t>
            </a:r>
          </a:p>
          <a:p>
            <a:pPr eaLnBrk="1" hangingPunct="1">
              <a:buFont typeface="Wingdings" pitchFamily="2" charset="2"/>
              <a:buNone/>
            </a:pPr>
            <a:r>
              <a:rPr lang="en-US" sz="2400" smtClean="0"/>
              <a:t>- Định nghĩa một kiểu mảng 1 chiều:</a:t>
            </a:r>
          </a:p>
          <a:p>
            <a:pPr eaLnBrk="1" hangingPunct="1">
              <a:buFont typeface="Wingdings" pitchFamily="2" charset="2"/>
              <a:buNone/>
            </a:pPr>
            <a:r>
              <a:rPr lang="en-US" sz="2400" smtClean="0"/>
              <a:t>	typedef  kiểu_dữ_liệu   tên_kiểu[N] ;</a:t>
            </a:r>
          </a:p>
          <a:p>
            <a:pPr eaLnBrk="1" hangingPunct="1">
              <a:buFont typeface="Wingdings" pitchFamily="2" charset="2"/>
              <a:buNone/>
            </a:pPr>
            <a:r>
              <a:rPr lang="en-US" sz="2400" smtClean="0"/>
              <a:t>VD:  	typedef  char  ten[30] ;</a:t>
            </a:r>
          </a:p>
          <a:p>
            <a:pPr eaLnBrk="1" hangingPunct="1">
              <a:buFont typeface="Wingdings" pitchFamily="2" charset="2"/>
              <a:buNone/>
            </a:pPr>
            <a:r>
              <a:rPr lang="de-DE" sz="2400" smtClean="0"/>
              <a:t>	ten  t1=”An”,t2=”Binh”,t3; </a:t>
            </a:r>
          </a:p>
          <a:p>
            <a:pPr eaLnBrk="1" hangingPunct="1">
              <a:buFont typeface="Wingdings" pitchFamily="2" charset="2"/>
              <a:buNone/>
            </a:pPr>
            <a:r>
              <a:rPr lang="vi-VN" sz="2400" smtClean="0"/>
              <a:t>Nếu không sử dụng định nghĩa kiểu mới ta phải khai báo như sau:</a:t>
            </a:r>
          </a:p>
          <a:p>
            <a:pPr eaLnBrk="1" hangingPunct="1">
              <a:buFont typeface="Wingdings" pitchFamily="2" charset="2"/>
              <a:buNone/>
            </a:pPr>
            <a:r>
              <a:rPr lang="en-US" sz="2400" smtClean="0"/>
              <a:t>	char  t1[30], t2[30] , t3[30]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fontAlgn="auto" hangingPunct="1">
              <a:spcAft>
                <a:spcPts val="0"/>
              </a:spcAft>
              <a:defRPr/>
            </a:pPr>
            <a:r>
              <a:rPr lang="vi-VN" smtClean="0"/>
              <a:t>1. Kiểu mảng</a:t>
            </a:r>
            <a:br>
              <a:rPr lang="vi-VN" smtClean="0"/>
            </a:br>
            <a:r>
              <a:rPr lang="vi-VN" smtClean="0"/>
              <a:t> Tự định nghĩa kiểu dữ liệu mới kiểu mảng</a:t>
            </a:r>
            <a:endParaRPr lang="en-US" sz="3000" smtClean="0"/>
          </a:p>
        </p:txBody>
      </p:sp>
      <p:sp>
        <p:nvSpPr>
          <p:cNvPr id="2150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BF1C9C0-6E20-4532-B434-C4531C2D38F0}" type="slidenum">
              <a:rPr lang="en-US" smtClean="0"/>
              <a:pPr/>
              <a:t>15</a:t>
            </a:fld>
            <a:endParaRPr lang="en-US" smtClean="0"/>
          </a:p>
        </p:txBody>
      </p:sp>
      <p:sp>
        <p:nvSpPr>
          <p:cNvPr id="21508"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800" smtClean="0"/>
              <a:t>- Định nghĩa một kiểu mảng hai chiều:</a:t>
            </a:r>
          </a:p>
          <a:p>
            <a:pPr eaLnBrk="1" hangingPunct="1">
              <a:buFont typeface="Wingdings" pitchFamily="2" charset="2"/>
              <a:buNone/>
            </a:pPr>
            <a:r>
              <a:rPr lang="en-US" sz="2800" smtClean="0"/>
              <a:t>	typedef kiểu_dữ_liệu   tên_kiểu[M][N] ;</a:t>
            </a:r>
          </a:p>
          <a:p>
            <a:pPr eaLnBrk="1" hangingPunct="1">
              <a:buFont typeface="Wingdings" pitchFamily="2" charset="2"/>
              <a:buNone/>
            </a:pPr>
            <a:r>
              <a:rPr lang="nb-NO" sz="2800" smtClean="0"/>
              <a:t>VD: 	typedef  float  matran[M][N] ;</a:t>
            </a:r>
          </a:p>
          <a:p>
            <a:pPr eaLnBrk="1" hangingPunct="1">
              <a:buFont typeface="Wingdings" pitchFamily="2" charset="2"/>
              <a:buNone/>
            </a:pPr>
            <a:r>
              <a:rPr lang="en-US" sz="2800" smtClean="0"/>
              <a:t>	matran  A, B</a:t>
            </a:r>
          </a:p>
          <a:p>
            <a:pPr eaLnBrk="1" hangingPunct="1">
              <a:buFont typeface="Wingdings" pitchFamily="2" charset="2"/>
              <a:buNone/>
            </a:pPr>
            <a:r>
              <a:rPr lang="vi-VN" sz="2800" smtClean="0"/>
              <a:t>- Kiểu mảng hai chiều có thể được định nghĩa thông qua kiểu mảng một chiều như sau: </a:t>
            </a:r>
          </a:p>
          <a:p>
            <a:pPr eaLnBrk="1" hangingPunct="1">
              <a:buFont typeface="Wingdings" pitchFamily="2" charset="2"/>
              <a:buNone/>
            </a:pPr>
            <a:r>
              <a:rPr lang="en-US" sz="2800" smtClean="0"/>
              <a:t>	typedef  float  f1[N] ;</a:t>
            </a:r>
          </a:p>
          <a:p>
            <a:pPr eaLnBrk="1" hangingPunct="1">
              <a:buFont typeface="Wingdings" pitchFamily="2" charset="2"/>
              <a:buNone/>
            </a:pPr>
            <a:r>
              <a:rPr lang="en-US" sz="2800" smtClean="0"/>
              <a:t>	typedef  f1  f2[M] ;</a:t>
            </a:r>
          </a:p>
          <a:p>
            <a:pPr eaLnBrk="1" hangingPunct="1">
              <a:lnSpc>
                <a:spcPct val="90000"/>
              </a:lnSpc>
            </a:pPr>
            <a:endParaRPr lang="en-US" sz="28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latin typeface="Arial" charset="0"/>
                <a:cs typeface="Arial" charset="0"/>
              </a:rPr>
              <a:t>2. Kiểu con trỏ</a:t>
            </a:r>
          </a:p>
        </p:txBody>
      </p:sp>
      <p:sp>
        <p:nvSpPr>
          <p:cNvPr id="22531" name="Slide Number Placeholder 11"/>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3CC53067-3730-44BF-B6C5-00A8CDB7AB28}" type="slidenum">
              <a:rPr lang="en-US" smtClean="0"/>
              <a:pPr/>
              <a:t>16</a:t>
            </a:fld>
            <a:endParaRPr lang="en-US" smtClean="0"/>
          </a:p>
        </p:txBody>
      </p:sp>
      <p:sp>
        <p:nvSpPr>
          <p:cNvPr id="22532"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b="1" smtClean="0"/>
              <a:t>Giới thiệu</a:t>
            </a:r>
          </a:p>
          <a:p>
            <a:pPr eaLnBrk="1" hangingPunct="1">
              <a:buFont typeface="Wingdings" pitchFamily="2" charset="2"/>
              <a:buNone/>
            </a:pPr>
            <a:r>
              <a:rPr lang="en-US" smtClean="0"/>
              <a:t>Là đối tượng DL mà giá trị của nó là địa chỉ của các đối tượng khác (có thể là chính nó) trong bộ nhớ</a:t>
            </a:r>
          </a:p>
        </p:txBody>
      </p:sp>
      <p:grpSp>
        <p:nvGrpSpPr>
          <p:cNvPr id="22533" name="Group 4"/>
          <p:cNvGrpSpPr>
            <a:grpSpLocks noChangeAspect="1"/>
          </p:cNvGrpSpPr>
          <p:nvPr/>
        </p:nvGrpSpPr>
        <p:grpSpPr bwMode="auto">
          <a:xfrm>
            <a:off x="2667000" y="3200400"/>
            <a:ext cx="3771900" cy="1371600"/>
            <a:chOff x="2883" y="4082"/>
            <a:chExt cx="4752" cy="1728"/>
          </a:xfrm>
        </p:grpSpPr>
        <p:sp>
          <p:nvSpPr>
            <p:cNvPr id="22534" name="AutoShape 5"/>
            <p:cNvSpPr>
              <a:spLocks noChangeAspect="1" noChangeArrowheads="1"/>
            </p:cNvSpPr>
            <p:nvPr/>
          </p:nvSpPr>
          <p:spPr bwMode="auto">
            <a:xfrm>
              <a:off x="2883" y="4274"/>
              <a:ext cx="4752" cy="1440"/>
            </a:xfrm>
            <a:prstGeom prst="rect">
              <a:avLst/>
            </a:prstGeom>
            <a:noFill/>
            <a:ln w="9525">
              <a:noFill/>
              <a:miter lim="800000"/>
              <a:headEnd/>
              <a:tailEnd/>
            </a:ln>
          </p:spPr>
          <p:txBody>
            <a:bodyPr/>
            <a:lstStyle/>
            <a:p>
              <a:endParaRPr lang="en-US"/>
            </a:p>
          </p:txBody>
        </p:sp>
        <p:sp>
          <p:nvSpPr>
            <p:cNvPr id="22535" name="Text Box 6"/>
            <p:cNvSpPr txBox="1">
              <a:spLocks noChangeArrowheads="1"/>
            </p:cNvSpPr>
            <p:nvPr/>
          </p:nvSpPr>
          <p:spPr bwMode="auto">
            <a:xfrm>
              <a:off x="4467" y="5306"/>
              <a:ext cx="1440" cy="504"/>
            </a:xfrm>
            <a:prstGeom prst="rect">
              <a:avLst/>
            </a:prstGeom>
            <a:solidFill>
              <a:srgbClr val="FFFFFF"/>
            </a:solidFill>
            <a:ln w="9525">
              <a:noFill/>
              <a:miter lim="800000"/>
              <a:headEnd/>
              <a:tailEnd/>
            </a:ln>
          </p:spPr>
          <p:txBody>
            <a:bodyPr>
              <a:spAutoFit/>
            </a:bodyPr>
            <a:lstStyle/>
            <a:p>
              <a:pPr>
                <a:spcAft>
                  <a:spcPts val="1000"/>
                </a:spcAft>
              </a:pPr>
              <a:r>
                <a:rPr lang="en-US" sz="2000">
                  <a:latin typeface="Calibri" pitchFamily="34" charset="0"/>
                </a:rPr>
                <a:t>P = &amp;</a:t>
              </a:r>
              <a:r>
                <a:rPr lang="en-US" sz="2000" smtClean="0">
                  <a:latin typeface="Calibri" pitchFamily="34" charset="0"/>
                </a:rPr>
                <a:t>A;</a:t>
              </a:r>
              <a:endParaRPr lang="en-US" sz="3600"/>
            </a:p>
          </p:txBody>
        </p:sp>
        <p:sp>
          <p:nvSpPr>
            <p:cNvPr id="22536" name="Text Box 7"/>
            <p:cNvSpPr txBox="1">
              <a:spLocks noChangeArrowheads="1"/>
            </p:cNvSpPr>
            <p:nvPr/>
          </p:nvSpPr>
          <p:spPr bwMode="auto">
            <a:xfrm>
              <a:off x="6387" y="4082"/>
              <a:ext cx="432" cy="504"/>
            </a:xfrm>
            <a:prstGeom prst="rect">
              <a:avLst/>
            </a:prstGeom>
            <a:solidFill>
              <a:srgbClr val="FFFFFF"/>
            </a:solidFill>
            <a:ln w="9525">
              <a:noFill/>
              <a:miter lim="800000"/>
              <a:headEnd/>
              <a:tailEnd/>
            </a:ln>
          </p:spPr>
          <p:txBody>
            <a:bodyPr>
              <a:spAutoFit/>
            </a:bodyPr>
            <a:lstStyle/>
            <a:p>
              <a:pPr>
                <a:spcAft>
                  <a:spcPts val="1000"/>
                </a:spcAft>
              </a:pPr>
              <a:r>
                <a:rPr lang="en-US" sz="2000">
                  <a:latin typeface="Calibri" pitchFamily="34" charset="0"/>
                </a:rPr>
                <a:t>A</a:t>
              </a:r>
              <a:endParaRPr lang="en-US"/>
            </a:p>
          </p:txBody>
        </p:sp>
        <p:sp>
          <p:nvSpPr>
            <p:cNvPr id="22537" name="Text Box 8"/>
            <p:cNvSpPr txBox="1">
              <a:spLocks noChangeArrowheads="1"/>
            </p:cNvSpPr>
            <p:nvPr/>
          </p:nvSpPr>
          <p:spPr bwMode="auto">
            <a:xfrm>
              <a:off x="4131" y="4082"/>
              <a:ext cx="432" cy="504"/>
            </a:xfrm>
            <a:prstGeom prst="rect">
              <a:avLst/>
            </a:prstGeom>
            <a:solidFill>
              <a:srgbClr val="FFFFFF"/>
            </a:solidFill>
            <a:ln w="9525">
              <a:noFill/>
              <a:miter lim="800000"/>
              <a:headEnd/>
              <a:tailEnd/>
            </a:ln>
          </p:spPr>
          <p:txBody>
            <a:bodyPr>
              <a:spAutoFit/>
            </a:bodyPr>
            <a:lstStyle/>
            <a:p>
              <a:pPr>
                <a:spcAft>
                  <a:spcPts val="1000"/>
                </a:spcAft>
              </a:pPr>
              <a:r>
                <a:rPr lang="en-US" sz="2000">
                  <a:latin typeface="Calibri" pitchFamily="34" charset="0"/>
                </a:rPr>
                <a:t>P</a:t>
              </a:r>
              <a:endParaRPr lang="en-US" sz="3600"/>
            </a:p>
          </p:txBody>
        </p:sp>
        <p:sp>
          <p:nvSpPr>
            <p:cNvPr id="22538" name="Text Box 9"/>
            <p:cNvSpPr txBox="1">
              <a:spLocks noChangeArrowheads="1"/>
            </p:cNvSpPr>
            <p:nvPr/>
          </p:nvSpPr>
          <p:spPr bwMode="auto">
            <a:xfrm>
              <a:off x="3843" y="4562"/>
              <a:ext cx="912" cy="672"/>
            </a:xfrm>
            <a:prstGeom prst="rect">
              <a:avLst/>
            </a:prstGeom>
            <a:solidFill>
              <a:srgbClr val="FFFFFF"/>
            </a:solidFill>
            <a:ln w="22225">
              <a:solidFill>
                <a:srgbClr val="000000"/>
              </a:solidFill>
              <a:miter lim="800000"/>
              <a:headEnd/>
              <a:tailEnd/>
            </a:ln>
          </p:spPr>
          <p:txBody>
            <a:bodyPr/>
            <a:lstStyle/>
            <a:p>
              <a:endParaRPr lang="en-US"/>
            </a:p>
          </p:txBody>
        </p:sp>
        <p:sp>
          <p:nvSpPr>
            <p:cNvPr id="22539" name="Text Box 10"/>
            <p:cNvSpPr txBox="1">
              <a:spLocks noChangeArrowheads="1"/>
            </p:cNvSpPr>
            <p:nvPr/>
          </p:nvSpPr>
          <p:spPr bwMode="auto">
            <a:xfrm>
              <a:off x="5955" y="4562"/>
              <a:ext cx="1296" cy="1152"/>
            </a:xfrm>
            <a:prstGeom prst="rect">
              <a:avLst/>
            </a:prstGeom>
            <a:solidFill>
              <a:srgbClr val="FFFFFF"/>
            </a:solidFill>
            <a:ln w="9525">
              <a:solidFill>
                <a:srgbClr val="000000"/>
              </a:solidFill>
              <a:miter lim="800000"/>
              <a:headEnd/>
              <a:tailEnd/>
            </a:ln>
          </p:spPr>
          <p:txBody>
            <a:bodyPr/>
            <a:lstStyle/>
            <a:p>
              <a:endParaRPr lang="en-US"/>
            </a:p>
          </p:txBody>
        </p:sp>
        <p:sp>
          <p:nvSpPr>
            <p:cNvPr id="22540" name="Line 11"/>
            <p:cNvSpPr>
              <a:spLocks noChangeShapeType="1"/>
            </p:cNvSpPr>
            <p:nvPr/>
          </p:nvSpPr>
          <p:spPr bwMode="auto">
            <a:xfrm>
              <a:off x="4467" y="4849"/>
              <a:ext cx="1488" cy="1"/>
            </a:xfrm>
            <a:prstGeom prst="line">
              <a:avLst/>
            </a:prstGeom>
            <a:noFill/>
            <a:ln w="9525">
              <a:solidFill>
                <a:srgbClr val="000000"/>
              </a:solidFill>
              <a:round/>
              <a:headEnd type="oval" w="med" len="me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latin typeface="Arial" charset="0"/>
                <a:cs typeface="Arial" charset="0"/>
              </a:rPr>
              <a:t>2. Kiểu con trỏ</a:t>
            </a:r>
          </a:p>
        </p:txBody>
      </p:sp>
      <p:sp>
        <p:nvSpPr>
          <p:cNvPr id="2355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E6D8691-9798-4D16-8560-948C2C83D583}" type="slidenum">
              <a:rPr lang="en-US" smtClean="0"/>
              <a:pPr/>
              <a:t>17</a:t>
            </a:fld>
            <a:endParaRPr lang="en-US" smtClean="0"/>
          </a:p>
        </p:txBody>
      </p:sp>
      <p:sp>
        <p:nvSpPr>
          <p:cNvPr id="23556"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400" smtClean="0"/>
              <a:t>Vai trò: con trỏ được sử dụng trong một số ứng dụng sau: </a:t>
            </a:r>
          </a:p>
          <a:p>
            <a:pPr lvl="1" eaLnBrk="1" hangingPunct="1"/>
            <a:r>
              <a:rPr lang="en-US" sz="2000" smtClean="0">
                <a:solidFill>
                  <a:schemeClr val="tx1"/>
                </a:solidFill>
              </a:rPr>
              <a:t>Quản lý các đối tượng DL động và cấu trúc lưu trữ động (như CTLT móc nối) để cài đặt lưu trữ các CTDL động như danh sách, cây,…</a:t>
            </a:r>
          </a:p>
          <a:p>
            <a:pPr lvl="1" eaLnBrk="1" hangingPunct="1"/>
            <a:r>
              <a:rPr lang="en-US" sz="2000" smtClean="0">
                <a:solidFill>
                  <a:schemeClr val="tx1"/>
                </a:solidFill>
              </a:rPr>
              <a:t>Định vị, truy nhập vào các thành phần của các kiểu DL có cấu trúc nhằm tăng tốc độ thực hiện và độ linh hoạt trong xử lý. Ta hay dùng con trỏ để truy nhập vào mảng, bản ghi (struct).</a:t>
            </a:r>
          </a:p>
          <a:p>
            <a:pPr lvl="1" eaLnBrk="1" hangingPunct="1"/>
            <a:r>
              <a:rPr lang="en-US" sz="2000" smtClean="0">
                <a:solidFill>
                  <a:schemeClr val="tx1"/>
                </a:solidFill>
              </a:rPr>
              <a:t>Tổ chức các tham số đóng vai trò đầu ra của các chương trình con (hàm con). Trong C, điều này là bắt buộc, còn trong C++ ta có thể dùng con trỏ hoặc kiểu tham chiếu.</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4000" smtClean="0">
                <a:latin typeface="Arial" charset="0"/>
                <a:cs typeface="Arial" charset="0"/>
              </a:rPr>
              <a:t>2. Kiểu con trỏ - Khai báo</a:t>
            </a:r>
            <a:endParaRPr lang="en-US" smtClean="0">
              <a:latin typeface="Arial" charset="0"/>
              <a:cs typeface="Arial" charset="0"/>
            </a:endParaRPr>
          </a:p>
        </p:txBody>
      </p:sp>
      <p:sp>
        <p:nvSpPr>
          <p:cNvPr id="2457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86F06FF7-FA57-4FD7-A87C-41FC9AAD1FE1}" type="slidenum">
              <a:rPr lang="en-US" smtClean="0"/>
              <a:pPr/>
              <a:t>18</a:t>
            </a:fld>
            <a:endParaRPr lang="en-US" smtClean="0"/>
          </a:p>
        </p:txBody>
      </p:sp>
      <p:sp>
        <p:nvSpPr>
          <p:cNvPr id="24580"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000" b="1" smtClean="0"/>
              <a:t>Khai báo biến con trỏ</a:t>
            </a:r>
          </a:p>
          <a:p>
            <a:pPr eaLnBrk="1" hangingPunct="1">
              <a:buFont typeface="Wingdings" pitchFamily="2" charset="2"/>
              <a:buNone/>
            </a:pPr>
            <a:r>
              <a:rPr lang="en-US" sz="2000" smtClean="0"/>
              <a:t>	T * var;</a:t>
            </a:r>
          </a:p>
          <a:p>
            <a:pPr eaLnBrk="1" hangingPunct="1">
              <a:buFont typeface="Wingdings" pitchFamily="2" charset="2"/>
              <a:buNone/>
            </a:pPr>
            <a:r>
              <a:rPr lang="en-US" sz="2000" smtClean="0"/>
              <a:t>	T * var1, *var2;</a:t>
            </a:r>
          </a:p>
          <a:p>
            <a:pPr eaLnBrk="1" hangingPunct="1">
              <a:buFont typeface="Wingdings" pitchFamily="2" charset="2"/>
              <a:buNone/>
            </a:pPr>
            <a:r>
              <a:rPr lang="en-US" sz="2000" smtClean="0"/>
              <a:t>Trong đó: T là kiểu DL bất kì, thậm chí là kiểu con trỏ.</a:t>
            </a:r>
          </a:p>
          <a:p>
            <a:pPr eaLnBrk="1" hangingPunct="1">
              <a:buFont typeface="Wingdings" pitchFamily="2" charset="2"/>
              <a:buNone/>
            </a:pPr>
            <a:r>
              <a:rPr lang="en-US" sz="2000" smtClean="0"/>
              <a:t> </a:t>
            </a:r>
          </a:p>
          <a:p>
            <a:pPr eaLnBrk="1" hangingPunct="1">
              <a:buFont typeface="Wingdings" pitchFamily="2" charset="2"/>
              <a:buNone/>
            </a:pPr>
            <a:r>
              <a:rPr lang="en-US" sz="2000" smtClean="0"/>
              <a:t>VD: 	char * s;</a:t>
            </a:r>
          </a:p>
          <a:p>
            <a:pPr eaLnBrk="1" hangingPunct="1">
              <a:buFont typeface="Wingdings" pitchFamily="2" charset="2"/>
              <a:buNone/>
            </a:pPr>
            <a:r>
              <a:rPr lang="en-US" sz="2000" smtClean="0"/>
              <a:t>		int i=20;</a:t>
            </a:r>
          </a:p>
          <a:p>
            <a:pPr eaLnBrk="1" hangingPunct="1">
              <a:buFont typeface="Wingdings" pitchFamily="2" charset="2"/>
              <a:buNone/>
            </a:pPr>
            <a:r>
              <a:rPr lang="en-US" sz="2000" smtClean="0"/>
              <a:t>		int * pi = &amp;i, *pj=pi;</a:t>
            </a:r>
          </a:p>
          <a:p>
            <a:pPr eaLnBrk="1" hangingPunct="1">
              <a:buFont typeface="Wingdings" pitchFamily="2" charset="2"/>
              <a:buNone/>
            </a:pPr>
            <a:r>
              <a:rPr lang="en-US" sz="2000" smtClean="0"/>
              <a:t>		float * pf[20];	//Mảng các con trỏ kiểu float</a:t>
            </a:r>
          </a:p>
          <a:p>
            <a:pPr eaLnBrk="1" hangingPunct="1">
              <a:buFont typeface="Wingdings" pitchFamily="2" charset="2"/>
              <a:buNone/>
            </a:pPr>
            <a:r>
              <a:rPr lang="en-US" sz="2000" smtClean="0"/>
              <a:t>		float (*pf)[20];	//Con trỏ kiểu mảng</a:t>
            </a:r>
          </a:p>
          <a:p>
            <a:pPr eaLnBrk="1" hangingPunct="1">
              <a:buFont typeface="Wingdings" pitchFamily="2" charset="2"/>
              <a:buNone/>
            </a:pPr>
            <a:r>
              <a:rPr lang="en-US" sz="2000" smtClean="0"/>
              <a:t>		void * p;		//Con trỏ tổng quát.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3600" smtClean="0">
                <a:latin typeface="Arial" charset="0"/>
                <a:cs typeface="Arial" charset="0"/>
              </a:rPr>
              <a:t>2. Kiểu con trỏ - Khai báo</a:t>
            </a:r>
            <a:endParaRPr lang="en-US" smtClean="0">
              <a:latin typeface="Arial" charset="0"/>
              <a:cs typeface="Arial" charset="0"/>
            </a:endParaRPr>
          </a:p>
        </p:txBody>
      </p:sp>
      <p:sp>
        <p:nvSpPr>
          <p:cNvPr id="25603"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9D166DF-FD5C-4D2D-AFAC-3AC9A5AF4EDD}" type="slidenum">
              <a:rPr lang="en-US" smtClean="0"/>
              <a:pPr/>
              <a:t>19</a:t>
            </a:fld>
            <a:endParaRPr lang="en-US" smtClean="0"/>
          </a:p>
        </p:txBody>
      </p:sp>
      <p:sp>
        <p:nvSpPr>
          <p:cNvPr id="25604"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000" b="1" smtClean="0"/>
              <a:t>Khai báo hằng con trỏ</a:t>
            </a:r>
          </a:p>
          <a:p>
            <a:pPr eaLnBrk="1" hangingPunct="1">
              <a:buFont typeface="Wingdings" pitchFamily="2" charset="2"/>
              <a:buNone/>
            </a:pPr>
            <a:r>
              <a:rPr lang="en-US" sz="2000" smtClean="0"/>
              <a:t>	const T * cons1 = &lt;exp&gt;;	//Con trỏ đến một hằng số</a:t>
            </a:r>
          </a:p>
          <a:p>
            <a:pPr eaLnBrk="1" hangingPunct="1">
              <a:buFont typeface="Wingdings" pitchFamily="2" charset="2"/>
              <a:buNone/>
            </a:pPr>
            <a:r>
              <a:rPr lang="en-US" sz="2000" smtClean="0"/>
              <a:t>	T * const  cons2 = &lt;exp&gt; ;	//Hằng con trỏ </a:t>
            </a:r>
          </a:p>
          <a:p>
            <a:pPr eaLnBrk="1" hangingPunct="1">
              <a:buFont typeface="Wingdings" pitchFamily="2" charset="2"/>
              <a:buNone/>
            </a:pPr>
            <a:r>
              <a:rPr lang="en-US" sz="2000" smtClean="0"/>
              <a:t>	const T * const cons3 = &lt;exp&gt;;	//Hằng con trỏ trỏ đến hằng số</a:t>
            </a:r>
            <a:endParaRPr lang="en-US" sz="1800" smtClean="0"/>
          </a:p>
          <a:p>
            <a:pPr eaLnBrk="1" hangingPunct="1">
              <a:buFont typeface="Wingdings" pitchFamily="2" charset="2"/>
              <a:buNone/>
            </a:pPr>
            <a:r>
              <a:rPr lang="en-US" sz="1800" smtClean="0"/>
              <a:t> </a:t>
            </a:r>
            <a:endParaRPr lang="en-US" smtClean="0"/>
          </a:p>
        </p:txBody>
      </p:sp>
      <p:sp>
        <p:nvSpPr>
          <p:cNvPr id="24581" name="Rounded Rectangle 3"/>
          <p:cNvSpPr>
            <a:spLocks noChangeArrowheads="1"/>
          </p:cNvSpPr>
          <p:nvPr/>
        </p:nvSpPr>
        <p:spPr bwMode="auto">
          <a:xfrm>
            <a:off x="762000" y="3124200"/>
            <a:ext cx="3657600" cy="29718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a:t>const char* pc= “abcd” ;</a:t>
            </a:r>
          </a:p>
          <a:p>
            <a:pPr>
              <a:defRPr/>
            </a:pPr>
            <a:r>
              <a:rPr lang="en-US"/>
              <a:t>char * s = “fgh” ;</a:t>
            </a:r>
          </a:p>
          <a:p>
            <a:pPr>
              <a:defRPr/>
            </a:pPr>
            <a:r>
              <a:rPr lang="en-US"/>
              <a:t>pc[1] = ‘f’; 	//error</a:t>
            </a:r>
          </a:p>
          <a:p>
            <a:pPr>
              <a:defRPr/>
            </a:pPr>
            <a:r>
              <a:rPr lang="en-US"/>
              <a:t>pc = “efgh”; //OK;</a:t>
            </a:r>
          </a:p>
          <a:p>
            <a:pPr>
              <a:defRPr/>
            </a:pPr>
            <a:r>
              <a:rPr lang="en-US"/>
              <a:t>pc = s ; 	//OK</a:t>
            </a:r>
          </a:p>
          <a:p>
            <a:pPr>
              <a:defRPr/>
            </a:pPr>
            <a:endParaRPr lang="en-US"/>
          </a:p>
          <a:p>
            <a:pPr>
              <a:defRPr/>
            </a:pPr>
            <a:r>
              <a:rPr lang="en-US"/>
              <a:t>char* const cp = “abcd”;</a:t>
            </a:r>
          </a:p>
          <a:p>
            <a:pPr>
              <a:defRPr/>
            </a:pPr>
            <a:r>
              <a:rPr lang="en-US"/>
              <a:t>cp[1] = “f” ; 	//OK</a:t>
            </a:r>
          </a:p>
          <a:p>
            <a:pPr>
              <a:defRPr/>
            </a:pPr>
            <a:r>
              <a:rPr lang="en-US"/>
              <a:t>cp = “efgh”;	//error</a:t>
            </a:r>
          </a:p>
          <a:p>
            <a:pPr>
              <a:defRPr/>
            </a:pPr>
            <a:r>
              <a:rPr lang="en-US"/>
              <a:t>cp = s ;		//error</a:t>
            </a:r>
          </a:p>
        </p:txBody>
      </p:sp>
      <p:sp>
        <p:nvSpPr>
          <p:cNvPr id="24582" name="Rounded Rectangle 4"/>
          <p:cNvSpPr>
            <a:spLocks noChangeArrowheads="1"/>
          </p:cNvSpPr>
          <p:nvPr/>
        </p:nvSpPr>
        <p:spPr bwMode="auto">
          <a:xfrm>
            <a:off x="4724400" y="3276600"/>
            <a:ext cx="3810000" cy="19812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a:t>const char* const cpc = “abcd”;</a:t>
            </a:r>
          </a:p>
          <a:p>
            <a:pPr>
              <a:defRPr/>
            </a:pPr>
            <a:r>
              <a:rPr lang="en-US"/>
              <a:t>cpc[1] = “f” ; 	//error</a:t>
            </a:r>
          </a:p>
          <a:p>
            <a:pPr>
              <a:defRPr/>
            </a:pPr>
            <a:r>
              <a:rPr lang="en-US"/>
              <a:t>cpc = “efgh”;	//error</a:t>
            </a:r>
          </a:p>
          <a:p>
            <a:pPr>
              <a:defRPr/>
            </a:pPr>
            <a:r>
              <a:rPr lang="en-US"/>
              <a:t>cpc = s ;		//error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latin typeface="Arial" charset="0"/>
                <a:cs typeface="Arial" charset="0"/>
              </a:rPr>
              <a:t>Các nội dung chính</a:t>
            </a:r>
          </a:p>
        </p:txBody>
      </p:sp>
      <p:sp>
        <p:nvSpPr>
          <p:cNvPr id="819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6E84164-B58F-4D10-A37A-A914C2F4477B}" type="slidenum">
              <a:rPr lang="en-US" smtClean="0"/>
              <a:pPr/>
              <a:t>2</a:t>
            </a:fld>
            <a:endParaRPr lang="en-US" smtClean="0"/>
          </a:p>
        </p:txBody>
      </p:sp>
      <p:sp>
        <p:nvSpPr>
          <p:cNvPr id="8196" name="Rectangle 3"/>
          <p:cNvSpPr>
            <a:spLocks noGrp="1" noChangeArrowheads="1"/>
          </p:cNvSpPr>
          <p:nvPr>
            <p:ph sz="quarter" idx="1"/>
          </p:nvPr>
        </p:nvSpPr>
        <p:spPr>
          <a:xfrm>
            <a:off x="457200" y="1219200"/>
            <a:ext cx="8229600" cy="4937125"/>
          </a:xfrm>
        </p:spPr>
        <p:txBody>
          <a:bodyPr/>
          <a:lstStyle/>
          <a:p>
            <a:pPr marL="514350" indent="-514350" eaLnBrk="1" hangingPunct="1">
              <a:buFont typeface="+mj-lt"/>
              <a:buAutoNum type="arabicPeriod"/>
            </a:pPr>
            <a:r>
              <a:rPr lang="en-US" smtClean="0"/>
              <a:t>Kiểu mảng</a:t>
            </a:r>
          </a:p>
          <a:p>
            <a:pPr marL="514350" indent="-514350" eaLnBrk="1" hangingPunct="1">
              <a:buFont typeface="+mj-lt"/>
              <a:buAutoNum type="arabicPeriod"/>
            </a:pPr>
            <a:r>
              <a:rPr lang="en-US" smtClean="0"/>
              <a:t>Kiểu con trỏ</a:t>
            </a:r>
          </a:p>
          <a:p>
            <a:pPr marL="514350" indent="-514350" eaLnBrk="1" hangingPunct="1">
              <a:buFont typeface="+mj-lt"/>
              <a:buAutoNum type="arabicPeriod"/>
            </a:pPr>
            <a:r>
              <a:rPr lang="en-US" smtClean="0"/>
              <a:t>Mối quan hệ giữa hai kiểu DL</a:t>
            </a:r>
          </a:p>
          <a:p>
            <a:pPr marL="514350" indent="-514350" eaLnBrk="1" hangingPunct="1">
              <a:buFont typeface="+mj-lt"/>
              <a:buAutoNum type="arabicPeriod"/>
            </a:pPr>
            <a:r>
              <a:rPr lang="en-US" smtClean="0"/>
              <a:t>Cấp phát bộ nhớ động</a:t>
            </a:r>
          </a:p>
          <a:p>
            <a:pPr marL="514350" indent="-514350" eaLnBrk="1" hangingPunct="1">
              <a:buFont typeface="+mj-lt"/>
              <a:buAutoNum type="arabicPeriod"/>
            </a:pPr>
            <a:r>
              <a:rPr lang="en-US" smtClean="0"/>
              <a:t>Con trỏ hàm</a:t>
            </a:r>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latin typeface="Arial" charset="0"/>
                <a:cs typeface="Arial" charset="0"/>
              </a:rPr>
              <a:t>Các thao tác cơ bản trên kiểu con trỏ</a:t>
            </a:r>
          </a:p>
        </p:txBody>
      </p:sp>
      <p:sp>
        <p:nvSpPr>
          <p:cNvPr id="2662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A660F9C-8F0F-4211-BC4B-058613FA7F98}" type="slidenum">
              <a:rPr lang="en-US" smtClean="0"/>
              <a:pPr/>
              <a:t>20</a:t>
            </a:fld>
            <a:endParaRPr lang="en-US" smtClean="0"/>
          </a:p>
        </p:txBody>
      </p:sp>
      <p:sp>
        <p:nvSpPr>
          <p:cNvPr id="26628" name="Content Placeholder 2"/>
          <p:cNvSpPr>
            <a:spLocks noGrp="1"/>
          </p:cNvSpPr>
          <p:nvPr>
            <p:ph sz="quarter" idx="1"/>
          </p:nvPr>
        </p:nvSpPr>
        <p:spPr>
          <a:xfrm>
            <a:off x="457200" y="1219200"/>
            <a:ext cx="8229600" cy="4937125"/>
          </a:xfrm>
        </p:spPr>
        <p:txBody>
          <a:bodyPr/>
          <a:lstStyle/>
          <a:p>
            <a:pPr eaLnBrk="1" hangingPunct="1"/>
            <a:r>
              <a:rPr lang="en-US" smtClean="0"/>
              <a:t>Phép gán</a:t>
            </a:r>
          </a:p>
          <a:p>
            <a:pPr eaLnBrk="1" hangingPunct="1"/>
            <a:r>
              <a:rPr lang="en-US" smtClean="0"/>
              <a:t>Truy nhập vào đối tượng được trỏ</a:t>
            </a:r>
          </a:p>
          <a:p>
            <a:pPr eaLnBrk="1" hangingPunct="1"/>
            <a:r>
              <a:rPr lang="en-US" smtClean="0"/>
              <a:t>Phép tăng/giảm địa chỉ</a:t>
            </a:r>
          </a:p>
          <a:p>
            <a:pPr eaLnBrk="1" hangingPunct="1"/>
            <a:endParaRPr lang="en-US" smtClean="0"/>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latin typeface="Arial" charset="0"/>
                <a:cs typeface="Arial" charset="0"/>
              </a:rPr>
              <a:t>Phép gán</a:t>
            </a:r>
          </a:p>
        </p:txBody>
      </p:sp>
      <p:sp>
        <p:nvSpPr>
          <p:cNvPr id="27651"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8EA9D665-3E0B-4DC7-BDC3-78D3B8C6A601}" type="slidenum">
              <a:rPr lang="en-US" smtClean="0"/>
              <a:pPr/>
              <a:t>21</a:t>
            </a:fld>
            <a:endParaRPr lang="en-US" smtClean="0"/>
          </a:p>
        </p:txBody>
      </p:sp>
      <p:sp>
        <p:nvSpPr>
          <p:cNvPr id="27652" name="Content Placeholder 2"/>
          <p:cNvSpPr>
            <a:spLocks noGrp="1"/>
          </p:cNvSpPr>
          <p:nvPr>
            <p:ph sz="quarter" idx="1"/>
          </p:nvPr>
        </p:nvSpPr>
        <p:spPr>
          <a:xfrm>
            <a:off x="457200" y="1219200"/>
            <a:ext cx="8229600" cy="4937125"/>
          </a:xfrm>
        </p:spPr>
        <p:txBody>
          <a:bodyPr/>
          <a:lstStyle/>
          <a:p>
            <a:pPr eaLnBrk="1" hangingPunct="1">
              <a:buFont typeface="Wingdings" pitchFamily="2" charset="2"/>
              <a:buNone/>
            </a:pPr>
            <a:r>
              <a:rPr lang="en-US" sz="2000" smtClean="0"/>
              <a:t>Sử dụng phép gán  ‘=’ để gán giá trị cho con trỏ. </a:t>
            </a:r>
          </a:p>
          <a:p>
            <a:pPr eaLnBrk="1" hangingPunct="1">
              <a:buFont typeface="Wingdings" pitchFamily="2" charset="2"/>
              <a:buNone/>
            </a:pPr>
            <a:r>
              <a:rPr lang="en-US" sz="2000" b="1" smtClean="0"/>
              <a:t>Cú pháp:  p= &lt;bt&gt;;</a:t>
            </a:r>
          </a:p>
          <a:p>
            <a:pPr eaLnBrk="1" hangingPunct="1">
              <a:buFont typeface="Wingdings" pitchFamily="2" charset="2"/>
              <a:buNone/>
            </a:pPr>
            <a:r>
              <a:rPr lang="en-US" sz="2000" smtClean="0"/>
              <a:t>Với p là con trỏ, bt là biểu thức vế phải, cũng phải là kiểu con trỏ. </a:t>
            </a:r>
          </a:p>
          <a:p>
            <a:pPr eaLnBrk="1" hangingPunct="1">
              <a:buFont typeface="Wingdings" pitchFamily="2" charset="2"/>
              <a:buNone/>
            </a:pPr>
            <a:r>
              <a:rPr lang="en-US" sz="2000" smtClean="0"/>
              <a:t>Nếu kiểu con trỏ của p và của bt không giống nhau, ta thường phải sử dụng phép ép chuyển kiểu. Toán tử ‘&amp;’ hay được dùng để lấy địa chỉ đối tượng trong bt để gán cho con trỏ.</a:t>
            </a:r>
          </a:p>
          <a:p>
            <a:pPr eaLnBrk="1" hangingPunct="1">
              <a:buFont typeface="Wingdings" pitchFamily="2" charset="2"/>
              <a:buNone/>
            </a:pPr>
            <a:r>
              <a:rPr lang="en-US" sz="2000" smtClean="0"/>
              <a:t> </a:t>
            </a:r>
          </a:p>
        </p:txBody>
      </p:sp>
      <p:sp>
        <p:nvSpPr>
          <p:cNvPr id="26629" name="Rounded Rectangle 3"/>
          <p:cNvSpPr>
            <a:spLocks noChangeArrowheads="1"/>
          </p:cNvSpPr>
          <p:nvPr/>
        </p:nvSpPr>
        <p:spPr bwMode="auto">
          <a:xfrm>
            <a:off x="381000" y="3733800"/>
            <a:ext cx="4114800" cy="24384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a:t>char  c= ‘A’;</a:t>
            </a:r>
          </a:p>
          <a:p>
            <a:pPr>
              <a:defRPr/>
            </a:pPr>
            <a:r>
              <a:rPr lang="en-US"/>
              <a:t>char  *pc = &amp;c;</a:t>
            </a:r>
          </a:p>
          <a:p>
            <a:pPr>
              <a:defRPr/>
            </a:pPr>
            <a:r>
              <a:rPr lang="en-US"/>
              <a:t>int  a[5], *pa;</a:t>
            </a:r>
          </a:p>
          <a:p>
            <a:pPr>
              <a:defRPr/>
            </a:pPr>
            <a:r>
              <a:rPr lang="en-US"/>
              <a:t>pa = &amp;a[0]; </a:t>
            </a:r>
          </a:p>
          <a:p>
            <a:pPr>
              <a:defRPr/>
            </a:pPr>
            <a:r>
              <a:rPr lang="en-US"/>
              <a:t>pa = a;</a:t>
            </a:r>
          </a:p>
          <a:p>
            <a:pPr>
              <a:defRPr/>
            </a:pPr>
            <a:r>
              <a:rPr lang="en-US"/>
              <a:t>pa = (int*)pc;	//ép chuyển kiểu</a:t>
            </a:r>
          </a:p>
        </p:txBody>
      </p:sp>
      <p:sp>
        <p:nvSpPr>
          <p:cNvPr id="26630" name="Rounded Rectangle 4"/>
          <p:cNvSpPr>
            <a:spLocks noChangeArrowheads="1"/>
          </p:cNvSpPr>
          <p:nvPr/>
        </p:nvSpPr>
        <p:spPr bwMode="auto">
          <a:xfrm>
            <a:off x="4648200" y="4038600"/>
            <a:ext cx="4191000" cy="14478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a:t>void *p;</a:t>
            </a:r>
          </a:p>
          <a:p>
            <a:pPr>
              <a:defRPr/>
            </a:pPr>
            <a:r>
              <a:rPr lang="en-US"/>
              <a:t>p = pa;	//Không cần ép chuyển kiểu</a:t>
            </a:r>
          </a:p>
          <a:p>
            <a:pPr>
              <a:defRPr/>
            </a:pPr>
            <a:r>
              <a:rPr lang="en-US"/>
              <a:t>p = pc;	//Không cần ép chuyển kiểu</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latin typeface="Arial" charset="0"/>
                <a:cs typeface="Arial" charset="0"/>
              </a:rPr>
              <a:t>Truy nhập vào đối tượng được trỏ</a:t>
            </a:r>
          </a:p>
        </p:txBody>
      </p:sp>
      <p:sp>
        <p:nvSpPr>
          <p:cNvPr id="2867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20C7C9C2-DFEB-4F2E-B569-D6B656E61792}" type="slidenum">
              <a:rPr lang="en-US" smtClean="0"/>
              <a:pPr/>
              <a:t>22</a:t>
            </a:fld>
            <a:endParaRPr lang="en-US" smtClean="0"/>
          </a:p>
        </p:txBody>
      </p:sp>
      <p:sp>
        <p:nvSpPr>
          <p:cNvPr id="28676" name="Content Placeholder 2"/>
          <p:cNvSpPr>
            <a:spLocks noGrp="1"/>
          </p:cNvSpPr>
          <p:nvPr>
            <p:ph sz="quarter" idx="1"/>
          </p:nvPr>
        </p:nvSpPr>
        <p:spPr>
          <a:xfrm>
            <a:off x="457200" y="1219200"/>
            <a:ext cx="8229600" cy="4937125"/>
          </a:xfrm>
        </p:spPr>
        <p:txBody>
          <a:bodyPr/>
          <a:lstStyle/>
          <a:p>
            <a:pPr eaLnBrk="1" hangingPunct="1">
              <a:buFont typeface="Wingdings" pitchFamily="2" charset="2"/>
              <a:buNone/>
            </a:pPr>
            <a:r>
              <a:rPr lang="en-US" sz="2400" smtClean="0"/>
              <a:t>Khi một con trỏ p đang trỏ vào một đối tượng A, ta có thể truy nhập vào A thông qua một trong các toán tử truy nhập. Trong C có nhiều toán tử truy nhập khác nhau, thường phụ thuộc vào kiểu DL của đối tượng A.</a:t>
            </a:r>
          </a:p>
          <a:p>
            <a:pPr eaLnBrk="1" hangingPunct="1"/>
            <a:r>
              <a:rPr lang="en-US" sz="2400" smtClean="0"/>
              <a:t>Toán tử </a:t>
            </a:r>
            <a:r>
              <a:rPr lang="en-US" sz="2400" b="1" smtClean="0"/>
              <a:t>*</a:t>
            </a:r>
            <a:r>
              <a:rPr lang="en-US" sz="2400" smtClean="0"/>
              <a:t>: áp dụng khi A là đối tượng DL thuộc một trong các kiểu DL cơ bản (kí tự, số nguyên, số thực). Cú pháp: “*p”.</a:t>
            </a:r>
          </a:p>
          <a:p>
            <a:pPr eaLnBrk="1" hangingPunct="1"/>
            <a:r>
              <a:rPr lang="en-US" sz="2400" smtClean="0"/>
              <a:t>Toán  tử </a:t>
            </a:r>
            <a:r>
              <a:rPr lang="en-US" sz="2400" b="1" smtClean="0"/>
              <a:t>[]</a:t>
            </a:r>
            <a:r>
              <a:rPr lang="en-US" sz="2400" smtClean="0"/>
              <a:t>: áp dụng khi A là dữ liệu kiểu mảng. Cú pháp: p[N], với N là một biểu thức nhận giá trị nguyên.</a:t>
            </a:r>
          </a:p>
          <a:p>
            <a:pPr eaLnBrk="1" hangingPunct="1"/>
            <a:r>
              <a:rPr lang="en-US" sz="2400" smtClean="0"/>
              <a:t>Toán tử </a:t>
            </a:r>
            <a:r>
              <a:rPr lang="en-US" sz="2400" smtClean="0">
                <a:sym typeface="Wingdings" pitchFamily="2" charset="2"/>
              </a:rPr>
              <a:t></a:t>
            </a:r>
            <a:r>
              <a:rPr lang="en-US" sz="2400" smtClean="0"/>
              <a:t>: áp dụng khi A là DL kiểu struct. Cú pháp: p</a:t>
            </a:r>
            <a:r>
              <a:rPr lang="en-US" sz="2400" smtClean="0">
                <a:sym typeface="Wingdings" pitchFamily="2" charset="2"/>
              </a:rPr>
              <a:t></a:t>
            </a:r>
            <a:r>
              <a:rPr lang="en-US" sz="2400" smtClean="0"/>
              <a:t>fn, với fn là tên trường trong cấu trúc struct mà ta muốn truy nhập.</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latin typeface="Arial" charset="0"/>
                <a:cs typeface="Arial" charset="0"/>
              </a:rPr>
              <a:t>Truy nhập vào đối tượng được trỏ</a:t>
            </a:r>
          </a:p>
        </p:txBody>
      </p:sp>
      <p:sp>
        <p:nvSpPr>
          <p:cNvPr id="29699"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6284061-DA5F-49FD-9C47-DCCE308F229D}" type="slidenum">
              <a:rPr lang="en-US" smtClean="0"/>
              <a:pPr/>
              <a:t>23</a:t>
            </a:fld>
            <a:endParaRPr lang="en-US" smtClean="0"/>
          </a:p>
        </p:txBody>
      </p:sp>
      <p:sp>
        <p:nvSpPr>
          <p:cNvPr id="28677" name="Rounded Rectangle 3"/>
          <p:cNvSpPr>
            <a:spLocks noChangeArrowheads="1"/>
          </p:cNvSpPr>
          <p:nvPr/>
        </p:nvSpPr>
        <p:spPr bwMode="auto">
          <a:xfrm>
            <a:off x="533400" y="1752600"/>
            <a:ext cx="3505200" cy="24384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a:t>char  c= ‘A’;</a:t>
            </a:r>
          </a:p>
          <a:p>
            <a:pPr>
              <a:defRPr/>
            </a:pPr>
            <a:r>
              <a:rPr lang="en-US"/>
              <a:t>char  *pc = &amp;c;</a:t>
            </a:r>
          </a:p>
          <a:p>
            <a:pPr>
              <a:defRPr/>
            </a:pPr>
            <a:r>
              <a:rPr lang="en-US"/>
              <a:t>*pc = ‘D’;  </a:t>
            </a:r>
            <a:r>
              <a:rPr lang="en-US" b="1"/>
              <a:t>// c = ‘D’;</a:t>
            </a:r>
          </a:p>
          <a:p>
            <a:pPr>
              <a:defRPr/>
            </a:pPr>
            <a:endParaRPr lang="en-US" b="1"/>
          </a:p>
          <a:p>
            <a:pPr>
              <a:defRPr/>
            </a:pPr>
            <a:r>
              <a:rPr lang="en-US"/>
              <a:t>int  a[5], *pa;</a:t>
            </a:r>
          </a:p>
          <a:p>
            <a:pPr>
              <a:defRPr/>
            </a:pPr>
            <a:r>
              <a:rPr lang="en-US"/>
              <a:t>pa = &amp;a[0]; </a:t>
            </a:r>
          </a:p>
          <a:p>
            <a:pPr>
              <a:defRPr/>
            </a:pPr>
            <a:r>
              <a:rPr lang="en-US"/>
              <a:t>pa[2] = 10;  </a:t>
            </a:r>
            <a:r>
              <a:rPr lang="en-US" b="1"/>
              <a:t>//a[2] = 10;</a:t>
            </a:r>
          </a:p>
        </p:txBody>
      </p:sp>
      <p:sp>
        <p:nvSpPr>
          <p:cNvPr id="28678" name="Rounded Rectangle 4"/>
          <p:cNvSpPr>
            <a:spLocks noChangeArrowheads="1"/>
          </p:cNvSpPr>
          <p:nvPr/>
        </p:nvSpPr>
        <p:spPr bwMode="auto">
          <a:xfrm>
            <a:off x="4648200" y="2057400"/>
            <a:ext cx="3733800" cy="27432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a:t>struct  Person {</a:t>
            </a:r>
          </a:p>
          <a:p>
            <a:pPr>
              <a:defRPr/>
            </a:pPr>
            <a:r>
              <a:rPr lang="en-US"/>
              <a:t>    char  name[30];</a:t>
            </a:r>
          </a:p>
          <a:p>
            <a:pPr>
              <a:defRPr/>
            </a:pPr>
            <a:r>
              <a:rPr lang="en-US"/>
              <a:t>    int  age;</a:t>
            </a:r>
          </a:p>
          <a:p>
            <a:pPr>
              <a:defRPr/>
            </a:pPr>
            <a:r>
              <a:rPr lang="en-US"/>
              <a:t>} ps;</a:t>
            </a:r>
          </a:p>
          <a:p>
            <a:pPr>
              <a:defRPr/>
            </a:pPr>
            <a:r>
              <a:rPr lang="en-US"/>
              <a:t>struct Person  *p = &amp; ps;</a:t>
            </a:r>
          </a:p>
          <a:p>
            <a:pPr>
              <a:defRPr/>
            </a:pPr>
            <a:endParaRPr lang="en-US"/>
          </a:p>
          <a:p>
            <a:pPr>
              <a:defRPr/>
            </a:pPr>
            <a:r>
              <a:rPr lang="en-US"/>
              <a:t>scanf(“%s”, </a:t>
            </a:r>
            <a:r>
              <a:rPr lang="en-US" b="1"/>
              <a:t>p-&gt;name</a:t>
            </a:r>
            <a:r>
              <a:rPr lang="en-US"/>
              <a:t>);</a:t>
            </a:r>
          </a:p>
          <a:p>
            <a:pPr>
              <a:defRPr/>
            </a:pPr>
            <a:r>
              <a:rPr lang="en-US" b="1"/>
              <a:t>p-&gt;age</a:t>
            </a:r>
            <a:r>
              <a:rPr lang="en-US"/>
              <a:t> = 20;</a:t>
            </a:r>
          </a:p>
          <a:p>
            <a:pPr>
              <a:defRPr/>
            </a:pP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latin typeface="Arial" charset="0"/>
                <a:cs typeface="Arial" charset="0"/>
              </a:rPr>
              <a:t>Phép tăng/giảm địa chỉ</a:t>
            </a:r>
          </a:p>
        </p:txBody>
      </p:sp>
      <p:sp>
        <p:nvSpPr>
          <p:cNvPr id="30723"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7AC0C733-AD09-43C1-B89B-40159C9A29C0}" type="slidenum">
              <a:rPr lang="en-US" smtClean="0"/>
              <a:pPr/>
              <a:t>24</a:t>
            </a:fld>
            <a:endParaRPr lang="en-US" smtClean="0"/>
          </a:p>
        </p:txBody>
      </p:sp>
      <p:sp>
        <p:nvSpPr>
          <p:cNvPr id="30724" name="Content Placeholder 2"/>
          <p:cNvSpPr>
            <a:spLocks noGrp="1"/>
          </p:cNvSpPr>
          <p:nvPr>
            <p:ph sz="quarter" idx="1"/>
          </p:nvPr>
        </p:nvSpPr>
        <p:spPr>
          <a:xfrm>
            <a:off x="457200" y="1219200"/>
            <a:ext cx="8229600" cy="4937125"/>
          </a:xfrm>
        </p:spPr>
        <p:txBody>
          <a:bodyPr/>
          <a:lstStyle/>
          <a:p>
            <a:pPr eaLnBrk="1" hangingPunct="1"/>
            <a:r>
              <a:rPr lang="en-US" smtClean="0"/>
              <a:t>Đó là các phép toán (+,-, ++, --) trên biến con trỏ. </a:t>
            </a:r>
          </a:p>
        </p:txBody>
      </p:sp>
      <p:sp>
        <p:nvSpPr>
          <p:cNvPr id="29701" name="Rounded Rectangle 3"/>
          <p:cNvSpPr>
            <a:spLocks noChangeArrowheads="1"/>
          </p:cNvSpPr>
          <p:nvPr/>
        </p:nvSpPr>
        <p:spPr bwMode="auto">
          <a:xfrm>
            <a:off x="2133600" y="2362200"/>
            <a:ext cx="4495800" cy="31242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sz="2000"/>
              <a:t>char  st[10];</a:t>
            </a:r>
          </a:p>
          <a:p>
            <a:pPr>
              <a:defRPr/>
            </a:pPr>
            <a:r>
              <a:rPr lang="en-US" sz="2000"/>
              <a:t>char * ps = st; 	//ps = &amp;st[0];</a:t>
            </a:r>
          </a:p>
          <a:p>
            <a:pPr>
              <a:defRPr/>
            </a:pPr>
            <a:r>
              <a:rPr lang="en-US" sz="2000"/>
              <a:t>ps = </a:t>
            </a:r>
            <a:r>
              <a:rPr lang="en-US" sz="2000" b="1"/>
              <a:t>ps +2</a:t>
            </a:r>
            <a:r>
              <a:rPr lang="en-US" sz="2000"/>
              <a:t>;	//ps = &amp;st[2];</a:t>
            </a:r>
          </a:p>
          <a:p>
            <a:pPr>
              <a:defRPr/>
            </a:pPr>
            <a:r>
              <a:rPr lang="en-US" sz="2000"/>
              <a:t> </a:t>
            </a:r>
          </a:p>
          <a:p>
            <a:pPr>
              <a:defRPr/>
            </a:pPr>
            <a:r>
              <a:rPr lang="en-US" sz="2000"/>
              <a:t>int  si[10];</a:t>
            </a:r>
          </a:p>
          <a:p>
            <a:pPr>
              <a:defRPr/>
            </a:pPr>
            <a:r>
              <a:rPr lang="en-US" sz="2000"/>
              <a:t>int  * pi = &amp;si[1];</a:t>
            </a:r>
          </a:p>
          <a:p>
            <a:pPr>
              <a:defRPr/>
            </a:pPr>
            <a:r>
              <a:rPr lang="en-US" sz="2000" b="1"/>
              <a:t>pi++</a:t>
            </a:r>
            <a:r>
              <a:rPr lang="en-US" sz="2000"/>
              <a:t>;		//pi = &amp;si[2];</a:t>
            </a:r>
          </a:p>
          <a:p>
            <a:pPr>
              <a:defRPr/>
            </a:pPr>
            <a:r>
              <a:rPr lang="en-US" sz="2000"/>
              <a:t>pi = </a:t>
            </a:r>
            <a:r>
              <a:rPr lang="en-US" sz="2000" b="1"/>
              <a:t>pi - 2</a:t>
            </a:r>
            <a:r>
              <a:rPr lang="en-US" sz="2000"/>
              <a:t>; 	//pi = &amp;si[0];</a:t>
            </a:r>
            <a:endParaRPr lang="en-US" sz="2000" b="1"/>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latin typeface="Arial" charset="0"/>
                <a:cs typeface="Arial" charset="0"/>
              </a:rPr>
              <a:t>3. Mối quan hệ giữa mảng và con trỏ</a:t>
            </a:r>
          </a:p>
        </p:txBody>
      </p:sp>
      <p:sp>
        <p:nvSpPr>
          <p:cNvPr id="3174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A862E39-820A-44DC-B9A3-CBE31FC0A7B6}" type="slidenum">
              <a:rPr lang="en-US" smtClean="0"/>
              <a:pPr/>
              <a:t>25</a:t>
            </a:fld>
            <a:endParaRPr lang="en-US" smtClean="0"/>
          </a:p>
        </p:txBody>
      </p:sp>
      <p:sp>
        <p:nvSpPr>
          <p:cNvPr id="31748" name="Content Placeholder 2"/>
          <p:cNvSpPr>
            <a:spLocks noGrp="1"/>
          </p:cNvSpPr>
          <p:nvPr>
            <p:ph sz="quarter" idx="1"/>
          </p:nvPr>
        </p:nvSpPr>
        <p:spPr>
          <a:xfrm>
            <a:off x="457200" y="1219200"/>
            <a:ext cx="8229600" cy="4937125"/>
          </a:xfrm>
        </p:spPr>
        <p:txBody>
          <a:bodyPr/>
          <a:lstStyle/>
          <a:p>
            <a:pPr eaLnBrk="1" hangingPunct="1"/>
            <a:r>
              <a:rPr lang="en-US" smtClean="0"/>
              <a:t>Bản thân mảng là một con trỏ, trỏ đến dãy phần tử của mảng. Nó là hằng con trỏ (</a:t>
            </a:r>
            <a:r>
              <a:rPr lang="en-US" sz="2800" smtClean="0"/>
              <a:t>như không thể gán cho tên mảng, cũng như không thực hiện được các phép tăng/giảm địa chỉ</a:t>
            </a:r>
            <a:r>
              <a:rPr lang="en-US" smtClean="0"/>
              <a:t>)</a:t>
            </a:r>
          </a:p>
          <a:p>
            <a:pPr eaLnBrk="1" hangingPunct="1"/>
            <a:r>
              <a:rPr lang="en-US" smtClean="0"/>
              <a:t>Biến con trỏ có thể được dùng để truy nhập vào các phần tử của mảng giống như mảng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latin typeface="Arial" charset="0"/>
                <a:cs typeface="Arial" charset="0"/>
              </a:rPr>
              <a:t>3. Mối quan hệ giữa mảng và con trỏ</a:t>
            </a:r>
          </a:p>
        </p:txBody>
      </p:sp>
      <p:sp>
        <p:nvSpPr>
          <p:cNvPr id="32771" name="Slide Number Placeholder 16"/>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59B3FBA3-01A9-42B3-B3ED-73753A918322}" type="slidenum">
              <a:rPr lang="en-US" smtClean="0"/>
              <a:pPr/>
              <a:t>26</a:t>
            </a:fld>
            <a:endParaRPr lang="en-US" smtClean="0"/>
          </a:p>
        </p:txBody>
      </p:sp>
      <p:sp>
        <p:nvSpPr>
          <p:cNvPr id="31748" name="Rectangle 3"/>
          <p:cNvSpPr>
            <a:spLocks noChangeArrowheads="1"/>
          </p:cNvSpPr>
          <p:nvPr/>
        </p:nvSpPr>
        <p:spPr bwMode="auto">
          <a:xfrm>
            <a:off x="4724400" y="2286000"/>
            <a:ext cx="533400" cy="381000"/>
          </a:xfrm>
          <a:prstGeom prst="rect">
            <a:avLst/>
          </a:prstGeom>
          <a:solidFill>
            <a:schemeClr val="accent1">
              <a:lumMod val="40000"/>
              <a:lumOff val="60000"/>
            </a:schemeClr>
          </a:solidFill>
          <a:ln w="9525" algn="ctr">
            <a:solidFill>
              <a:schemeClr val="tx1"/>
            </a:solidFill>
            <a:round/>
            <a:headEnd/>
            <a:tailEnd/>
          </a:ln>
        </p:spPr>
        <p:txBody>
          <a:bodyPr/>
          <a:lstStyle/>
          <a:p>
            <a:pPr algn="ctr">
              <a:defRPr/>
            </a:pPr>
            <a:r>
              <a:rPr lang="en-US"/>
              <a:t>s</a:t>
            </a:r>
          </a:p>
        </p:txBody>
      </p:sp>
      <p:sp>
        <p:nvSpPr>
          <p:cNvPr id="31749" name="Rectangle 4"/>
          <p:cNvSpPr>
            <a:spLocks noChangeArrowheads="1"/>
          </p:cNvSpPr>
          <p:nvPr/>
        </p:nvSpPr>
        <p:spPr bwMode="auto">
          <a:xfrm>
            <a:off x="5410200" y="3124200"/>
            <a:ext cx="457200" cy="381000"/>
          </a:xfrm>
          <a:prstGeom prst="rect">
            <a:avLst/>
          </a:prstGeom>
          <a:solidFill>
            <a:schemeClr val="accent1">
              <a:lumMod val="40000"/>
              <a:lumOff val="60000"/>
            </a:schemeClr>
          </a:solidFill>
          <a:ln w="9525" algn="ctr">
            <a:solidFill>
              <a:schemeClr val="tx1"/>
            </a:solidFill>
            <a:round/>
            <a:headEnd/>
            <a:tailEnd/>
          </a:ln>
        </p:spPr>
        <p:txBody>
          <a:bodyPr/>
          <a:lstStyle/>
          <a:p>
            <a:pPr>
              <a:defRPr/>
            </a:pPr>
            <a:endParaRPr lang="en-US"/>
          </a:p>
        </p:txBody>
      </p:sp>
      <p:sp>
        <p:nvSpPr>
          <p:cNvPr id="31750" name="Rectangle 5"/>
          <p:cNvSpPr>
            <a:spLocks noChangeArrowheads="1"/>
          </p:cNvSpPr>
          <p:nvPr/>
        </p:nvSpPr>
        <p:spPr bwMode="auto">
          <a:xfrm>
            <a:off x="5867400" y="3124200"/>
            <a:ext cx="457200" cy="381000"/>
          </a:xfrm>
          <a:prstGeom prst="rect">
            <a:avLst/>
          </a:prstGeom>
          <a:solidFill>
            <a:schemeClr val="accent1">
              <a:lumMod val="40000"/>
              <a:lumOff val="60000"/>
            </a:schemeClr>
          </a:solidFill>
          <a:ln w="9525" algn="ctr">
            <a:solidFill>
              <a:schemeClr val="tx1"/>
            </a:solidFill>
            <a:round/>
            <a:headEnd/>
            <a:tailEnd/>
          </a:ln>
        </p:spPr>
        <p:txBody>
          <a:bodyPr/>
          <a:lstStyle/>
          <a:p>
            <a:pPr>
              <a:defRPr/>
            </a:pPr>
            <a:endParaRPr lang="en-US"/>
          </a:p>
        </p:txBody>
      </p:sp>
      <p:sp>
        <p:nvSpPr>
          <p:cNvPr id="31751" name="Rectangle 6"/>
          <p:cNvSpPr>
            <a:spLocks noChangeArrowheads="1"/>
          </p:cNvSpPr>
          <p:nvPr/>
        </p:nvSpPr>
        <p:spPr bwMode="auto">
          <a:xfrm>
            <a:off x="6324600" y="3124200"/>
            <a:ext cx="457200" cy="381000"/>
          </a:xfrm>
          <a:prstGeom prst="rect">
            <a:avLst/>
          </a:prstGeom>
          <a:solidFill>
            <a:schemeClr val="accent1">
              <a:lumMod val="40000"/>
              <a:lumOff val="60000"/>
            </a:schemeClr>
          </a:solidFill>
          <a:ln w="9525" algn="ctr">
            <a:solidFill>
              <a:schemeClr val="tx1"/>
            </a:solidFill>
            <a:round/>
            <a:headEnd/>
            <a:tailEnd/>
          </a:ln>
        </p:spPr>
        <p:txBody>
          <a:bodyPr/>
          <a:lstStyle/>
          <a:p>
            <a:pPr>
              <a:defRPr/>
            </a:pPr>
            <a:endParaRPr lang="en-US"/>
          </a:p>
        </p:txBody>
      </p:sp>
      <p:sp>
        <p:nvSpPr>
          <p:cNvPr id="31752" name="Rectangle 7"/>
          <p:cNvSpPr>
            <a:spLocks noChangeArrowheads="1"/>
          </p:cNvSpPr>
          <p:nvPr/>
        </p:nvSpPr>
        <p:spPr bwMode="auto">
          <a:xfrm>
            <a:off x="6781800" y="3124200"/>
            <a:ext cx="457200" cy="381000"/>
          </a:xfrm>
          <a:prstGeom prst="rect">
            <a:avLst/>
          </a:prstGeom>
          <a:solidFill>
            <a:schemeClr val="accent1">
              <a:lumMod val="40000"/>
              <a:lumOff val="60000"/>
            </a:schemeClr>
          </a:solidFill>
          <a:ln w="9525" algn="ctr">
            <a:solidFill>
              <a:schemeClr val="tx1"/>
            </a:solidFill>
            <a:round/>
            <a:headEnd/>
            <a:tailEnd/>
          </a:ln>
        </p:spPr>
        <p:txBody>
          <a:bodyPr/>
          <a:lstStyle/>
          <a:p>
            <a:pPr>
              <a:defRPr/>
            </a:pPr>
            <a:endParaRPr lang="en-US"/>
          </a:p>
        </p:txBody>
      </p:sp>
      <p:sp>
        <p:nvSpPr>
          <p:cNvPr id="31753" name="Rectangle 8"/>
          <p:cNvSpPr>
            <a:spLocks noChangeArrowheads="1"/>
          </p:cNvSpPr>
          <p:nvPr/>
        </p:nvSpPr>
        <p:spPr bwMode="auto">
          <a:xfrm>
            <a:off x="7239000" y="3124200"/>
            <a:ext cx="457200" cy="381000"/>
          </a:xfrm>
          <a:prstGeom prst="rect">
            <a:avLst/>
          </a:prstGeom>
          <a:solidFill>
            <a:schemeClr val="accent1">
              <a:lumMod val="40000"/>
              <a:lumOff val="60000"/>
            </a:schemeClr>
          </a:solidFill>
          <a:ln w="9525" algn="ctr">
            <a:solidFill>
              <a:schemeClr val="tx1"/>
            </a:solidFill>
            <a:round/>
            <a:headEnd/>
            <a:tailEnd/>
          </a:ln>
        </p:spPr>
        <p:txBody>
          <a:bodyPr/>
          <a:lstStyle/>
          <a:p>
            <a:pPr>
              <a:defRPr/>
            </a:pPr>
            <a:endParaRPr lang="en-US"/>
          </a:p>
        </p:txBody>
      </p:sp>
      <p:sp>
        <p:nvSpPr>
          <p:cNvPr id="32778" name="Freeform 9"/>
          <p:cNvSpPr>
            <a:spLocks noChangeArrowheads="1"/>
          </p:cNvSpPr>
          <p:nvPr/>
        </p:nvSpPr>
        <p:spPr bwMode="auto">
          <a:xfrm>
            <a:off x="5278438" y="2465388"/>
            <a:ext cx="434975" cy="665162"/>
          </a:xfrm>
          <a:custGeom>
            <a:avLst/>
            <a:gdLst>
              <a:gd name="T0" fmla="*/ 0 w 434109"/>
              <a:gd name="T1" fmla="*/ 0 h 665018"/>
              <a:gd name="T2" fmla="*/ 381603 w 434109"/>
              <a:gd name="T3" fmla="*/ 138846 h 665018"/>
              <a:gd name="T4" fmla="*/ 367469 w 434109"/>
              <a:gd name="T5" fmla="*/ 666458 h 665018"/>
              <a:gd name="T6" fmla="*/ 0 60000 65536"/>
              <a:gd name="T7" fmla="*/ 0 60000 65536"/>
              <a:gd name="T8" fmla="*/ 0 60000 65536"/>
              <a:gd name="T9" fmla="*/ 0 w 434109"/>
              <a:gd name="T10" fmla="*/ 0 h 665018"/>
              <a:gd name="T11" fmla="*/ 434109 w 434109"/>
              <a:gd name="T12" fmla="*/ 665018 h 665018"/>
            </a:gdLst>
            <a:ahLst/>
            <a:cxnLst>
              <a:cxn ang="T6">
                <a:pos x="T0" y="T1"/>
              </a:cxn>
              <a:cxn ang="T7">
                <a:pos x="T2" y="T3"/>
              </a:cxn>
              <a:cxn ang="T8">
                <a:pos x="T4" y="T5"/>
              </a:cxn>
            </a:cxnLst>
            <a:rect l="T9" t="T10" r="T11" b="T12"/>
            <a:pathLst>
              <a:path w="434109" h="665018">
                <a:moveTo>
                  <a:pt x="0" y="0"/>
                </a:moveTo>
                <a:cubicBezTo>
                  <a:pt x="157018" y="13855"/>
                  <a:pt x="314037" y="27710"/>
                  <a:pt x="374073" y="138546"/>
                </a:cubicBezTo>
                <a:cubicBezTo>
                  <a:pt x="434109" y="249382"/>
                  <a:pt x="397163" y="457200"/>
                  <a:pt x="360218" y="665018"/>
                </a:cubicBezTo>
              </a:path>
            </a:pathLst>
          </a:custGeom>
          <a:noFill/>
          <a:ln w="9525" algn="ctr">
            <a:solidFill>
              <a:schemeClr val="tx1"/>
            </a:solidFill>
            <a:round/>
            <a:headEnd/>
            <a:tailEnd type="arrow" w="med" len="med"/>
          </a:ln>
        </p:spPr>
        <p:txBody>
          <a:bodyPr/>
          <a:lstStyle/>
          <a:p>
            <a:endParaRPr lang="en-US"/>
          </a:p>
        </p:txBody>
      </p:sp>
      <p:sp>
        <p:nvSpPr>
          <p:cNvPr id="31755" name="Rounded Rectangle 10"/>
          <p:cNvSpPr>
            <a:spLocks noChangeArrowheads="1"/>
          </p:cNvSpPr>
          <p:nvPr/>
        </p:nvSpPr>
        <p:spPr bwMode="auto">
          <a:xfrm>
            <a:off x="457200" y="1905000"/>
            <a:ext cx="3886200" cy="17526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a:lstStyle/>
          <a:p>
            <a:pPr>
              <a:defRPr/>
            </a:pPr>
            <a:r>
              <a:rPr lang="en-US" sz="2000"/>
              <a:t>1. char  s[5];</a:t>
            </a:r>
          </a:p>
          <a:p>
            <a:pPr>
              <a:defRPr/>
            </a:pPr>
            <a:r>
              <a:rPr lang="en-US" sz="2000"/>
              <a:t>2. char * ps = s; //ps = &amp;st[0];</a:t>
            </a:r>
          </a:p>
          <a:p>
            <a:pPr>
              <a:defRPr/>
            </a:pPr>
            <a:r>
              <a:rPr lang="en-US" sz="2000"/>
              <a:t>3. ps = </a:t>
            </a:r>
            <a:r>
              <a:rPr lang="en-US" sz="2000" b="1"/>
              <a:t>ps +2</a:t>
            </a:r>
            <a:r>
              <a:rPr lang="en-US" sz="2000"/>
              <a:t>;	//ps = &amp;st[2];</a:t>
            </a:r>
          </a:p>
          <a:p>
            <a:pPr>
              <a:defRPr/>
            </a:pPr>
            <a:endParaRPr lang="en-US" sz="2000"/>
          </a:p>
          <a:p>
            <a:pPr>
              <a:defRPr/>
            </a:pPr>
            <a:r>
              <a:rPr lang="en-US" sz="2000"/>
              <a:t>4. s++;		//Error</a:t>
            </a:r>
          </a:p>
          <a:p>
            <a:pPr>
              <a:defRPr/>
            </a:pPr>
            <a:r>
              <a:rPr lang="en-US" sz="2000"/>
              <a:t> </a:t>
            </a:r>
          </a:p>
        </p:txBody>
      </p:sp>
      <p:sp>
        <p:nvSpPr>
          <p:cNvPr id="31756" name="Rectangle 11"/>
          <p:cNvSpPr>
            <a:spLocks noChangeArrowheads="1"/>
          </p:cNvSpPr>
          <p:nvPr/>
        </p:nvSpPr>
        <p:spPr bwMode="auto">
          <a:xfrm>
            <a:off x="4724400" y="3962400"/>
            <a:ext cx="533400" cy="381000"/>
          </a:xfrm>
          <a:prstGeom prst="rect">
            <a:avLst/>
          </a:prstGeom>
          <a:solidFill>
            <a:schemeClr val="accent1">
              <a:lumMod val="40000"/>
              <a:lumOff val="60000"/>
            </a:schemeClr>
          </a:solidFill>
          <a:ln w="9525" algn="ctr">
            <a:solidFill>
              <a:schemeClr val="tx1"/>
            </a:solidFill>
            <a:round/>
            <a:headEnd/>
            <a:tailEnd/>
          </a:ln>
        </p:spPr>
        <p:txBody>
          <a:bodyPr/>
          <a:lstStyle/>
          <a:p>
            <a:pPr algn="ctr">
              <a:defRPr/>
            </a:pPr>
            <a:r>
              <a:rPr lang="en-US"/>
              <a:t>ps</a:t>
            </a:r>
          </a:p>
        </p:txBody>
      </p:sp>
      <p:sp>
        <p:nvSpPr>
          <p:cNvPr id="32781" name="Freeform 12"/>
          <p:cNvSpPr>
            <a:spLocks noChangeArrowheads="1"/>
          </p:cNvSpPr>
          <p:nvPr/>
        </p:nvSpPr>
        <p:spPr bwMode="auto">
          <a:xfrm>
            <a:off x="4900613" y="3311525"/>
            <a:ext cx="515937" cy="636588"/>
          </a:xfrm>
          <a:custGeom>
            <a:avLst/>
            <a:gdLst>
              <a:gd name="T0" fmla="*/ 72056 w 517236"/>
              <a:gd name="T1" fmla="*/ 630136 h 637309"/>
              <a:gd name="T2" fmla="*/ 72056 w 517236"/>
              <a:gd name="T3" fmla="*/ 205479 h 637309"/>
              <a:gd name="T4" fmla="*/ 504392 w 517236"/>
              <a:gd name="T5" fmla="*/ 0 h 637309"/>
              <a:gd name="T6" fmla="*/ 0 60000 65536"/>
              <a:gd name="T7" fmla="*/ 0 60000 65536"/>
              <a:gd name="T8" fmla="*/ 0 60000 65536"/>
              <a:gd name="T9" fmla="*/ 0 w 517236"/>
              <a:gd name="T10" fmla="*/ 0 h 637309"/>
              <a:gd name="T11" fmla="*/ 517236 w 517236"/>
              <a:gd name="T12" fmla="*/ 637309 h 637309"/>
            </a:gdLst>
            <a:ahLst/>
            <a:cxnLst>
              <a:cxn ang="T6">
                <a:pos x="T0" y="T1"/>
              </a:cxn>
              <a:cxn ang="T7">
                <a:pos x="T2" y="T3"/>
              </a:cxn>
              <a:cxn ang="T8">
                <a:pos x="T4" y="T5"/>
              </a:cxn>
            </a:cxnLst>
            <a:rect l="T9" t="T10" r="T11" b="T12"/>
            <a:pathLst>
              <a:path w="517236" h="637309">
                <a:moveTo>
                  <a:pt x="73891" y="637309"/>
                </a:moveTo>
                <a:cubicBezTo>
                  <a:pt x="36945" y="475673"/>
                  <a:pt x="0" y="314037"/>
                  <a:pt x="73891" y="207819"/>
                </a:cubicBezTo>
                <a:cubicBezTo>
                  <a:pt x="147782" y="101601"/>
                  <a:pt x="332509" y="50800"/>
                  <a:pt x="517236" y="0"/>
                </a:cubicBezTo>
              </a:path>
            </a:pathLst>
          </a:custGeom>
          <a:noFill/>
          <a:ln w="9525" algn="ctr">
            <a:solidFill>
              <a:schemeClr val="tx1"/>
            </a:solidFill>
            <a:round/>
            <a:headEnd/>
            <a:tailEnd type="arrow" w="med" len="med"/>
          </a:ln>
        </p:spPr>
        <p:txBody>
          <a:bodyPr/>
          <a:lstStyle/>
          <a:p>
            <a:endParaRPr lang="en-US"/>
          </a:p>
        </p:txBody>
      </p:sp>
      <p:sp>
        <p:nvSpPr>
          <p:cNvPr id="32782" name="Freeform 13"/>
          <p:cNvSpPr>
            <a:spLocks noChangeArrowheads="1"/>
          </p:cNvSpPr>
          <p:nvPr/>
        </p:nvSpPr>
        <p:spPr bwMode="auto">
          <a:xfrm>
            <a:off x="5278438" y="3519488"/>
            <a:ext cx="1260475" cy="636587"/>
          </a:xfrm>
          <a:custGeom>
            <a:avLst/>
            <a:gdLst>
              <a:gd name="T0" fmla="*/ 0 w 1260763"/>
              <a:gd name="T1" fmla="*/ 630126 h 637309"/>
              <a:gd name="T2" fmla="*/ 939959 w 1260763"/>
              <a:gd name="T3" fmla="*/ 520539 h 637309"/>
              <a:gd name="T4" fmla="*/ 1257885 w 1260763"/>
              <a:gd name="T5" fmla="*/ 0 h 637309"/>
              <a:gd name="T6" fmla="*/ 0 60000 65536"/>
              <a:gd name="T7" fmla="*/ 0 60000 65536"/>
              <a:gd name="T8" fmla="*/ 0 60000 65536"/>
              <a:gd name="T9" fmla="*/ 0 w 1260763"/>
              <a:gd name="T10" fmla="*/ 0 h 637309"/>
              <a:gd name="T11" fmla="*/ 1260763 w 1260763"/>
              <a:gd name="T12" fmla="*/ 637309 h 637309"/>
            </a:gdLst>
            <a:ahLst/>
            <a:cxnLst>
              <a:cxn ang="T6">
                <a:pos x="T0" y="T1"/>
              </a:cxn>
              <a:cxn ang="T7">
                <a:pos x="T2" y="T3"/>
              </a:cxn>
              <a:cxn ang="T8">
                <a:pos x="T4" y="T5"/>
              </a:cxn>
            </a:cxnLst>
            <a:rect l="T9" t="T10" r="T11" b="T12"/>
            <a:pathLst>
              <a:path w="1260763" h="637309">
                <a:moveTo>
                  <a:pt x="0" y="637309"/>
                </a:moveTo>
                <a:cubicBezTo>
                  <a:pt x="365991" y="634999"/>
                  <a:pt x="731982" y="632690"/>
                  <a:pt x="942109" y="526472"/>
                </a:cubicBezTo>
                <a:cubicBezTo>
                  <a:pt x="1152236" y="420254"/>
                  <a:pt x="1206499" y="210127"/>
                  <a:pt x="1260763" y="0"/>
                </a:cubicBezTo>
              </a:path>
            </a:pathLst>
          </a:custGeom>
          <a:noFill/>
          <a:ln w="9525" algn="ctr">
            <a:solidFill>
              <a:schemeClr val="tx1"/>
            </a:solidFill>
            <a:round/>
            <a:headEnd/>
            <a:tailEnd type="arrow" w="med" len="med"/>
          </a:ln>
        </p:spPr>
        <p:txBody>
          <a:bodyPr/>
          <a:lstStyle/>
          <a:p>
            <a:endParaRPr lang="en-US"/>
          </a:p>
        </p:txBody>
      </p:sp>
      <p:sp>
        <p:nvSpPr>
          <p:cNvPr id="32783" name="TextBox 14"/>
          <p:cNvSpPr txBox="1">
            <a:spLocks noChangeArrowheads="1"/>
          </p:cNvSpPr>
          <p:nvPr/>
        </p:nvSpPr>
        <p:spPr bwMode="auto">
          <a:xfrm>
            <a:off x="4724400" y="3276600"/>
            <a:ext cx="533400" cy="307975"/>
          </a:xfrm>
          <a:prstGeom prst="rect">
            <a:avLst/>
          </a:prstGeom>
          <a:noFill/>
          <a:ln w="9525">
            <a:noFill/>
            <a:miter lim="800000"/>
            <a:headEnd/>
            <a:tailEnd/>
          </a:ln>
        </p:spPr>
        <p:txBody>
          <a:bodyPr>
            <a:spAutoFit/>
          </a:bodyPr>
          <a:lstStyle/>
          <a:p>
            <a:r>
              <a:rPr lang="en-US" sz="1400"/>
              <a:t>2.</a:t>
            </a:r>
            <a:endParaRPr lang="en-US"/>
          </a:p>
        </p:txBody>
      </p:sp>
      <p:sp>
        <p:nvSpPr>
          <p:cNvPr id="32784" name="TextBox 15"/>
          <p:cNvSpPr txBox="1">
            <a:spLocks noChangeArrowheads="1"/>
          </p:cNvSpPr>
          <p:nvPr/>
        </p:nvSpPr>
        <p:spPr bwMode="auto">
          <a:xfrm>
            <a:off x="6019800" y="3733800"/>
            <a:ext cx="533400" cy="307975"/>
          </a:xfrm>
          <a:prstGeom prst="rect">
            <a:avLst/>
          </a:prstGeom>
          <a:noFill/>
          <a:ln w="9525">
            <a:noFill/>
            <a:miter lim="800000"/>
            <a:headEnd/>
            <a:tailEnd/>
          </a:ln>
        </p:spPr>
        <p:txBody>
          <a:bodyPr>
            <a:spAutoFit/>
          </a:bodyPr>
          <a:lstStyle/>
          <a:p>
            <a:r>
              <a:rPr lang="en-US" sz="1400"/>
              <a:t>3.</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latin typeface="Arial" charset="0"/>
                <a:cs typeface="Arial" charset="0"/>
              </a:rPr>
              <a:t>4. Cấp phát động bộ nhớ</a:t>
            </a:r>
          </a:p>
        </p:txBody>
      </p:sp>
      <p:sp>
        <p:nvSpPr>
          <p:cNvPr id="3379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F8F617C-2396-49D5-9D7B-38354C7D7018}" type="slidenum">
              <a:rPr lang="en-US" smtClean="0"/>
              <a:pPr/>
              <a:t>27</a:t>
            </a:fld>
            <a:endParaRPr lang="en-US" smtClean="0"/>
          </a:p>
        </p:txBody>
      </p:sp>
      <p:sp>
        <p:nvSpPr>
          <p:cNvPr id="33796" name="Content Placeholder 2"/>
          <p:cNvSpPr>
            <a:spLocks noGrp="1"/>
          </p:cNvSpPr>
          <p:nvPr>
            <p:ph sz="quarter" idx="1"/>
          </p:nvPr>
        </p:nvSpPr>
        <p:spPr>
          <a:xfrm>
            <a:off x="457200" y="1219200"/>
            <a:ext cx="8229600" cy="4937125"/>
          </a:xfrm>
        </p:spPr>
        <p:txBody>
          <a:bodyPr/>
          <a:lstStyle/>
          <a:p>
            <a:pPr eaLnBrk="1" hangingPunct="1"/>
            <a:r>
              <a:rPr lang="en-US" sz="2000" smtClean="0"/>
              <a:t>Thư viện &lt;stdlib.h&gt; cung cấp một số hàm để quản lý vùng nhớ động:</a:t>
            </a:r>
          </a:p>
          <a:p>
            <a:pPr lvl="1" eaLnBrk="1" hangingPunct="1"/>
            <a:r>
              <a:rPr lang="en-US" sz="1800" smtClean="0">
                <a:solidFill>
                  <a:schemeClr val="tx1"/>
                </a:solidFill>
              </a:rPr>
              <a:t>Hàm </a:t>
            </a:r>
            <a:r>
              <a:rPr lang="en-US" sz="1800" b="1" smtClean="0">
                <a:solidFill>
                  <a:schemeClr val="tx1"/>
                </a:solidFill>
              </a:rPr>
              <a:t>malloc</a:t>
            </a:r>
            <a:r>
              <a:rPr lang="en-US" sz="1800" smtClean="0">
                <a:solidFill>
                  <a:schemeClr val="tx1"/>
                </a:solidFill>
              </a:rPr>
              <a:t>(): có định dạng hàm</a:t>
            </a:r>
          </a:p>
          <a:p>
            <a:pPr lvl="1" algn="ctr" eaLnBrk="1" hangingPunct="1">
              <a:buFont typeface="Wingdings" pitchFamily="2" charset="2"/>
              <a:buNone/>
            </a:pPr>
            <a:r>
              <a:rPr lang="en-US" sz="1800" b="1" smtClean="0">
                <a:solidFill>
                  <a:schemeClr val="tx1"/>
                </a:solidFill>
              </a:rPr>
              <a:t>void * malloc(int size);</a:t>
            </a:r>
          </a:p>
          <a:p>
            <a:pPr lvl="1" eaLnBrk="1" hangingPunct="1">
              <a:buFont typeface="Wingdings" pitchFamily="2" charset="2"/>
              <a:buNone/>
            </a:pPr>
            <a:r>
              <a:rPr lang="en-US" sz="1800" smtClean="0">
                <a:solidFill>
                  <a:schemeClr val="tx1"/>
                </a:solidFill>
              </a:rPr>
              <a:t>Hàm cấp phát vùng nhớ động kích thước size, rồi trả về địa chỉ của ngăn nhớ đầu tiên của vùng nhớ đó. Hàm trả về NULL nếu cấp phát không thành công</a:t>
            </a:r>
          </a:p>
          <a:p>
            <a:pPr lvl="1" eaLnBrk="1" hangingPunct="1"/>
            <a:r>
              <a:rPr lang="en-US" sz="1800" smtClean="0">
                <a:solidFill>
                  <a:schemeClr val="tx1"/>
                </a:solidFill>
              </a:rPr>
              <a:t>Hàm </a:t>
            </a:r>
            <a:r>
              <a:rPr lang="en-US" sz="1800" b="1" smtClean="0">
                <a:solidFill>
                  <a:schemeClr val="tx1"/>
                </a:solidFill>
              </a:rPr>
              <a:t>calloc</a:t>
            </a:r>
            <a:r>
              <a:rPr lang="en-US" sz="1800" smtClean="0">
                <a:solidFill>
                  <a:schemeClr val="tx1"/>
                </a:solidFill>
              </a:rPr>
              <a:t>(): void * calloc(int  nItems, int  size_item);</a:t>
            </a:r>
          </a:p>
          <a:p>
            <a:pPr lvl="1" eaLnBrk="1" hangingPunct="1">
              <a:buFont typeface="Wingdings" pitchFamily="2" charset="2"/>
              <a:buNone/>
            </a:pPr>
            <a:r>
              <a:rPr lang="en-US" sz="1800" smtClean="0">
                <a:solidFill>
                  <a:schemeClr val="tx1"/>
                </a:solidFill>
              </a:rPr>
              <a:t>Cấp phát vùng nhớ kích thước nItems * size_item</a:t>
            </a:r>
          </a:p>
          <a:p>
            <a:pPr lvl="1" eaLnBrk="1" hangingPunct="1"/>
            <a:r>
              <a:rPr lang="en-US" sz="1800" smtClean="0">
                <a:solidFill>
                  <a:schemeClr val="tx1"/>
                </a:solidFill>
              </a:rPr>
              <a:t>Hàm </a:t>
            </a:r>
            <a:r>
              <a:rPr lang="en-US" sz="1800" b="1" smtClean="0">
                <a:solidFill>
                  <a:schemeClr val="tx1"/>
                </a:solidFill>
              </a:rPr>
              <a:t>realloc</a:t>
            </a:r>
            <a:r>
              <a:rPr lang="en-US" sz="1800" smtClean="0">
                <a:solidFill>
                  <a:schemeClr val="tx1"/>
                </a:solidFill>
              </a:rPr>
              <a:t>(): void* realloc(void* block, int new_size);</a:t>
            </a:r>
          </a:p>
          <a:p>
            <a:pPr lvl="1" eaLnBrk="1" hangingPunct="1">
              <a:buFont typeface="Wingdings" pitchFamily="2" charset="2"/>
              <a:buNone/>
            </a:pPr>
            <a:r>
              <a:rPr lang="en-US" sz="1800" smtClean="0">
                <a:solidFill>
                  <a:schemeClr val="tx1"/>
                </a:solidFill>
              </a:rPr>
              <a:t>Cấp phát lại một vùng nhớ mới kích thước new_size cho vùng nhớ cũ trong block, có copy dữ liệu từ vùng nhớ cũ sang vùng nhớ mới.</a:t>
            </a:r>
          </a:p>
          <a:p>
            <a:pPr lvl="1" eaLnBrk="1" hangingPunct="1"/>
            <a:r>
              <a:rPr lang="en-US" sz="1800" smtClean="0">
                <a:solidFill>
                  <a:schemeClr val="tx1"/>
                </a:solidFill>
              </a:rPr>
              <a:t>Hàm </a:t>
            </a:r>
            <a:r>
              <a:rPr lang="en-US" sz="1800" b="1" smtClean="0">
                <a:solidFill>
                  <a:schemeClr val="tx1"/>
                </a:solidFill>
              </a:rPr>
              <a:t>free</a:t>
            </a:r>
            <a:r>
              <a:rPr lang="en-US" sz="1800" smtClean="0">
                <a:solidFill>
                  <a:schemeClr val="tx1"/>
                </a:solidFill>
              </a:rPr>
              <a:t>(): có định dạng hàm</a:t>
            </a:r>
          </a:p>
          <a:p>
            <a:pPr lvl="1" algn="ctr" eaLnBrk="1" hangingPunct="1">
              <a:buFont typeface="Wingdings" pitchFamily="2" charset="2"/>
              <a:buNone/>
            </a:pPr>
            <a:r>
              <a:rPr lang="en-US" sz="1800" b="1" smtClean="0">
                <a:solidFill>
                  <a:schemeClr val="tx1"/>
                </a:solidFill>
              </a:rPr>
              <a:t>void  free (void * p);</a:t>
            </a:r>
          </a:p>
          <a:p>
            <a:pPr lvl="1" eaLnBrk="1" hangingPunct="1">
              <a:buFont typeface="Wingdings" pitchFamily="2" charset="2"/>
              <a:buNone/>
            </a:pPr>
            <a:r>
              <a:rPr lang="en-US" sz="1800" smtClean="0">
                <a:solidFill>
                  <a:schemeClr val="tx1"/>
                </a:solidFill>
              </a:rPr>
              <a:t>Hàm giải phóng vùng nhớ động đã được cấp phát tại địa chỉ p</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latin typeface="Arial" charset="0"/>
                <a:cs typeface="Arial" charset="0"/>
              </a:rPr>
              <a:t>Ví dụ</a:t>
            </a:r>
          </a:p>
        </p:txBody>
      </p:sp>
      <p:sp>
        <p:nvSpPr>
          <p:cNvPr id="34819" name="Slide Number Placeholder 5"/>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1C8526E-A5BD-461C-804A-E0085D4C49A6}" type="slidenum">
              <a:rPr lang="en-US" smtClean="0"/>
              <a:pPr/>
              <a:t>28</a:t>
            </a:fld>
            <a:endParaRPr lang="en-US" smtClean="0"/>
          </a:p>
        </p:txBody>
      </p:sp>
      <p:sp>
        <p:nvSpPr>
          <p:cNvPr id="33797" name="Rounded Rectangle 3"/>
          <p:cNvSpPr>
            <a:spLocks noChangeArrowheads="1"/>
          </p:cNvSpPr>
          <p:nvPr/>
        </p:nvSpPr>
        <p:spPr bwMode="auto">
          <a:xfrm>
            <a:off x="228600" y="1600200"/>
            <a:ext cx="4343400" cy="42672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lIns="0" rIns="0"/>
          <a:lstStyle/>
          <a:p>
            <a:pPr>
              <a:defRPr/>
            </a:pPr>
            <a:r>
              <a:rPr lang="en-US"/>
              <a:t>#include &lt;stdio.h&gt;</a:t>
            </a:r>
          </a:p>
          <a:p>
            <a:pPr>
              <a:defRPr/>
            </a:pPr>
            <a:r>
              <a:rPr lang="en-US"/>
              <a:t>#include &lt;malloc.h&gt;</a:t>
            </a:r>
          </a:p>
          <a:p>
            <a:pPr>
              <a:defRPr/>
            </a:pPr>
            <a:r>
              <a:rPr lang="en-US"/>
              <a:t>//#define N 10</a:t>
            </a:r>
          </a:p>
          <a:p>
            <a:pPr>
              <a:defRPr/>
            </a:pPr>
            <a:endParaRPr lang="en-US"/>
          </a:p>
          <a:p>
            <a:pPr>
              <a:defRPr/>
            </a:pPr>
            <a:r>
              <a:rPr lang="en-US"/>
              <a:t>int main(){</a:t>
            </a:r>
          </a:p>
          <a:p>
            <a:pPr>
              <a:defRPr/>
            </a:pPr>
            <a:r>
              <a:rPr lang="en-US"/>
              <a:t>   int i;</a:t>
            </a:r>
          </a:p>
          <a:p>
            <a:pPr>
              <a:defRPr/>
            </a:pPr>
            <a:r>
              <a:rPr lang="en-US"/>
              <a:t>   int N;</a:t>
            </a:r>
          </a:p>
          <a:p>
            <a:pPr>
              <a:defRPr/>
            </a:pPr>
            <a:r>
              <a:rPr lang="en-US"/>
              <a:t>   scanf(“%d”,&amp;N);</a:t>
            </a:r>
          </a:p>
          <a:p>
            <a:pPr>
              <a:defRPr/>
            </a:pPr>
            <a:r>
              <a:rPr lang="en-US"/>
              <a:t>   //Cap phat bo nho dong cho bien p</a:t>
            </a:r>
          </a:p>
          <a:p>
            <a:pPr>
              <a:defRPr/>
            </a:pPr>
            <a:r>
              <a:rPr lang="en-US" b="1"/>
              <a:t>   int *p = (int*)malloc(N*sizeof(int));</a:t>
            </a:r>
          </a:p>
          <a:p>
            <a:pPr>
              <a:defRPr/>
            </a:pPr>
            <a:r>
              <a:rPr lang="en-US"/>
              <a:t>   if (p==NULL) {</a:t>
            </a:r>
          </a:p>
          <a:p>
            <a:pPr>
              <a:defRPr/>
            </a:pPr>
            <a:r>
              <a:rPr lang="en-US"/>
              <a:t>      printf("Error allocating memory");</a:t>
            </a:r>
          </a:p>
          <a:p>
            <a:pPr>
              <a:defRPr/>
            </a:pPr>
            <a:r>
              <a:rPr lang="en-US"/>
              <a:t>      return 0;</a:t>
            </a:r>
          </a:p>
          <a:p>
            <a:pPr>
              <a:defRPr/>
            </a:pPr>
            <a:r>
              <a:rPr lang="en-US"/>
              <a:t>   }</a:t>
            </a:r>
          </a:p>
          <a:p>
            <a:pPr>
              <a:defRPr/>
            </a:pPr>
            <a:r>
              <a:rPr lang="en-US"/>
              <a:t>   </a:t>
            </a:r>
          </a:p>
        </p:txBody>
      </p:sp>
      <p:sp>
        <p:nvSpPr>
          <p:cNvPr id="33798" name="Rounded Rectangle 4"/>
          <p:cNvSpPr>
            <a:spLocks noChangeArrowheads="1"/>
          </p:cNvSpPr>
          <p:nvPr/>
        </p:nvSpPr>
        <p:spPr bwMode="auto">
          <a:xfrm>
            <a:off x="4572000" y="1600200"/>
            <a:ext cx="4267200" cy="4267200"/>
          </a:xfrm>
          <a:prstGeom prst="roundRect">
            <a:avLst>
              <a:gd name="adj" fmla="val 16667"/>
            </a:avLst>
          </a:prstGeom>
          <a:solidFill>
            <a:schemeClr val="accent1">
              <a:lumMod val="40000"/>
              <a:lumOff val="60000"/>
            </a:schemeClr>
          </a:solidFill>
          <a:ln w="9525" algn="ctr">
            <a:solidFill>
              <a:schemeClr val="tx1"/>
            </a:solidFill>
            <a:round/>
            <a:headEnd/>
            <a:tailEnd/>
          </a:ln>
        </p:spPr>
        <p:txBody>
          <a:bodyPr lIns="0" rIns="0"/>
          <a:lstStyle/>
          <a:p>
            <a:pPr>
              <a:defRPr/>
            </a:pPr>
            <a:r>
              <a:rPr lang="en-US" sz="1600"/>
              <a:t>   </a:t>
            </a:r>
            <a:r>
              <a:rPr lang="en-US"/>
              <a:t>for (i=0;i&lt;N;i++) {</a:t>
            </a:r>
          </a:p>
          <a:p>
            <a:pPr>
              <a:defRPr/>
            </a:pPr>
            <a:r>
              <a:rPr lang="en-US"/>
              <a:t>      p[i]=2*i+1;</a:t>
            </a:r>
          </a:p>
          <a:p>
            <a:pPr>
              <a:defRPr/>
            </a:pPr>
            <a:r>
              <a:rPr lang="en-US"/>
              <a:t>   }</a:t>
            </a:r>
          </a:p>
          <a:p>
            <a:pPr>
              <a:defRPr/>
            </a:pPr>
            <a:r>
              <a:rPr lang="en-US"/>
              <a:t>   for (i=0;i&lt;N;i++) {</a:t>
            </a:r>
          </a:p>
          <a:p>
            <a:pPr>
              <a:defRPr/>
            </a:pPr>
            <a:r>
              <a:rPr lang="en-US"/>
              <a:t>      printf("%d ",p[i]);</a:t>
            </a:r>
          </a:p>
          <a:p>
            <a:pPr>
              <a:defRPr/>
            </a:pPr>
            <a:r>
              <a:rPr lang="en-US"/>
              <a:t>   }</a:t>
            </a:r>
          </a:p>
          <a:p>
            <a:pPr>
              <a:defRPr/>
            </a:pPr>
            <a:r>
              <a:rPr lang="en-US"/>
              <a:t>   //Giai phong vung nho dong da cap</a:t>
            </a:r>
          </a:p>
          <a:p>
            <a:pPr>
              <a:defRPr/>
            </a:pPr>
            <a:r>
              <a:rPr lang="en-US"/>
              <a:t>   </a:t>
            </a:r>
            <a:r>
              <a:rPr lang="en-US" b="1"/>
              <a:t>free(p)</a:t>
            </a:r>
            <a:r>
              <a:rPr lang="en-US"/>
              <a:t>;</a:t>
            </a:r>
          </a:p>
          <a:p>
            <a:pPr>
              <a:defRPr/>
            </a:pPr>
            <a:r>
              <a:rPr lang="en-US"/>
              <a:t>} //end main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5. Con trỏ hàm</a:t>
            </a:r>
            <a:endParaRPr lang="en-US"/>
          </a:p>
        </p:txBody>
      </p:sp>
      <p:sp>
        <p:nvSpPr>
          <p:cNvPr id="5" name="Content Placeholder 4"/>
          <p:cNvSpPr>
            <a:spLocks noGrp="1"/>
          </p:cNvSpPr>
          <p:nvPr>
            <p:ph sz="quarter" idx="1"/>
          </p:nvPr>
        </p:nvSpPr>
        <p:spPr/>
        <p:txBody>
          <a:bodyPr/>
          <a:lstStyle/>
          <a:p>
            <a:r>
              <a:rPr lang="en-US" b="1" smtClean="0"/>
              <a:t>Giới thiệu</a:t>
            </a:r>
            <a:r>
              <a:rPr lang="en-US" smtClean="0"/>
              <a:t>: </a:t>
            </a:r>
            <a:r>
              <a:rPr lang="en-US" smtClean="0"/>
              <a:t>Con trỏ hàm là một con trỏ được dùng để trỏ vào một hàm số, nhằm cho phép hàm đó có thể được gọi thông qua con trỏ.</a:t>
            </a:r>
            <a:endParaRPr lang="en-US"/>
          </a:p>
        </p:txBody>
      </p:sp>
      <p:sp>
        <p:nvSpPr>
          <p:cNvPr id="3" name="Slide Number Placeholder 2"/>
          <p:cNvSpPr>
            <a:spLocks noGrp="1"/>
          </p:cNvSpPr>
          <p:nvPr>
            <p:ph type="sldNum" sz="quarter" idx="12"/>
          </p:nvPr>
        </p:nvSpPr>
        <p:spPr/>
        <p:txBody>
          <a:bodyPr/>
          <a:lstStyle/>
          <a:p>
            <a:pPr>
              <a:defRPr/>
            </a:pPr>
            <a:fld id="{B23D754E-070A-4ED4-9A7C-19C8954EC8F2}" type="slidenum">
              <a:rPr lang="en-US" smtClean="0"/>
              <a:pPr>
                <a:defRPr/>
              </a:pPr>
              <a:t>29</a:t>
            </a:fld>
            <a:endParaRPr lang="en-US"/>
          </a:p>
        </p:txBody>
      </p:sp>
      <p:grpSp>
        <p:nvGrpSpPr>
          <p:cNvPr id="6" name="Group 4"/>
          <p:cNvGrpSpPr>
            <a:grpSpLocks noChangeAspect="1"/>
          </p:cNvGrpSpPr>
          <p:nvPr/>
        </p:nvGrpSpPr>
        <p:grpSpPr bwMode="auto">
          <a:xfrm>
            <a:off x="2667000" y="3200400"/>
            <a:ext cx="3771900" cy="2489994"/>
            <a:chOff x="2883" y="4082"/>
            <a:chExt cx="4752" cy="3137"/>
          </a:xfrm>
        </p:grpSpPr>
        <p:sp>
          <p:nvSpPr>
            <p:cNvPr id="7" name="AutoShape 5"/>
            <p:cNvSpPr>
              <a:spLocks noChangeAspect="1" noChangeArrowheads="1"/>
            </p:cNvSpPr>
            <p:nvPr/>
          </p:nvSpPr>
          <p:spPr bwMode="auto">
            <a:xfrm>
              <a:off x="2883" y="4274"/>
              <a:ext cx="4752" cy="1440"/>
            </a:xfrm>
            <a:prstGeom prst="rect">
              <a:avLst/>
            </a:prstGeom>
            <a:noFill/>
            <a:ln w="9525">
              <a:noFill/>
              <a:miter lim="800000"/>
              <a:headEnd/>
              <a:tailEnd/>
            </a:ln>
          </p:spPr>
          <p:txBody>
            <a:bodyPr/>
            <a:lstStyle/>
            <a:p>
              <a:endParaRPr lang="en-US"/>
            </a:p>
          </p:txBody>
        </p:sp>
        <p:sp>
          <p:nvSpPr>
            <p:cNvPr id="8" name="Text Box 6"/>
            <p:cNvSpPr txBox="1">
              <a:spLocks noChangeArrowheads="1"/>
            </p:cNvSpPr>
            <p:nvPr/>
          </p:nvSpPr>
          <p:spPr bwMode="auto">
            <a:xfrm>
              <a:off x="3939" y="5306"/>
              <a:ext cx="1968" cy="1913"/>
            </a:xfrm>
            <a:prstGeom prst="rect">
              <a:avLst/>
            </a:prstGeom>
            <a:solidFill>
              <a:srgbClr val="FFFFFF"/>
            </a:solidFill>
            <a:ln w="9525">
              <a:noFill/>
              <a:miter lim="800000"/>
              <a:headEnd/>
              <a:tailEnd/>
            </a:ln>
          </p:spPr>
          <p:txBody>
            <a:bodyPr wrap="square">
              <a:spAutoFit/>
            </a:bodyPr>
            <a:lstStyle/>
            <a:p>
              <a:pPr>
                <a:spcAft>
                  <a:spcPts val="1000"/>
                </a:spcAft>
              </a:pPr>
              <a:r>
                <a:rPr lang="en-US" sz="2000">
                  <a:latin typeface="Calibri" pitchFamily="34" charset="0"/>
                </a:rPr>
                <a:t>P = </a:t>
              </a:r>
              <a:r>
                <a:rPr lang="en-US" sz="2000" smtClean="0">
                  <a:latin typeface="Calibri" pitchFamily="34" charset="0"/>
                </a:rPr>
                <a:t>F;</a:t>
              </a:r>
            </a:p>
            <a:p>
              <a:pPr>
                <a:spcAft>
                  <a:spcPts val="1000"/>
                </a:spcAft>
              </a:pPr>
              <a:r>
                <a:rPr lang="en-US" sz="2000" smtClean="0">
                  <a:latin typeface="Calibri" pitchFamily="34" charset="0"/>
                </a:rPr>
                <a:t>P();</a:t>
              </a:r>
              <a:endParaRPr lang="en-US" sz="2000" smtClean="0">
                <a:latin typeface="Calibri" pitchFamily="34" charset="0"/>
              </a:endParaRPr>
            </a:p>
            <a:p>
              <a:pPr>
                <a:spcAft>
                  <a:spcPts val="1000"/>
                </a:spcAft>
              </a:pPr>
              <a:endParaRPr lang="en-US" sz="3600"/>
            </a:p>
          </p:txBody>
        </p:sp>
        <p:sp>
          <p:nvSpPr>
            <p:cNvPr id="9" name="Text Box 7"/>
            <p:cNvSpPr txBox="1">
              <a:spLocks noChangeArrowheads="1"/>
            </p:cNvSpPr>
            <p:nvPr/>
          </p:nvSpPr>
          <p:spPr bwMode="auto">
            <a:xfrm>
              <a:off x="6387" y="4082"/>
              <a:ext cx="912" cy="504"/>
            </a:xfrm>
            <a:prstGeom prst="rect">
              <a:avLst/>
            </a:prstGeom>
            <a:solidFill>
              <a:srgbClr val="FFFFFF"/>
            </a:solidFill>
            <a:ln w="9525">
              <a:noFill/>
              <a:miter lim="800000"/>
              <a:headEnd/>
              <a:tailEnd/>
            </a:ln>
          </p:spPr>
          <p:txBody>
            <a:bodyPr wrap="square">
              <a:spAutoFit/>
            </a:bodyPr>
            <a:lstStyle/>
            <a:p>
              <a:pPr>
                <a:spcAft>
                  <a:spcPts val="1000"/>
                </a:spcAft>
              </a:pPr>
              <a:r>
                <a:rPr lang="en-US" sz="2000" smtClean="0">
                  <a:latin typeface="Calibri" pitchFamily="34" charset="0"/>
                </a:rPr>
                <a:t>F()</a:t>
              </a:r>
              <a:endParaRPr lang="en-US"/>
            </a:p>
          </p:txBody>
        </p:sp>
        <p:sp>
          <p:nvSpPr>
            <p:cNvPr id="10" name="Text Box 8"/>
            <p:cNvSpPr txBox="1">
              <a:spLocks noChangeArrowheads="1"/>
            </p:cNvSpPr>
            <p:nvPr/>
          </p:nvSpPr>
          <p:spPr bwMode="auto">
            <a:xfrm>
              <a:off x="4131" y="4082"/>
              <a:ext cx="432" cy="504"/>
            </a:xfrm>
            <a:prstGeom prst="rect">
              <a:avLst/>
            </a:prstGeom>
            <a:solidFill>
              <a:srgbClr val="FFFFFF"/>
            </a:solidFill>
            <a:ln w="9525">
              <a:noFill/>
              <a:miter lim="800000"/>
              <a:headEnd/>
              <a:tailEnd/>
            </a:ln>
          </p:spPr>
          <p:txBody>
            <a:bodyPr>
              <a:spAutoFit/>
            </a:bodyPr>
            <a:lstStyle/>
            <a:p>
              <a:pPr>
                <a:spcAft>
                  <a:spcPts val="1000"/>
                </a:spcAft>
              </a:pPr>
              <a:r>
                <a:rPr lang="en-US" sz="2000">
                  <a:latin typeface="Calibri" pitchFamily="34" charset="0"/>
                </a:rPr>
                <a:t>P</a:t>
              </a:r>
              <a:endParaRPr lang="en-US" sz="3600"/>
            </a:p>
          </p:txBody>
        </p:sp>
        <p:sp>
          <p:nvSpPr>
            <p:cNvPr id="11" name="Text Box 9"/>
            <p:cNvSpPr txBox="1">
              <a:spLocks noChangeArrowheads="1"/>
            </p:cNvSpPr>
            <p:nvPr/>
          </p:nvSpPr>
          <p:spPr bwMode="auto">
            <a:xfrm>
              <a:off x="3843" y="4562"/>
              <a:ext cx="912" cy="672"/>
            </a:xfrm>
            <a:prstGeom prst="rect">
              <a:avLst/>
            </a:prstGeom>
            <a:solidFill>
              <a:srgbClr val="FFFFFF"/>
            </a:solidFill>
            <a:ln w="22225">
              <a:solidFill>
                <a:srgbClr val="000000"/>
              </a:solidFill>
              <a:miter lim="800000"/>
              <a:headEnd/>
              <a:tailEnd/>
            </a:ln>
          </p:spPr>
          <p:txBody>
            <a:bodyPr/>
            <a:lstStyle/>
            <a:p>
              <a:endParaRPr lang="en-US"/>
            </a:p>
          </p:txBody>
        </p:sp>
        <p:sp>
          <p:nvSpPr>
            <p:cNvPr id="12" name="Text Box 10"/>
            <p:cNvSpPr txBox="1">
              <a:spLocks noChangeArrowheads="1"/>
            </p:cNvSpPr>
            <p:nvPr/>
          </p:nvSpPr>
          <p:spPr bwMode="auto">
            <a:xfrm>
              <a:off x="5955" y="4562"/>
              <a:ext cx="1296" cy="1152"/>
            </a:xfrm>
            <a:prstGeom prst="rect">
              <a:avLst/>
            </a:prstGeom>
            <a:solidFill>
              <a:srgbClr val="FFFFFF"/>
            </a:solidFill>
            <a:ln w="9525">
              <a:solidFill>
                <a:srgbClr val="000000"/>
              </a:solidFill>
              <a:miter lim="800000"/>
              <a:headEnd/>
              <a:tailEnd/>
            </a:ln>
          </p:spPr>
          <p:txBody>
            <a:bodyPr/>
            <a:lstStyle/>
            <a:p>
              <a:endParaRPr lang="en-US"/>
            </a:p>
          </p:txBody>
        </p:sp>
        <p:sp>
          <p:nvSpPr>
            <p:cNvPr id="13" name="Line 11"/>
            <p:cNvSpPr>
              <a:spLocks noChangeShapeType="1"/>
            </p:cNvSpPr>
            <p:nvPr/>
          </p:nvSpPr>
          <p:spPr bwMode="auto">
            <a:xfrm>
              <a:off x="4467" y="4849"/>
              <a:ext cx="1488" cy="1"/>
            </a:xfrm>
            <a:prstGeom prst="line">
              <a:avLst/>
            </a:prstGeom>
            <a:noFill/>
            <a:ln w="9525">
              <a:solidFill>
                <a:srgbClr val="000000"/>
              </a:solidFill>
              <a:round/>
              <a:headEnd type="oval" w="med" len="med"/>
              <a:tailEnd type="triangle" w="med" len="med"/>
            </a:ln>
          </p:spPr>
          <p:txBody>
            <a:bodyPr/>
            <a:lstStyle/>
            <a:p>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latin typeface="Arial" charset="0"/>
                <a:cs typeface="Arial" charset="0"/>
              </a:rPr>
              <a:t>1. Kiểu mảng</a:t>
            </a:r>
          </a:p>
        </p:txBody>
      </p:sp>
      <p:sp>
        <p:nvSpPr>
          <p:cNvPr id="921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28715BFC-B31C-4158-BB83-7537342D882D}" type="slidenum">
              <a:rPr lang="en-US" smtClean="0"/>
              <a:pPr/>
              <a:t>3</a:t>
            </a:fld>
            <a:endParaRPr lang="en-US" smtClean="0"/>
          </a:p>
        </p:txBody>
      </p:sp>
      <p:sp>
        <p:nvSpPr>
          <p:cNvPr id="9220"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800" b="1" smtClean="0"/>
              <a:t>1.1. Giới thiệu</a:t>
            </a:r>
          </a:p>
          <a:p>
            <a:pPr eaLnBrk="1" hangingPunct="1">
              <a:buFont typeface="Wingdings" pitchFamily="2" charset="2"/>
              <a:buNone/>
            </a:pPr>
            <a:r>
              <a:rPr lang="vi-VN" sz="2400" smtClean="0"/>
              <a:t>Một đối tượng dữ liệu kiểu mảng có các đặc trưng sau:</a:t>
            </a:r>
          </a:p>
          <a:p>
            <a:pPr eaLnBrk="1" hangingPunct="1"/>
            <a:r>
              <a:rPr lang="vi-VN" sz="2400" b="1" smtClean="0"/>
              <a:t>Số chiều </a:t>
            </a:r>
            <a:r>
              <a:rPr lang="vi-VN" sz="2400" smtClean="0"/>
              <a:t>: là một giá trị nguyên dương cố định nên được biểu diễn bằng một hằng số nguyên dương.</a:t>
            </a:r>
          </a:p>
          <a:p>
            <a:pPr eaLnBrk="1" hangingPunct="1"/>
            <a:r>
              <a:rPr lang="vi-VN" sz="2400" b="1" smtClean="0"/>
              <a:t>Kích thước mỗi chiều </a:t>
            </a:r>
            <a:r>
              <a:rPr lang="vi-VN" sz="2400" smtClean="0"/>
              <a:t>: cũng là một giá trị nguyên dương cố định nên cũng được biểu diễn bằng một hằng số nguyên dương.</a:t>
            </a:r>
          </a:p>
          <a:p>
            <a:pPr eaLnBrk="1" hangingPunct="1"/>
            <a:r>
              <a:rPr lang="en-US" sz="2400" b="1" smtClean="0"/>
              <a:t>Kiểu phần tử mảng </a:t>
            </a:r>
            <a:r>
              <a:rPr lang="en-US" sz="2400" smtClean="0"/>
              <a:t>: là kiểu dữ liệu của mỗi phần tử (kiểu mảng). </a:t>
            </a:r>
          </a:p>
          <a:p>
            <a:pPr eaLnBrk="1" hangingPunct="1">
              <a:buFont typeface="Wingdings" pitchFamily="2" charset="2"/>
              <a:buNone/>
            </a:pPr>
            <a:endParaRPr lang="en-US" sz="20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5. Con </a:t>
            </a:r>
            <a:r>
              <a:rPr lang="en-US" smtClean="0"/>
              <a:t>trỏ </a:t>
            </a:r>
            <a:r>
              <a:rPr lang="en-US" smtClean="0"/>
              <a:t>hàm (tiếp)</a:t>
            </a:r>
            <a:endParaRPr lang="en-US"/>
          </a:p>
        </p:txBody>
      </p:sp>
      <p:sp>
        <p:nvSpPr>
          <p:cNvPr id="3" name="Content Placeholder 2"/>
          <p:cNvSpPr>
            <a:spLocks noGrp="1"/>
          </p:cNvSpPr>
          <p:nvPr>
            <p:ph sz="quarter" idx="1"/>
          </p:nvPr>
        </p:nvSpPr>
        <p:spPr/>
        <p:txBody>
          <a:bodyPr/>
          <a:lstStyle/>
          <a:p>
            <a:r>
              <a:rPr lang="en-US" b="1" smtClean="0"/>
              <a:t>Các thao tác cơ bản:</a:t>
            </a:r>
          </a:p>
          <a:p>
            <a:pPr lvl="1"/>
            <a:r>
              <a:rPr lang="en-US" i="1" smtClean="0"/>
              <a:t>Khai báo</a:t>
            </a:r>
            <a:r>
              <a:rPr lang="en-US" smtClean="0"/>
              <a:t>: </a:t>
            </a:r>
          </a:p>
          <a:p>
            <a:pPr lvl="1">
              <a:buNone/>
            </a:pPr>
            <a:r>
              <a:rPr lang="en-US" smtClean="0"/>
              <a:t>T  (*p) (T1, T2, …);</a:t>
            </a:r>
          </a:p>
          <a:p>
            <a:pPr lvl="1">
              <a:buNone/>
            </a:pPr>
            <a:r>
              <a:rPr lang="en-US" smtClean="0"/>
              <a:t>Trong đó: </a:t>
            </a:r>
          </a:p>
          <a:p>
            <a:pPr lvl="1">
              <a:buNone/>
            </a:pPr>
            <a:r>
              <a:rPr lang="en-US" smtClean="0"/>
              <a:t>	</a:t>
            </a:r>
            <a:r>
              <a:rPr lang="en-US" smtClean="0"/>
              <a:t>T là kiểu hàm mà p định trỏ đến, </a:t>
            </a:r>
          </a:p>
          <a:p>
            <a:pPr lvl="1">
              <a:buNone/>
            </a:pPr>
            <a:r>
              <a:rPr lang="en-US" smtClean="0"/>
              <a:t>	</a:t>
            </a:r>
            <a:r>
              <a:rPr lang="en-US" smtClean="0"/>
              <a:t>T1, T2, … là các kiểu dữ liệu của các tham số của hàm</a:t>
            </a:r>
          </a:p>
          <a:p>
            <a:pPr lvl="1"/>
            <a:r>
              <a:rPr lang="en-US" smtClean="0"/>
              <a:t>Ví dụ: </a:t>
            </a:r>
          </a:p>
          <a:p>
            <a:pPr lvl="2"/>
            <a:r>
              <a:rPr lang="en-US" smtClean="0"/>
              <a:t>Với khai báo </a:t>
            </a:r>
            <a:r>
              <a:rPr lang="en-US" i="1" smtClean="0"/>
              <a:t>double (*p) (double); p </a:t>
            </a:r>
            <a:r>
              <a:rPr lang="en-US" smtClean="0"/>
              <a:t>có thể trỏ đến các hàm có dạng </a:t>
            </a:r>
            <a:r>
              <a:rPr lang="en-US" i="1" smtClean="0"/>
              <a:t>double f(double)</a:t>
            </a:r>
            <a:r>
              <a:rPr lang="en-US" smtClean="0"/>
              <a:t>; như các hàm lượng giác;</a:t>
            </a:r>
          </a:p>
          <a:p>
            <a:pPr lvl="2"/>
            <a:r>
              <a:rPr lang="en-US" smtClean="0"/>
              <a:t>Với khai báo </a:t>
            </a:r>
            <a:r>
              <a:rPr lang="en-US" i="1" smtClean="0"/>
              <a:t>float (*q)(float [], int);</a:t>
            </a:r>
            <a:r>
              <a:rPr lang="en-US" smtClean="0"/>
              <a:t> </a:t>
            </a:r>
            <a:r>
              <a:rPr lang="en-US" i="1" smtClean="0"/>
              <a:t>q </a:t>
            </a:r>
            <a:r>
              <a:rPr lang="en-US" smtClean="0"/>
              <a:t>có </a:t>
            </a:r>
            <a:r>
              <a:rPr lang="en-US" smtClean="0"/>
              <a:t>thể trỏ đến các hàm có </a:t>
            </a:r>
            <a:r>
              <a:rPr lang="en-US" smtClean="0"/>
              <a:t>dạng </a:t>
            </a:r>
            <a:r>
              <a:rPr lang="en-US" i="1" smtClean="0"/>
              <a:t>float f(float[], int)</a:t>
            </a:r>
            <a:r>
              <a:rPr lang="en-US" smtClean="0"/>
              <a:t>; </a:t>
            </a:r>
            <a:r>
              <a:rPr lang="en-US" smtClean="0"/>
              <a:t>như </a:t>
            </a:r>
            <a:r>
              <a:rPr lang="en-US" smtClean="0"/>
              <a:t>hàm tính tổng một dãy số; </a:t>
            </a:r>
            <a:endParaRPr lang="en-US"/>
          </a:p>
        </p:txBody>
      </p:sp>
      <p:sp>
        <p:nvSpPr>
          <p:cNvPr id="4" name="Slide Number Placeholder 3"/>
          <p:cNvSpPr>
            <a:spLocks noGrp="1"/>
          </p:cNvSpPr>
          <p:nvPr>
            <p:ph type="sldNum" sz="quarter" idx="12"/>
          </p:nvPr>
        </p:nvSpPr>
        <p:spPr/>
        <p:txBody>
          <a:bodyPr/>
          <a:lstStyle/>
          <a:p>
            <a:pPr>
              <a:defRPr/>
            </a:pPr>
            <a:fld id="{1F910D84-69BA-4DAC-9F3C-6519D16C12F5}"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5. Con trỏ hàm (tiếp)</a:t>
            </a:r>
            <a:endParaRPr lang="en-US"/>
          </a:p>
        </p:txBody>
      </p:sp>
      <p:sp>
        <p:nvSpPr>
          <p:cNvPr id="3" name="Content Placeholder 2"/>
          <p:cNvSpPr>
            <a:spLocks noGrp="1"/>
          </p:cNvSpPr>
          <p:nvPr>
            <p:ph sz="quarter" idx="1"/>
          </p:nvPr>
        </p:nvSpPr>
        <p:spPr/>
        <p:txBody>
          <a:bodyPr/>
          <a:lstStyle/>
          <a:p>
            <a:r>
              <a:rPr lang="en-US" b="1" smtClean="0"/>
              <a:t>Các thao tác </a:t>
            </a:r>
            <a:r>
              <a:rPr lang="en-US" b="1" smtClean="0"/>
              <a:t>cơ </a:t>
            </a:r>
            <a:r>
              <a:rPr lang="en-US" b="1" smtClean="0"/>
              <a:t>bản (tiếp):</a:t>
            </a:r>
          </a:p>
          <a:p>
            <a:pPr lvl="1"/>
            <a:r>
              <a:rPr lang="en-US" i="1" smtClean="0"/>
              <a:t>Gán giá trị: </a:t>
            </a:r>
          </a:p>
          <a:p>
            <a:pPr lvl="1">
              <a:buNone/>
            </a:pPr>
            <a:r>
              <a:rPr lang="en-US" smtClean="0"/>
              <a:t>					</a:t>
            </a:r>
            <a:r>
              <a:rPr lang="en-US" i="1" smtClean="0"/>
              <a:t>p = f ;</a:t>
            </a:r>
            <a:endParaRPr lang="en-US" i="1" smtClean="0"/>
          </a:p>
          <a:p>
            <a:pPr lvl="1">
              <a:buNone/>
            </a:pPr>
            <a:r>
              <a:rPr lang="en-US" smtClean="0"/>
              <a:t>Trong đó: 	f là tên hàm mà p sẽ trỏ đến.</a:t>
            </a:r>
          </a:p>
          <a:p>
            <a:pPr lvl="1"/>
            <a:endParaRPr lang="en-US" i="1" smtClean="0"/>
          </a:p>
          <a:p>
            <a:pPr lvl="1"/>
            <a:r>
              <a:rPr lang="en-US" i="1" smtClean="0"/>
              <a:t>Gọi hàm thông qua con trỏ:</a:t>
            </a:r>
          </a:p>
          <a:p>
            <a:pPr lvl="1">
              <a:buNone/>
            </a:pPr>
            <a:r>
              <a:rPr lang="en-US" smtClean="0"/>
              <a:t>					</a:t>
            </a:r>
            <a:r>
              <a:rPr lang="en-US" i="1" smtClean="0"/>
              <a:t>p(a</a:t>
            </a:r>
            <a:r>
              <a:rPr lang="en-US" i="1" baseline="-25000" smtClean="0"/>
              <a:t>1</a:t>
            </a:r>
            <a:r>
              <a:rPr lang="en-US" i="1" smtClean="0"/>
              <a:t>, a</a:t>
            </a:r>
            <a:r>
              <a:rPr lang="en-US" i="1" baseline="-25000" smtClean="0"/>
              <a:t>2</a:t>
            </a:r>
            <a:r>
              <a:rPr lang="en-US" i="1" smtClean="0"/>
              <a:t>, …) ;</a:t>
            </a:r>
          </a:p>
          <a:p>
            <a:pPr lvl="1">
              <a:buNone/>
            </a:pPr>
            <a:r>
              <a:rPr lang="en-US" smtClean="0"/>
              <a:t>Trong đó: </a:t>
            </a:r>
          </a:p>
          <a:p>
            <a:pPr lvl="1">
              <a:buNone/>
            </a:pPr>
            <a:r>
              <a:rPr lang="en-US" i="1" smtClean="0"/>
              <a:t>	</a:t>
            </a:r>
            <a:r>
              <a:rPr lang="en-US" i="1" smtClean="0"/>
              <a:t>	a1, a2, … </a:t>
            </a:r>
            <a:r>
              <a:rPr lang="en-US" smtClean="0"/>
              <a:t>là các tham số truyền vào như khi gọi hàm.</a:t>
            </a:r>
            <a:endParaRPr lang="en-US"/>
          </a:p>
        </p:txBody>
      </p:sp>
      <p:sp>
        <p:nvSpPr>
          <p:cNvPr id="4" name="Slide Number Placeholder 3"/>
          <p:cNvSpPr>
            <a:spLocks noGrp="1"/>
          </p:cNvSpPr>
          <p:nvPr>
            <p:ph type="sldNum" sz="quarter" idx="12"/>
          </p:nvPr>
        </p:nvSpPr>
        <p:spPr/>
        <p:txBody>
          <a:bodyPr/>
          <a:lstStyle/>
          <a:p>
            <a:pPr>
              <a:defRPr/>
            </a:pPr>
            <a:fld id="{1F910D84-69BA-4DAC-9F3C-6519D16C12F5}" type="slidenum">
              <a:rPr lang="en-US" smtClean="0"/>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 </a:t>
            </a:r>
            <a:endParaRPr lang="en-US"/>
          </a:p>
        </p:txBody>
      </p:sp>
      <p:sp>
        <p:nvSpPr>
          <p:cNvPr id="3" name="Content Placeholder 2"/>
          <p:cNvSpPr>
            <a:spLocks noGrp="1"/>
          </p:cNvSpPr>
          <p:nvPr>
            <p:ph sz="quarter"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1F910D84-69BA-4DAC-9F3C-6519D16C12F5}"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latin typeface="Arial" charset="0"/>
                <a:cs typeface="Arial" charset="0"/>
              </a:rPr>
              <a:t>Tóm tắt nội dung chính</a:t>
            </a:r>
          </a:p>
        </p:txBody>
      </p:sp>
      <p:sp>
        <p:nvSpPr>
          <p:cNvPr id="3584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F2D0BD02-8AE2-4524-BCB6-CF819A70B932}" type="slidenum">
              <a:rPr lang="en-US" smtClean="0"/>
              <a:pPr/>
              <a:t>33</a:t>
            </a:fld>
            <a:endParaRPr lang="en-US" smtClean="0"/>
          </a:p>
        </p:txBody>
      </p:sp>
      <p:sp>
        <p:nvSpPr>
          <p:cNvPr id="35844" name="Content Placeholder 2"/>
          <p:cNvSpPr>
            <a:spLocks noGrp="1"/>
          </p:cNvSpPr>
          <p:nvPr>
            <p:ph sz="quarter" idx="1"/>
          </p:nvPr>
        </p:nvSpPr>
        <p:spPr>
          <a:xfrm>
            <a:off x="457200" y="1219200"/>
            <a:ext cx="8229600" cy="4937125"/>
          </a:xfrm>
        </p:spPr>
        <p:txBody>
          <a:bodyPr/>
          <a:lstStyle/>
          <a:p>
            <a:pPr eaLnBrk="1" hangingPunct="1"/>
            <a:r>
              <a:rPr lang="en-US" smtClean="0"/>
              <a:t>Kiểu mảng</a:t>
            </a:r>
          </a:p>
          <a:p>
            <a:pPr lvl="1" eaLnBrk="1" hangingPunct="1"/>
            <a:r>
              <a:rPr lang="en-US" smtClean="0"/>
              <a:t>Số chiều: 1 hay nhiều chiều</a:t>
            </a:r>
          </a:p>
          <a:p>
            <a:pPr lvl="1" eaLnBrk="1" hangingPunct="1"/>
            <a:r>
              <a:rPr lang="en-US" smtClean="0"/>
              <a:t>Các thao tác cơ bản: khai báo, định nghĩa, truy nhập</a:t>
            </a:r>
          </a:p>
          <a:p>
            <a:pPr lvl="1" eaLnBrk="1" hangingPunct="1"/>
            <a:r>
              <a:rPr lang="en-US" smtClean="0"/>
              <a:t>Bản chất: là một hằng con trỏ trỏ vào một dãy các phần tử</a:t>
            </a:r>
          </a:p>
          <a:p>
            <a:pPr eaLnBrk="1" hangingPunct="1"/>
            <a:r>
              <a:rPr lang="en-US" smtClean="0"/>
              <a:t>Kiểu con trỏ</a:t>
            </a:r>
          </a:p>
          <a:p>
            <a:pPr lvl="1" eaLnBrk="1" hangingPunct="1"/>
            <a:r>
              <a:rPr lang="en-US" smtClean="0"/>
              <a:t>Các thao tác cơ bản: khai báo, lấy địa chỉ, truy nhập vào đối tượng được trỏ, tăng/giảm địa chỉ</a:t>
            </a:r>
          </a:p>
          <a:p>
            <a:pPr lvl="1" eaLnBrk="1" hangingPunct="1"/>
            <a:r>
              <a:rPr lang="en-US" smtClean="0"/>
              <a:t>Quan hệ với kiểu </a:t>
            </a:r>
            <a:r>
              <a:rPr lang="en-US" smtClean="0"/>
              <a:t>mảng</a:t>
            </a:r>
          </a:p>
          <a:p>
            <a:pPr lvl="1" eaLnBrk="1" hangingPunct="1"/>
            <a:r>
              <a:rPr lang="en-US" smtClean="0"/>
              <a:t>Con trỏ hàm.</a:t>
            </a:r>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latin typeface="Arial" charset="0"/>
                <a:cs typeface="Arial" charset="0"/>
              </a:rPr>
              <a:t>Cảm ơn!</a:t>
            </a:r>
          </a:p>
        </p:txBody>
      </p:sp>
      <p:sp>
        <p:nvSpPr>
          <p:cNvPr id="3686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E423425-E294-4F1F-A555-D0CA71C07B9D}" type="slidenum">
              <a:rPr lang="en-US" smtClean="0"/>
              <a:pPr/>
              <a:t>34</a:t>
            </a:fld>
            <a:endParaRPr 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smtClean="0">
                <a:latin typeface="Arial" charset="0"/>
                <a:cs typeface="Arial" charset="0"/>
              </a:rPr>
              <a:t>Bài tập</a:t>
            </a:r>
          </a:p>
        </p:txBody>
      </p:sp>
      <p:sp>
        <p:nvSpPr>
          <p:cNvPr id="3789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DC9C8D3-E1C9-48F3-85A9-D56814D5B597}" type="slidenum">
              <a:rPr lang="en-US" smtClean="0"/>
              <a:pPr/>
              <a:t>35</a:t>
            </a:fld>
            <a:endParaRPr lang="en-US" smtClean="0"/>
          </a:p>
        </p:txBody>
      </p:sp>
      <p:sp>
        <p:nvSpPr>
          <p:cNvPr id="37892" name="Content Placeholder 2"/>
          <p:cNvSpPr>
            <a:spLocks noGrp="1"/>
          </p:cNvSpPr>
          <p:nvPr>
            <p:ph sz="quarter" idx="1"/>
          </p:nvPr>
        </p:nvSpPr>
        <p:spPr>
          <a:xfrm>
            <a:off x="457200" y="1219200"/>
            <a:ext cx="8229600" cy="4937125"/>
          </a:xfrm>
        </p:spPr>
        <p:txBody>
          <a:bodyPr/>
          <a:lstStyle/>
          <a:p>
            <a:pPr eaLnBrk="1" hangingPunct="1"/>
            <a:r>
              <a:rPr lang="en-US" sz="2400" b="1" smtClean="0"/>
              <a:t>Bài 1</a:t>
            </a:r>
            <a:r>
              <a:rPr lang="en-US" sz="2400" smtClean="0"/>
              <a:t>: viết chương trình nhập vào một dãy N (không lớn hơn 100) số nguyên khác 0 từ bàn phím (nhập số 0 để báo kết thúc việc nhập). Sau đó in ra số lượng các số âm và số dương đã nhập được.</a:t>
            </a:r>
          </a:p>
          <a:p>
            <a:pPr eaLnBrk="1" hangingPunct="1"/>
            <a:r>
              <a:rPr lang="en-US" sz="2400" b="1" smtClean="0"/>
              <a:t>Bài 2</a:t>
            </a:r>
            <a:r>
              <a:rPr lang="en-US" sz="2400" smtClean="0"/>
              <a:t>: Viết chương trình nhập vào một ma trận kích thước MxN các số thực từ bàn phím, rồi tính tổng các phần tử theo từng cột rồi in ra.</a:t>
            </a:r>
          </a:p>
          <a:p>
            <a:pPr eaLnBrk="1" hangingPunct="1"/>
            <a:r>
              <a:rPr lang="en-US" sz="2400" b="1" smtClean="0"/>
              <a:t>Bài 3</a:t>
            </a:r>
            <a:r>
              <a:rPr lang="en-US" sz="2400" smtClean="0"/>
              <a:t>: Viết một chương trình nhập một dãy N số (không lớn hơn 100) nguyên, sau đó sắp xếp các số theo trật tự tăng dần, rồi in dãy trước và sau khi sắp xếp ra màn hình.</a:t>
            </a:r>
          </a:p>
          <a:p>
            <a:pPr eaLnBrk="1" hangingPunct="1"/>
            <a:r>
              <a:rPr lang="en-US" sz="2400" b="1" smtClean="0"/>
              <a:t>Bài 4</a:t>
            </a:r>
            <a:r>
              <a:rPr lang="en-US" sz="2400" smtClean="0"/>
              <a:t>: Viết chương trình nhập 2 ma trận A</a:t>
            </a:r>
            <a:r>
              <a:rPr lang="en-US" sz="2400" baseline="-25000" smtClean="0"/>
              <a:t>MxN </a:t>
            </a:r>
            <a:r>
              <a:rPr lang="en-US" sz="2400" smtClean="0"/>
              <a:t>và B</a:t>
            </a:r>
            <a:r>
              <a:rPr lang="en-US" sz="2400" baseline="-25000" smtClean="0"/>
              <a:t>NxP </a:t>
            </a:r>
            <a:r>
              <a:rPr lang="en-US" sz="2400" smtClean="0"/>
              <a:t>các số thực, rồi tính tích của 2 ma trận đó. Sau đó in toàn bộ các ma trận đó ra màn hình.</a:t>
            </a:r>
          </a:p>
          <a:p>
            <a:pPr eaLnBrk="1" hangingPunct="1"/>
            <a:endParaRPr lang="en-US" sz="22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latin typeface="Arial" charset="0"/>
                <a:cs typeface="Arial" charset="0"/>
              </a:rPr>
              <a:t>Bài tập</a:t>
            </a:r>
          </a:p>
        </p:txBody>
      </p:sp>
      <p:sp>
        <p:nvSpPr>
          <p:cNvPr id="3891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25466E0-BECC-4BFA-9D74-A615585769AF}" type="slidenum">
              <a:rPr lang="en-US" smtClean="0"/>
              <a:pPr/>
              <a:t>36</a:t>
            </a:fld>
            <a:endParaRPr lang="en-US" smtClean="0"/>
          </a:p>
        </p:txBody>
      </p:sp>
      <p:sp>
        <p:nvSpPr>
          <p:cNvPr id="38916" name="Content Placeholder 2"/>
          <p:cNvSpPr>
            <a:spLocks noGrp="1"/>
          </p:cNvSpPr>
          <p:nvPr>
            <p:ph sz="quarter" idx="1"/>
          </p:nvPr>
        </p:nvSpPr>
        <p:spPr>
          <a:xfrm>
            <a:off x="457200" y="1219200"/>
            <a:ext cx="8229600" cy="4937125"/>
          </a:xfrm>
        </p:spPr>
        <p:txBody>
          <a:bodyPr/>
          <a:lstStyle/>
          <a:p>
            <a:pPr eaLnBrk="1" hangingPunct="1"/>
            <a:r>
              <a:rPr lang="en-US" b="1" smtClean="0"/>
              <a:t>Bài 5</a:t>
            </a:r>
            <a:r>
              <a:rPr lang="en-US" smtClean="0"/>
              <a:t>: Viết lại bài 3 nhưng có sử dụng mảng động với cơ chế cấp phát động thay vì dùng các mảng tĩnh.</a:t>
            </a:r>
          </a:p>
          <a:p>
            <a:pPr eaLnBrk="1" hangingPunct="1"/>
            <a:r>
              <a:rPr lang="en-US" b="1" smtClean="0"/>
              <a:t>Bài 6</a:t>
            </a:r>
            <a:r>
              <a:rPr lang="en-US" smtClean="0"/>
              <a:t>: Viết lại bài 4 nhưng có sử dụng mảng động với cơ chế cấp phát động thay vì dùng các mảng tĩnh.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latin typeface="Arial" charset="0"/>
                <a:cs typeface="Arial" charset="0"/>
              </a:rPr>
              <a:t>1. Kiểu mảng</a:t>
            </a:r>
            <a:endParaRPr lang="en-AU" smtClean="0">
              <a:latin typeface="Arial" charset="0"/>
              <a:cs typeface="Arial" charset="0"/>
            </a:endParaRPr>
          </a:p>
        </p:txBody>
      </p:sp>
      <p:sp>
        <p:nvSpPr>
          <p:cNvPr id="10243"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F8188C85-25E8-4865-B613-AEBEB5031104}" type="slidenum">
              <a:rPr lang="en-US" smtClean="0"/>
              <a:pPr/>
              <a:t>4</a:t>
            </a:fld>
            <a:endParaRPr lang="en-US" smtClean="0"/>
          </a:p>
        </p:txBody>
      </p:sp>
      <p:sp>
        <p:nvSpPr>
          <p:cNvPr id="4" name="Content Placeholder 3"/>
          <p:cNvSpPr>
            <a:spLocks noGrp="1"/>
          </p:cNvSpPr>
          <p:nvPr>
            <p:ph sz="quarter" idx="1"/>
          </p:nvPr>
        </p:nvSpPr>
        <p:spPr>
          <a:xfrm>
            <a:off x="457200" y="1219200"/>
            <a:ext cx="8229600" cy="4937125"/>
          </a:xfrm>
        </p:spPr>
        <p:txBody>
          <a:bodyPr>
            <a:normAutofit/>
          </a:bodyPr>
          <a:lstStyle/>
          <a:p>
            <a:pPr marL="0" indent="0" eaLnBrk="1" fontAlgn="auto" hangingPunct="1">
              <a:spcAft>
                <a:spcPts val="0"/>
              </a:spcAft>
              <a:buFont typeface="Wingdings" pitchFamily="2" charset="2"/>
              <a:buNone/>
              <a:defRPr/>
            </a:pPr>
            <a:r>
              <a:rPr lang="vi-VN" sz="2800" smtClean="0"/>
              <a:t>Các thao tác cơ bản trên một đối tượng dữ liệu kiểu mảng gồm có:</a:t>
            </a:r>
          </a:p>
          <a:p>
            <a:pPr marL="274320" indent="-274320" eaLnBrk="1" fontAlgn="auto" hangingPunct="1">
              <a:spcAft>
                <a:spcPts val="0"/>
              </a:spcAft>
              <a:buFont typeface="Wingdings 3"/>
              <a:buChar char=""/>
              <a:defRPr/>
            </a:pPr>
            <a:r>
              <a:rPr lang="vi-VN" sz="2800" b="1" smtClean="0"/>
              <a:t>Khai báo </a:t>
            </a:r>
            <a:r>
              <a:rPr lang="vi-VN" sz="2800" smtClean="0"/>
              <a:t>: xác định các đặc trưng của mảng như số chiều, kích thước mỗi chiều, kiểu mảng. </a:t>
            </a:r>
          </a:p>
          <a:p>
            <a:pPr marL="274320" indent="-274320" eaLnBrk="1" fontAlgn="auto" hangingPunct="1">
              <a:spcAft>
                <a:spcPts val="0"/>
              </a:spcAft>
              <a:buFont typeface="Wingdings 3"/>
              <a:buChar char=""/>
              <a:defRPr/>
            </a:pPr>
            <a:r>
              <a:rPr lang="en-US" sz="2800" b="1" smtClean="0"/>
              <a:t>Truy nhập vào các phần tử của mảng</a:t>
            </a:r>
            <a:r>
              <a:rPr lang="en-US" sz="2800" smtClean="0"/>
              <a:t>: theo một trong hai cách :</a:t>
            </a:r>
          </a:p>
          <a:p>
            <a:pPr marL="548640" lvl="1" indent="-274320" eaLnBrk="1" fontAlgn="auto" hangingPunct="1">
              <a:spcAft>
                <a:spcPts val="0"/>
              </a:spcAft>
              <a:buFont typeface="Wingdings 3"/>
              <a:buChar char=""/>
              <a:defRPr/>
            </a:pPr>
            <a:r>
              <a:rPr lang="en-US" sz="2500" b="1" smtClean="0"/>
              <a:t>Truy nhập gián tiếp</a:t>
            </a:r>
            <a:r>
              <a:rPr lang="en-US" sz="2500" smtClean="0"/>
              <a:t>: bằng cách sử dụng chỉ số. </a:t>
            </a:r>
          </a:p>
          <a:p>
            <a:pPr marL="548640" lvl="1" indent="-274320" eaLnBrk="1" fontAlgn="auto" hangingPunct="1">
              <a:spcAft>
                <a:spcPts val="0"/>
              </a:spcAft>
              <a:buFont typeface="Wingdings 3"/>
              <a:buChar char=""/>
              <a:defRPr/>
            </a:pPr>
            <a:r>
              <a:rPr lang="en-US" sz="2500" b="1" smtClean="0"/>
              <a:t>Truy nhập trực tiếp</a:t>
            </a:r>
            <a:r>
              <a:rPr lang="en-US" sz="2500" smtClean="0"/>
              <a:t>: thông qua con trỏ. </a:t>
            </a:r>
          </a:p>
          <a:p>
            <a:pPr marL="274320" indent="-274320" eaLnBrk="1" fontAlgn="auto" hangingPunct="1">
              <a:spcAft>
                <a:spcPts val="0"/>
              </a:spcAft>
              <a:buFont typeface="Wingdings 3"/>
              <a:buChar char=""/>
              <a:defRPr/>
            </a:pPr>
            <a:endParaRPr lang="en-A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latin typeface="Arial" charset="0"/>
                <a:cs typeface="Arial" charset="0"/>
              </a:rPr>
              <a:t>1. Kiểu mảng</a:t>
            </a:r>
          </a:p>
        </p:txBody>
      </p:sp>
      <p:sp>
        <p:nvSpPr>
          <p:cNvPr id="1126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7F619296-31E6-4CF9-A68D-6EE1A66588F7}" type="slidenum">
              <a:rPr lang="en-US" smtClean="0"/>
              <a:pPr/>
              <a:t>5</a:t>
            </a:fld>
            <a:endParaRPr lang="en-US" smtClean="0"/>
          </a:p>
        </p:txBody>
      </p:sp>
      <p:sp>
        <p:nvSpPr>
          <p:cNvPr id="11268"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800" b="1" smtClean="0"/>
              <a:t>1.2. Mảng một chiều</a:t>
            </a:r>
          </a:p>
          <a:p>
            <a:pPr eaLnBrk="1" hangingPunct="1">
              <a:buFont typeface="Wingdings" pitchFamily="2" charset="2"/>
              <a:buNone/>
            </a:pPr>
            <a:r>
              <a:rPr lang="en-US" sz="2800" b="1" smtClean="0"/>
              <a:t>a) Khai báo</a:t>
            </a:r>
          </a:p>
          <a:p>
            <a:pPr eaLnBrk="1" hangingPunct="1">
              <a:buFont typeface="Wingdings" pitchFamily="2" charset="2"/>
              <a:buNone/>
            </a:pPr>
            <a:r>
              <a:rPr lang="vi-VN" sz="2800" smtClean="0"/>
              <a:t>- Khai báo biến mảng: với cú pháp như sau:</a:t>
            </a:r>
          </a:p>
          <a:p>
            <a:pPr eaLnBrk="1" hangingPunct="1">
              <a:buFont typeface="Wingdings" pitchFamily="2" charset="2"/>
              <a:buNone/>
            </a:pPr>
            <a:r>
              <a:rPr lang="en-US" sz="2800" smtClean="0"/>
              <a:t>	</a:t>
            </a:r>
            <a:r>
              <a:rPr lang="en-US" sz="2800" i="1" smtClean="0"/>
              <a:t>kiểu_dữ_liệu   tên_biến [N] ;</a:t>
            </a:r>
          </a:p>
          <a:p>
            <a:pPr eaLnBrk="1" hangingPunct="1">
              <a:buFont typeface="Wingdings" pitchFamily="2" charset="2"/>
              <a:buNone/>
            </a:pPr>
            <a:r>
              <a:rPr lang="en-US" sz="2800" i="1" smtClean="0"/>
              <a:t>	kiểu_dữ_liệu   tên_biến [N] = {v1,v2,…,vn};</a:t>
            </a:r>
          </a:p>
          <a:p>
            <a:pPr eaLnBrk="1" hangingPunct="1">
              <a:buFont typeface="Wingdings" pitchFamily="2" charset="2"/>
              <a:buNone/>
            </a:pPr>
            <a:r>
              <a:rPr lang="en-US" sz="2800" i="1" smtClean="0"/>
              <a:t>	kiểu_dữ_liệu   tên_biến [] = {v1,v2,…,vn};</a:t>
            </a:r>
          </a:p>
          <a:p>
            <a:pPr eaLnBrk="1" hangingPunct="1">
              <a:buFont typeface="Wingdings" pitchFamily="2" charset="2"/>
              <a:buNone/>
            </a:pPr>
            <a:r>
              <a:rPr lang="vi-VN" sz="2800" smtClean="0"/>
              <a:t>	Trong đó: N phải là một hằng số nguyên dương. </a:t>
            </a:r>
          </a:p>
          <a:p>
            <a:pPr eaLnBrk="1" hangingPunct="1">
              <a:buFont typeface="Wingdings" pitchFamily="2" charset="2"/>
              <a:buNone/>
            </a:pPr>
            <a:r>
              <a:rPr lang="vi-VN" sz="2800" smtClean="0"/>
              <a:t>	v1,v2,…,vn là các giá trị khởi tạo tương ứng cho các phần tử của mảng.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buFontTx/>
              <a:buAutoNum type="arabicPeriod"/>
            </a:pPr>
            <a:r>
              <a:rPr lang="en-US" sz="3600" smtClean="0">
                <a:latin typeface="Arial" charset="0"/>
                <a:cs typeface="Arial" charset="0"/>
              </a:rPr>
              <a:t>Kiểu mảng - Mảng một chiều</a:t>
            </a:r>
            <a:endParaRPr lang="en-US" sz="3400" smtClean="0">
              <a:latin typeface="Arial" charset="0"/>
              <a:cs typeface="Arial" charset="0"/>
            </a:endParaRPr>
          </a:p>
        </p:txBody>
      </p:sp>
      <p:sp>
        <p:nvSpPr>
          <p:cNvPr id="1229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108FCBBF-EBF0-4022-B416-488810163E3F}" type="slidenum">
              <a:rPr lang="en-US" smtClean="0"/>
              <a:pPr/>
              <a:t>6</a:t>
            </a:fld>
            <a:endParaRPr lang="en-US" smtClean="0"/>
          </a:p>
        </p:txBody>
      </p:sp>
      <p:sp>
        <p:nvSpPr>
          <p:cNvPr id="12292"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800" smtClean="0"/>
              <a:t>VD :  char  s[20];</a:t>
            </a:r>
          </a:p>
          <a:p>
            <a:pPr eaLnBrk="1" hangingPunct="1">
              <a:buFont typeface="Wingdings" pitchFamily="2" charset="2"/>
              <a:buNone/>
            </a:pPr>
            <a:r>
              <a:rPr lang="en-US" sz="2800" smtClean="0"/>
              <a:t>	char  s[10] = {’s’,’t’,’r’,’i’,’n’,’g’};</a:t>
            </a:r>
          </a:p>
          <a:p>
            <a:pPr eaLnBrk="1" hangingPunct="1">
              <a:buFont typeface="Wingdings" pitchFamily="2" charset="2"/>
              <a:buNone/>
            </a:pPr>
            <a:r>
              <a:rPr lang="en-US" sz="2800" smtClean="0"/>
              <a:t>	char  s[10] = “string”; </a:t>
            </a:r>
          </a:p>
          <a:p>
            <a:pPr eaLnBrk="1" hangingPunct="1">
              <a:buFont typeface="Wingdings" pitchFamily="2" charset="2"/>
              <a:buNone/>
            </a:pPr>
            <a:r>
              <a:rPr lang="en-US" sz="2800" smtClean="0"/>
              <a:t>	char  s[10] = {’s’,’t’,’r’,’i’,’n’,’g’,’\0’};</a:t>
            </a:r>
          </a:p>
          <a:p>
            <a:pPr eaLnBrk="1" hangingPunct="1">
              <a:buFont typeface="Wingdings" pitchFamily="2" charset="2"/>
              <a:buNone/>
            </a:pPr>
            <a:r>
              <a:rPr lang="en-US" sz="2800" smtClean="0"/>
              <a:t>	int  a[10] = {1,2,3}; </a:t>
            </a:r>
          </a:p>
          <a:p>
            <a:pPr eaLnBrk="1" hangingPunct="1">
              <a:buFont typeface="Wingdings" pitchFamily="2" charset="2"/>
              <a:buNone/>
            </a:pPr>
            <a:r>
              <a:rPr lang="en-US" sz="2800" smtClean="0"/>
              <a:t>	int  a[10] = {1,2,3,0,0,0,0,0,0,0};</a:t>
            </a:r>
          </a:p>
          <a:p>
            <a:pPr eaLnBrk="1" hangingPunct="1">
              <a:buFont typeface="Wingdings" pitchFamily="2" charset="2"/>
              <a:buNone/>
            </a:pPr>
            <a:r>
              <a:rPr lang="en-US" sz="2800" smtClean="0"/>
              <a:t>	int  a[] = {1,2,3};  </a:t>
            </a:r>
          </a:p>
          <a:p>
            <a:pPr eaLnBrk="1" hangingPunct="1">
              <a:buFont typeface="Wingdings" pitchFamily="2" charset="2"/>
              <a:buNone/>
            </a:pPr>
            <a:r>
              <a:rPr lang="en-US" sz="2800" smtClean="0"/>
              <a:t>	int  a[3] = {1,2,3};</a:t>
            </a:r>
          </a:p>
          <a:p>
            <a:pPr eaLnBrk="1" hangingPunct="1">
              <a:buFont typeface="Wingdings" pitchFamily="2" charset="2"/>
              <a:buNone/>
            </a:pPr>
            <a:r>
              <a:rPr lang="en-US" sz="2800" smtClean="0"/>
              <a:t>	int  a[] ; //error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buFontTx/>
              <a:buAutoNum type="arabicPeriod"/>
            </a:pPr>
            <a:r>
              <a:rPr lang="en-US" sz="3600" smtClean="0">
                <a:latin typeface="Arial" charset="0"/>
                <a:cs typeface="Arial" charset="0"/>
              </a:rPr>
              <a:t>Kiểu mảng -  Mảng một chiều</a:t>
            </a:r>
            <a:endParaRPr lang="en-US" sz="3400" smtClean="0">
              <a:latin typeface="Arial" charset="0"/>
              <a:cs typeface="Arial" charset="0"/>
            </a:endParaRPr>
          </a:p>
        </p:txBody>
      </p:sp>
      <p:sp>
        <p:nvSpPr>
          <p:cNvPr id="1331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671F9E58-8CF3-4BA6-B83E-B57EC95017CC}" type="slidenum">
              <a:rPr lang="en-US" smtClean="0"/>
              <a:pPr/>
              <a:t>7</a:t>
            </a:fld>
            <a:endParaRPr lang="en-US" smtClean="0"/>
          </a:p>
        </p:txBody>
      </p:sp>
      <p:sp>
        <p:nvSpPr>
          <p:cNvPr id="13316"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vi-VN" sz="2400" smtClean="0"/>
              <a:t>- </a:t>
            </a:r>
            <a:r>
              <a:rPr lang="vi-VN" sz="2400" b="1" smtClean="0"/>
              <a:t>Khai báo hằng mảng</a:t>
            </a:r>
            <a:r>
              <a:rPr lang="vi-VN" sz="2400" smtClean="0"/>
              <a:t>: với cú pháp như sau:</a:t>
            </a:r>
          </a:p>
          <a:p>
            <a:pPr eaLnBrk="1" hangingPunct="1">
              <a:buFont typeface="Wingdings" pitchFamily="2" charset="2"/>
              <a:buNone/>
            </a:pPr>
            <a:r>
              <a:rPr lang="en-US" sz="2400" smtClean="0"/>
              <a:t>	</a:t>
            </a:r>
            <a:r>
              <a:rPr lang="en-US" sz="2400" b="1" i="1" smtClean="0"/>
              <a:t>const</a:t>
            </a:r>
            <a:r>
              <a:rPr lang="en-US" sz="2400" i="1" smtClean="0"/>
              <a:t>  kiểu_dữ_liệu   tên_biến [N] = 	{v1,v2,…,vn};</a:t>
            </a:r>
          </a:p>
          <a:p>
            <a:pPr eaLnBrk="1" hangingPunct="1">
              <a:buFont typeface="Wingdings" pitchFamily="2" charset="2"/>
              <a:buNone/>
            </a:pPr>
            <a:r>
              <a:rPr lang="en-US" sz="2400" i="1" smtClean="0"/>
              <a:t>	kiểu_dữ_liệu  </a:t>
            </a:r>
            <a:r>
              <a:rPr lang="en-US" sz="2400" b="1" i="1" smtClean="0"/>
              <a:t>const</a:t>
            </a:r>
            <a:r>
              <a:rPr lang="en-US" sz="2400" i="1" smtClean="0"/>
              <a:t>  tên_biến [] = {v1,v2,…,vn};</a:t>
            </a:r>
          </a:p>
          <a:p>
            <a:pPr eaLnBrk="1" hangingPunct="1">
              <a:buFont typeface="Wingdings" pitchFamily="2" charset="2"/>
              <a:buNone/>
            </a:pPr>
            <a:endParaRPr lang="en-AU" sz="2400" smtClean="0"/>
          </a:p>
          <a:p>
            <a:pPr eaLnBrk="1" hangingPunct="1"/>
            <a:r>
              <a:rPr lang="vi-VN" sz="2400" smtClean="0"/>
              <a:t>Hằng mảng là mảng các hằng số, tức là tất cả các phần tử trong mảng đều là hằng số. </a:t>
            </a:r>
          </a:p>
          <a:p>
            <a:pPr eaLnBrk="1" hangingPunct="1"/>
            <a:r>
              <a:rPr lang="vi-VN" sz="2400" smtClean="0"/>
              <a:t>Việc khởi tạo giá trị ban đầu cho các phần tử khi khai báo là bắt buộc. </a:t>
            </a:r>
          </a:p>
          <a:p>
            <a:pPr eaLnBrk="1" hangingPunct="1">
              <a:buFont typeface="Wingdings" pitchFamily="2" charset="2"/>
              <a:buNone/>
            </a:pPr>
            <a:r>
              <a:rPr lang="en-US" sz="2400" smtClean="0"/>
              <a:t>VD: 	</a:t>
            </a:r>
            <a:r>
              <a:rPr lang="en-US" sz="2400" b="1" smtClean="0"/>
              <a:t>const</a:t>
            </a:r>
            <a:r>
              <a:rPr lang="en-US" sz="2400" smtClean="0"/>
              <a:t>  int  a[3] = {1,2,3};</a:t>
            </a:r>
          </a:p>
          <a:p>
            <a:pPr eaLnBrk="1" hangingPunct="1">
              <a:buFont typeface="Wingdings" pitchFamily="2" charset="2"/>
              <a:buNone/>
            </a:pPr>
            <a:r>
              <a:rPr lang="en-US" sz="2400" smtClean="0"/>
              <a:t>		a[1] = 5 ; //error</a:t>
            </a:r>
          </a:p>
          <a:p>
            <a:pPr eaLnBrk="1" hangingPunct="1">
              <a:lnSpc>
                <a:spcPct val="90000"/>
              </a:lnSpc>
            </a:pPr>
            <a:endParaRPr lang="en-US"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fontAlgn="auto" hangingPunct="1">
              <a:spcAft>
                <a:spcPts val="0"/>
              </a:spcAft>
              <a:buFontTx/>
              <a:buAutoNum type="arabicPeriod"/>
              <a:defRPr/>
            </a:pPr>
            <a:r>
              <a:rPr lang="en-US" sz="3600" smtClean="0"/>
              <a:t>Kiểu mảng</a:t>
            </a:r>
            <a:br>
              <a:rPr lang="en-US" sz="3600" smtClean="0"/>
            </a:br>
            <a:r>
              <a:rPr lang="en-US" sz="3600" smtClean="0"/>
              <a:t> Mảng một chiều</a:t>
            </a:r>
            <a:endParaRPr lang="en-US" sz="3400" smtClean="0"/>
          </a:p>
        </p:txBody>
      </p:sp>
      <p:sp>
        <p:nvSpPr>
          <p:cNvPr id="1433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9779BD40-D81F-4565-9F14-22158659E2B9}" type="slidenum">
              <a:rPr lang="en-US" smtClean="0"/>
              <a:pPr/>
              <a:t>8</a:t>
            </a:fld>
            <a:endParaRPr lang="en-US" smtClean="0"/>
          </a:p>
        </p:txBody>
      </p:sp>
      <p:sp>
        <p:nvSpPr>
          <p:cNvPr id="14340"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2200" b="1" smtClean="0"/>
              <a:t>b) Truy nhập</a:t>
            </a:r>
          </a:p>
          <a:p>
            <a:pPr eaLnBrk="1" hangingPunct="1">
              <a:buFont typeface="Wingdings" pitchFamily="2" charset="2"/>
              <a:buNone/>
            </a:pPr>
            <a:r>
              <a:rPr lang="vi-VN" sz="2200" smtClean="0"/>
              <a:t>Trong phần này chúng ta chỉ xét phương pháp truy nhập gián tiếp thông qua chỉ số. </a:t>
            </a:r>
          </a:p>
          <a:p>
            <a:pPr eaLnBrk="1" hangingPunct="1">
              <a:buFont typeface="Wingdings" pitchFamily="2" charset="2"/>
              <a:buNone/>
            </a:pPr>
            <a:r>
              <a:rPr lang="vi-VN" sz="2200" smtClean="0"/>
              <a:t>- Chỉ số của một phần tử : Sau khi khai báo một đối tượng dữ liệu mảng, các phần tử trong mảng sẽ có một số hiệu duy nhất được gọi là chỉ số của phần tử đó. Chỉ số này vừa có vai trò tên gọi, vừa có vai trò xác định địa chỉ tương đối của một phần tử trong mảng. </a:t>
            </a:r>
          </a:p>
          <a:p>
            <a:pPr eaLnBrk="1" hangingPunct="1">
              <a:buFont typeface="Wingdings" pitchFamily="2" charset="2"/>
              <a:buNone/>
            </a:pPr>
            <a:r>
              <a:rPr lang="vi-VN" sz="2200" smtClean="0"/>
              <a:t>- Cách đánh chỉ số: trong C/C++ quy ước phần tử thứ i (1</a:t>
            </a:r>
            <a:r>
              <a:rPr lang="vi-VN" sz="2200" smtClean="0">
                <a:sym typeface="Symbol" pitchFamily="18" charset="2"/>
              </a:rPr>
              <a:t> i  N) trong mảng có chỉ số là i-1. Tức là phần tử đầu tiên có chỉ số là 0, phần tử thứ N có chỉ số là N-1. </a:t>
            </a:r>
          </a:p>
          <a:p>
            <a:pPr eaLnBrk="1" hangingPunct="1">
              <a:buFont typeface="Wingdings" pitchFamily="2" charset="2"/>
              <a:buNone/>
            </a:pPr>
            <a:r>
              <a:rPr lang="vi-VN" sz="2200" smtClean="0"/>
              <a:t>- Truy nhập bằng chỉ số: để truy nhập vào một phần tử có chỉ số i ta dùng cú pháp </a:t>
            </a:r>
            <a:r>
              <a:rPr lang="vi-VN" sz="2200" i="1" smtClean="0"/>
              <a:t>tên_mảng[i] .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defRPr/>
            </a:pPr>
            <a:r>
              <a:rPr lang="vi-VN" sz="3100" smtClean="0"/>
              <a:t>VD : chương trình sắp xếp một dãy N số theo trật tự tăng dần bằng giải thuật sắp xếp nổi bọt</a:t>
            </a:r>
            <a:endParaRPr lang="vi-VN" sz="3600" smtClean="0"/>
          </a:p>
        </p:txBody>
      </p:sp>
      <p:sp>
        <p:nvSpPr>
          <p:cNvPr id="1536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C3EC800-4E91-482C-840F-6619FD8D4A3E}" type="slidenum">
              <a:rPr lang="en-US" smtClean="0"/>
              <a:pPr/>
              <a:t>9</a:t>
            </a:fld>
            <a:endParaRPr lang="en-US" smtClean="0"/>
          </a:p>
        </p:txBody>
      </p:sp>
      <p:sp>
        <p:nvSpPr>
          <p:cNvPr id="15364" name="Rectangle 3"/>
          <p:cNvSpPr>
            <a:spLocks noGrp="1" noChangeArrowheads="1"/>
          </p:cNvSpPr>
          <p:nvPr>
            <p:ph sz="quarter" idx="1"/>
          </p:nvPr>
        </p:nvSpPr>
        <p:spPr>
          <a:xfrm>
            <a:off x="457200" y="1219200"/>
            <a:ext cx="8229600" cy="4937125"/>
          </a:xfrm>
        </p:spPr>
        <p:txBody>
          <a:bodyPr/>
          <a:lstStyle/>
          <a:p>
            <a:pPr eaLnBrk="1" hangingPunct="1">
              <a:buFont typeface="Wingdings" pitchFamily="2" charset="2"/>
              <a:buNone/>
            </a:pPr>
            <a:r>
              <a:rPr lang="en-US" sz="1800" smtClean="0"/>
              <a:t>main(){</a:t>
            </a:r>
          </a:p>
          <a:p>
            <a:pPr eaLnBrk="1" hangingPunct="1">
              <a:buFont typeface="Wingdings" pitchFamily="2" charset="2"/>
              <a:buNone/>
            </a:pPr>
            <a:r>
              <a:rPr lang="en-US" sz="1800" smtClean="0"/>
              <a:t> 	const  int  N = 200 ;</a:t>
            </a:r>
          </a:p>
          <a:p>
            <a:pPr eaLnBrk="1" hangingPunct="1">
              <a:buFont typeface="Wingdings" pitchFamily="2" charset="2"/>
              <a:buNone/>
            </a:pPr>
            <a:r>
              <a:rPr lang="en-US" sz="1800" smtClean="0"/>
              <a:t>	float  a[N] ;</a:t>
            </a:r>
          </a:p>
          <a:p>
            <a:pPr eaLnBrk="1" hangingPunct="1">
              <a:buFont typeface="Wingdings" pitchFamily="2" charset="2"/>
              <a:buNone/>
            </a:pPr>
            <a:r>
              <a:rPr lang="en-US" sz="1800" smtClean="0"/>
              <a:t>	int  i,j ;</a:t>
            </a:r>
          </a:p>
          <a:p>
            <a:pPr eaLnBrk="1" hangingPunct="1">
              <a:buFont typeface="Wingdings" pitchFamily="2" charset="2"/>
              <a:buNone/>
            </a:pPr>
            <a:r>
              <a:rPr lang="en-US" sz="1800" smtClean="0"/>
              <a:t>	…Nhập giá trị cho mảng a ;</a:t>
            </a:r>
          </a:p>
          <a:p>
            <a:pPr eaLnBrk="1" hangingPunct="1">
              <a:buFont typeface="Wingdings" pitchFamily="2" charset="2"/>
              <a:buNone/>
            </a:pPr>
            <a:r>
              <a:rPr lang="en-US" sz="1800" smtClean="0"/>
              <a:t>	for (i=0;i&lt;N-1;i++)</a:t>
            </a:r>
          </a:p>
          <a:p>
            <a:pPr eaLnBrk="1" hangingPunct="1">
              <a:buFont typeface="Wingdings" pitchFamily="2" charset="2"/>
              <a:buNone/>
            </a:pPr>
            <a:r>
              <a:rPr lang="en-US" sz="1800" smtClean="0"/>
              <a:t>    		for (j=0;j&lt;N-i-1;j++)</a:t>
            </a:r>
          </a:p>
          <a:p>
            <a:pPr eaLnBrk="1" hangingPunct="1">
              <a:buFont typeface="Wingdings" pitchFamily="2" charset="2"/>
              <a:buNone/>
            </a:pPr>
            <a:r>
              <a:rPr lang="en-US" sz="1800" smtClean="0"/>
              <a:t>			if  (a[j]&gt;a[j+1]) {</a:t>
            </a:r>
          </a:p>
          <a:p>
            <a:pPr eaLnBrk="1" hangingPunct="1">
              <a:buFont typeface="Wingdings" pitchFamily="2" charset="2"/>
              <a:buNone/>
            </a:pPr>
            <a:r>
              <a:rPr lang="en-US" sz="1800" smtClean="0"/>
              <a:t>	   			float  tg = a[j];</a:t>
            </a:r>
          </a:p>
          <a:p>
            <a:pPr eaLnBrk="1" hangingPunct="1">
              <a:buFont typeface="Wingdings" pitchFamily="2" charset="2"/>
              <a:buNone/>
            </a:pPr>
            <a:r>
              <a:rPr lang="en-US" sz="1800" smtClean="0"/>
              <a:t>	   			a[j]=a[j+1];</a:t>
            </a:r>
          </a:p>
          <a:p>
            <a:pPr eaLnBrk="1" hangingPunct="1">
              <a:buFont typeface="Wingdings" pitchFamily="2" charset="2"/>
              <a:buNone/>
            </a:pPr>
            <a:r>
              <a:rPr lang="en-US" sz="1800" smtClean="0"/>
              <a:t>	   			a[j+1] =tg;</a:t>
            </a:r>
          </a:p>
          <a:p>
            <a:pPr eaLnBrk="1" hangingPunct="1">
              <a:buFont typeface="Wingdings" pitchFamily="2" charset="2"/>
              <a:buNone/>
            </a:pPr>
            <a:r>
              <a:rPr lang="en-US" sz="1800" smtClean="0"/>
              <a:t>			}</a:t>
            </a:r>
          </a:p>
          <a:p>
            <a:pPr eaLnBrk="1" hangingPunct="1">
              <a:buFont typeface="Wingdings" pitchFamily="2" charset="2"/>
              <a:buNone/>
            </a:pPr>
            <a:r>
              <a:rPr lang="en-US" sz="1800" smtClean="0"/>
              <a:t>	…In kết quả</a:t>
            </a:r>
          </a:p>
          <a:p>
            <a:pPr eaLnBrk="1" hangingPunct="1">
              <a:buFont typeface="Wingdings" pitchFamily="2" charset="2"/>
              <a:buNone/>
            </a:pPr>
            <a:r>
              <a:rPr lang="en-US" sz="180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1261</TotalTime>
  <Words>2154</Words>
  <Application>Microsoft Office PowerPoint</Application>
  <PresentationFormat>On-screen Show (4:3)</PresentationFormat>
  <Paragraphs>347</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Origin</vt:lpstr>
      <vt:lpstr>Ngôn ngữ lập trình C/C++</vt:lpstr>
      <vt:lpstr>Các nội dung chính</vt:lpstr>
      <vt:lpstr>1. Kiểu mảng</vt:lpstr>
      <vt:lpstr>1. Kiểu mảng</vt:lpstr>
      <vt:lpstr>1. Kiểu mảng</vt:lpstr>
      <vt:lpstr>Kiểu mảng - Mảng một chiều</vt:lpstr>
      <vt:lpstr>Kiểu mảng -  Mảng một chiều</vt:lpstr>
      <vt:lpstr>Kiểu mảng  Mảng một chiều</vt:lpstr>
      <vt:lpstr>VD : chương trình sắp xếp một dãy N số theo trật tự tăng dần bằng giải thuật sắp xếp nổi bọt</vt:lpstr>
      <vt:lpstr>1. Kiểu mảng</vt:lpstr>
      <vt:lpstr>VD : khai báo mảng 2 chiều</vt:lpstr>
      <vt:lpstr>1. Kiểu mảng  Mảng hai chiều</vt:lpstr>
      <vt:lpstr>1. Kiểu mảng</vt:lpstr>
      <vt:lpstr>1. Kiểu mảng  Tự định nghĩa kiểu dữ liệu mới kiểu mảng</vt:lpstr>
      <vt:lpstr>1. Kiểu mảng  Tự định nghĩa kiểu dữ liệu mới kiểu mảng</vt:lpstr>
      <vt:lpstr>2. Kiểu con trỏ</vt:lpstr>
      <vt:lpstr>2. Kiểu con trỏ</vt:lpstr>
      <vt:lpstr>2. Kiểu con trỏ - Khai báo</vt:lpstr>
      <vt:lpstr>2. Kiểu con trỏ - Khai báo</vt:lpstr>
      <vt:lpstr>Các thao tác cơ bản trên kiểu con trỏ</vt:lpstr>
      <vt:lpstr>Phép gán</vt:lpstr>
      <vt:lpstr>Truy nhập vào đối tượng được trỏ</vt:lpstr>
      <vt:lpstr>Truy nhập vào đối tượng được trỏ</vt:lpstr>
      <vt:lpstr>Phép tăng/giảm địa chỉ</vt:lpstr>
      <vt:lpstr>3. Mối quan hệ giữa mảng và con trỏ</vt:lpstr>
      <vt:lpstr>3. Mối quan hệ giữa mảng và con trỏ</vt:lpstr>
      <vt:lpstr>4. Cấp phát động bộ nhớ</vt:lpstr>
      <vt:lpstr>Ví dụ</vt:lpstr>
      <vt:lpstr>5. Con trỏ hàm</vt:lpstr>
      <vt:lpstr>5. Con trỏ hàm (tiếp)</vt:lpstr>
      <vt:lpstr>5. Con trỏ hàm (tiếp)</vt:lpstr>
      <vt:lpstr>Ví dụ: </vt:lpstr>
      <vt:lpstr>Tóm tắt nội dung chính</vt:lpstr>
      <vt:lpstr>Cảm ơn!</vt:lpstr>
      <vt:lpstr>Bài tập</vt:lpstr>
      <vt:lpstr>Bài tập</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dc:creator>
  <cp:lastModifiedBy>Net</cp:lastModifiedBy>
  <cp:revision>42</cp:revision>
  <dcterms:created xsi:type="dcterms:W3CDTF">2004-08-20T15:04:12Z</dcterms:created>
  <dcterms:modified xsi:type="dcterms:W3CDTF">2016-03-03T04:38:07Z</dcterms:modified>
</cp:coreProperties>
</file>