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70" r:id="rId8"/>
    <p:sldId id="271" r:id="rId9"/>
    <p:sldId id="262" r:id="rId10"/>
    <p:sldId id="273" r:id="rId11"/>
    <p:sldId id="275" r:id="rId12"/>
    <p:sldId id="276" r:id="rId13"/>
    <p:sldId id="274" r:id="rId14"/>
    <p:sldId id="277" r:id="rId15"/>
    <p:sldId id="278" r:id="rId16"/>
    <p:sldId id="263" r:id="rId17"/>
    <p:sldId id="279" r:id="rId18"/>
    <p:sldId id="280" r:id="rId19"/>
    <p:sldId id="265" r:id="rId20"/>
    <p:sldId id="281" r:id="rId21"/>
    <p:sldId id="282" r:id="rId22"/>
    <p:sldId id="283" r:id="rId23"/>
    <p:sldId id="284" r:id="rId24"/>
    <p:sldId id="264" r:id="rId25"/>
    <p:sldId id="266" r:id="rId26"/>
    <p:sldId id="268" r:id="rId27"/>
    <p:sldId id="269" r:id="rId28"/>
    <p:sldId id="267"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45" autoAdjust="0"/>
  </p:normalViewPr>
  <p:slideViewPr>
    <p:cSldViewPr>
      <p:cViewPr varScale="1">
        <p:scale>
          <a:sx n="62" d="100"/>
          <a:sy n="62" d="100"/>
        </p:scale>
        <p:origin x="-151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5E6A00C-04A5-489C-B034-257C7AC726CB}" type="datetimeFigureOut">
              <a:rPr lang="en-US"/>
              <a:pPr>
                <a:defRPr/>
              </a:pPr>
              <a:t>1/10/2016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F788B84-5E5E-4244-BE6A-04F677D201F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mode có thể là:</a:t>
            </a:r>
          </a:p>
          <a:p>
            <a:pPr lvl="1"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474DF0-696A-4AA4-8DC2-50F0CA16A99C}"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89791D-0C10-4BAA-9C7E-87BFC10E791A}"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Link: http://www.exforsys.com/tutorials/c-language/file-management-in-c.html</a:t>
            </a:r>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B7094E-F9EF-4336-9221-12B7F92A20FA}" type="slidenum">
              <a:rPr lang="en-US" smtClean="0"/>
              <a:pPr fontAlgn="base">
                <a:spcBef>
                  <a:spcPct val="0"/>
                </a:spcBef>
                <a:spcAft>
                  <a:spcPct val="0"/>
                </a:spcAft>
                <a:defRPr/>
              </a:pPr>
              <a:t>26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D5CADFB-881B-4DDF-BEF4-76540BE81B82}" type="datetime1">
              <a:rPr lang="en-US"/>
              <a:pPr>
                <a:defRPr/>
              </a:pPr>
              <a:t>1/10/2016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EE263D-F151-4FF9-A8B6-37A7ACE738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lvl1pPr>
              <a:defRPr sz="3600">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219200"/>
            <a:ext cx="8229600" cy="5029200"/>
          </a:xfrm>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536D954-7745-4F55-9C1A-99844683E1B8}" type="datetime1">
              <a:rPr lang="en-US"/>
              <a:pPr>
                <a:defRPr/>
              </a:pPr>
              <a:t>1/10/2016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515F92-77B8-4140-AABB-4BB0CCA19AF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6552A0A-0165-408A-8DFE-FFB3EF33671C}" type="datetime1">
              <a:rPr lang="en-US"/>
              <a:pPr>
                <a:defRPr/>
              </a:pPr>
              <a:t>1/10/2016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A395D6-8F6D-4E66-AFFF-4CB901A00E6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BB9B30-531B-4663-8952-E4270AC986BE}" type="datetime1">
              <a:rPr lang="en-US"/>
              <a:pPr>
                <a:defRPr/>
              </a:pPr>
              <a:t>1/10/2016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BBE14F-ECDB-4EE6-B98C-98D98DE3469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2192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0D76926-D338-4930-9D94-430DA7922C46}" type="datetime1">
              <a:rPr lang="en-US"/>
              <a:pPr>
                <a:defRPr/>
              </a:pPr>
              <a:t>1/10/2016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D58A6A0-C72D-4ECF-BFA0-BC6DF8FAB60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rtl="0" eaLnBrk="0" fontAlgn="base" hangingPunct="0">
        <a:spcBef>
          <a:spcPct val="0"/>
        </a:spcBef>
        <a:spcAft>
          <a:spcPct val="0"/>
        </a:spcAft>
        <a:defRPr sz="36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3600">
          <a:solidFill>
            <a:schemeClr val="tx1"/>
          </a:solidFill>
          <a:latin typeface="Arial" charset="0"/>
          <a:cs typeface="Arial" charset="0"/>
        </a:defRPr>
      </a:lvl2pPr>
      <a:lvl3pPr algn="ctr" rtl="0" eaLnBrk="0" fontAlgn="base" hangingPunct="0">
        <a:spcBef>
          <a:spcPct val="0"/>
        </a:spcBef>
        <a:spcAft>
          <a:spcPct val="0"/>
        </a:spcAft>
        <a:defRPr sz="3600">
          <a:solidFill>
            <a:schemeClr val="tx1"/>
          </a:solidFill>
          <a:latin typeface="Arial" charset="0"/>
          <a:cs typeface="Arial" charset="0"/>
        </a:defRPr>
      </a:lvl3pPr>
      <a:lvl4pPr algn="ctr" rtl="0" eaLnBrk="0" fontAlgn="base" hangingPunct="0">
        <a:spcBef>
          <a:spcPct val="0"/>
        </a:spcBef>
        <a:spcAft>
          <a:spcPct val="0"/>
        </a:spcAft>
        <a:defRPr sz="3600">
          <a:solidFill>
            <a:schemeClr val="tx1"/>
          </a:solidFill>
          <a:latin typeface="Arial" charset="0"/>
          <a:cs typeface="Arial" charset="0"/>
        </a:defRPr>
      </a:lvl4pPr>
      <a:lvl5pPr algn="ctr" rtl="0" eaLnBrk="0" fontAlgn="base" hangingPunct="0">
        <a:spcBef>
          <a:spcPct val="0"/>
        </a:spcBef>
        <a:spcAft>
          <a:spcPct val="0"/>
        </a:spcAft>
        <a:defRPr sz="36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Arial" charset="0"/>
          <a:cs typeface="Arial" charset="0"/>
        </a:defRPr>
      </a:lvl6pPr>
      <a:lvl7pPr marL="914400" algn="ctr" rtl="0" fontAlgn="base">
        <a:spcBef>
          <a:spcPct val="0"/>
        </a:spcBef>
        <a:spcAft>
          <a:spcPct val="0"/>
        </a:spcAft>
        <a:defRPr sz="4400">
          <a:solidFill>
            <a:schemeClr val="tx1"/>
          </a:solidFill>
          <a:latin typeface="Arial" charset="0"/>
          <a:cs typeface="Arial" charset="0"/>
        </a:defRPr>
      </a:lvl7pPr>
      <a:lvl8pPr marL="1371600" algn="ctr" rtl="0" fontAlgn="base">
        <a:spcBef>
          <a:spcPct val="0"/>
        </a:spcBef>
        <a:spcAft>
          <a:spcPct val="0"/>
        </a:spcAft>
        <a:defRPr sz="4400">
          <a:solidFill>
            <a:schemeClr val="tx1"/>
          </a:solidFill>
          <a:latin typeface="Arial" charset="0"/>
          <a:cs typeface="Arial" charset="0"/>
        </a:defRPr>
      </a:lvl8pPr>
      <a:lvl9pPr marL="1828800" algn="ctr"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Times New Roman" pitchFamily="18" charset="0"/>
          <a:ea typeface="+mn-ea"/>
          <a:cs typeface="Times New Roman" pitchFamily="18"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Times New Roman" pitchFamily="18" charset="0"/>
          <a:ea typeface="+mn-ea"/>
          <a:cs typeface="Times New Roman" pitchFamily="18"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smtClean="0">
                <a:latin typeface="Arial" charset="0"/>
                <a:cs typeface="Arial" charset="0"/>
              </a:rPr>
              <a:t>Ngôn ngữ lập trình C/C++</a:t>
            </a:r>
          </a:p>
        </p:txBody>
      </p:sp>
      <p:sp>
        <p:nvSpPr>
          <p:cNvPr id="2051" name="Subtitle 2"/>
          <p:cNvSpPr>
            <a:spLocks noGrp="1"/>
          </p:cNvSpPr>
          <p:nvPr>
            <p:ph type="subTitle" idx="1"/>
          </p:nvPr>
        </p:nvSpPr>
        <p:spPr/>
        <p:txBody>
          <a:bodyPr/>
          <a:lstStyle/>
          <a:p>
            <a:pPr eaLnBrk="1" hangingPunct="1"/>
            <a:r>
              <a:rPr lang="en-US" smtClean="0">
                <a:latin typeface="Arial" charset="0"/>
                <a:cs typeface="Arial" charset="0"/>
              </a:rPr>
              <a:t>Chương 1: Ôn tập ngôn ngữ C</a:t>
            </a:r>
          </a:p>
          <a:p>
            <a:pPr eaLnBrk="1" hangingPunct="1"/>
            <a:r>
              <a:rPr lang="en-US" smtClean="0">
                <a:latin typeface="Arial" charset="0"/>
                <a:cs typeface="Arial" charset="0"/>
              </a:rPr>
              <a:t>Dữ liệu kiểu tệp</a:t>
            </a:r>
            <a:endParaRPr lang="en-US" smtClean="0"/>
          </a:p>
        </p:txBody>
      </p:sp>
      <p:sp>
        <p:nvSpPr>
          <p:cNvPr id="2052" name="TextBox 3"/>
          <p:cNvSpPr txBox="1">
            <a:spLocks noChangeArrowheads="1"/>
          </p:cNvSpPr>
          <p:nvPr/>
        </p:nvSpPr>
        <p:spPr bwMode="auto">
          <a:xfrm>
            <a:off x="1752600" y="762000"/>
            <a:ext cx="5638800" cy="646113"/>
          </a:xfrm>
          <a:prstGeom prst="rect">
            <a:avLst/>
          </a:prstGeom>
          <a:noFill/>
          <a:ln w="9525">
            <a:noFill/>
            <a:miter lim="800000"/>
            <a:headEnd/>
            <a:tailEnd/>
          </a:ln>
        </p:spPr>
        <p:txBody>
          <a:bodyPr>
            <a:spAutoFit/>
          </a:bodyPr>
          <a:lstStyle/>
          <a:p>
            <a:pPr algn="ctr"/>
            <a:r>
              <a:rPr lang="en-US">
                <a:cs typeface="Arial" charset="0"/>
              </a:rPr>
              <a:t>Đại Học Bách Khoa Hà Nội</a:t>
            </a:r>
          </a:p>
          <a:p>
            <a:pPr algn="ctr"/>
            <a:r>
              <a:rPr lang="en-US">
                <a:cs typeface="Arial" charset="0"/>
              </a:rPr>
              <a:t>Viện Điện Tử - Tin Học</a:t>
            </a:r>
          </a:p>
        </p:txBody>
      </p:sp>
      <p:sp>
        <p:nvSpPr>
          <p:cNvPr id="5" name="Slide Number Placeholder 4"/>
          <p:cNvSpPr>
            <a:spLocks noGrp="1"/>
          </p:cNvSpPr>
          <p:nvPr>
            <p:ph type="sldNum" sz="quarter" idx="12"/>
          </p:nvPr>
        </p:nvSpPr>
        <p:spPr/>
        <p:txBody>
          <a:bodyPr/>
          <a:lstStyle/>
          <a:p>
            <a:pPr>
              <a:defRPr/>
            </a:pPr>
            <a:fld id="{8CAE586D-4DB4-4FD3-A06F-DFA0453CCF57}"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1: đọc nội dung một tệp sử dụng fgetc()</a:t>
            </a:r>
            <a:endParaRPr lang="en-US"/>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None/>
              <a:defRPr/>
            </a:pPr>
            <a:r>
              <a:rPr lang="en-US" smtClean="0"/>
              <a:t>#include &lt;stdio.h&gt;</a:t>
            </a:r>
          </a:p>
          <a:p>
            <a:pPr eaLnBrk="1" fontAlgn="auto" hangingPunct="1">
              <a:spcAft>
                <a:spcPts val="0"/>
              </a:spcAft>
              <a:buFont typeface="Arial" pitchFamily="34" charset="0"/>
              <a:buNone/>
              <a:defRPr/>
            </a:pPr>
            <a:r>
              <a:rPr lang="en-US" smtClean="0"/>
              <a:t>#include &lt;conio.h&gt;</a:t>
            </a:r>
          </a:p>
          <a:p>
            <a:pPr eaLnBrk="1" fontAlgn="auto" hangingPunct="1">
              <a:spcAft>
                <a:spcPts val="0"/>
              </a:spcAft>
              <a:buFont typeface="Arial" pitchFamily="34" charset="0"/>
              <a:buNone/>
              <a:defRPr/>
            </a:pPr>
            <a:endParaRPr lang="en-US" smtClean="0"/>
          </a:p>
          <a:p>
            <a:pPr eaLnBrk="1" fontAlgn="auto" hangingPunct="1">
              <a:spcAft>
                <a:spcPts val="0"/>
              </a:spcAft>
              <a:buFont typeface="Arial" pitchFamily="34" charset="0"/>
              <a:buNone/>
              <a:defRPr/>
            </a:pPr>
            <a:r>
              <a:rPr lang="en-US" smtClean="0"/>
              <a:t>void printFile(char * fname);</a:t>
            </a:r>
          </a:p>
          <a:p>
            <a:pPr eaLnBrk="1" fontAlgn="auto" hangingPunct="1">
              <a:spcAft>
                <a:spcPts val="0"/>
              </a:spcAft>
              <a:buFont typeface="Arial" pitchFamily="34" charset="0"/>
              <a:buNone/>
              <a:defRPr/>
            </a:pPr>
            <a:r>
              <a:rPr lang="en-US" smtClean="0"/>
              <a:t>main()</a:t>
            </a:r>
          </a:p>
          <a:p>
            <a:pPr eaLnBrk="1" fontAlgn="auto" hangingPunct="1">
              <a:spcAft>
                <a:spcPts val="0"/>
              </a:spcAft>
              <a:buFont typeface="Arial" pitchFamily="34" charset="0"/>
              <a:buNone/>
              <a:defRPr/>
            </a:pPr>
            <a:r>
              <a:rPr lang="en-US" smtClean="0"/>
              <a:t>{</a:t>
            </a:r>
          </a:p>
          <a:p>
            <a:pPr eaLnBrk="1" fontAlgn="auto" hangingPunct="1">
              <a:spcAft>
                <a:spcPts val="0"/>
              </a:spcAft>
              <a:buFont typeface="Arial" pitchFamily="34" charset="0"/>
              <a:buNone/>
              <a:defRPr/>
            </a:pPr>
            <a:r>
              <a:rPr lang="en-US" smtClean="0"/>
              <a:t>	printf("\n---Doc noi dung tep---\n");		</a:t>
            </a:r>
          </a:p>
          <a:p>
            <a:pPr eaLnBrk="1" fontAlgn="auto" hangingPunct="1">
              <a:spcAft>
                <a:spcPts val="0"/>
              </a:spcAft>
              <a:buFont typeface="Arial" pitchFamily="34" charset="0"/>
              <a:buNone/>
              <a:defRPr/>
            </a:pPr>
            <a:r>
              <a:rPr lang="en-US" smtClean="0"/>
              <a:t>	printFile("QueHuong.txt");</a:t>
            </a:r>
          </a:p>
          <a:p>
            <a:pPr eaLnBrk="1" fontAlgn="auto" hangingPunct="1">
              <a:spcAft>
                <a:spcPts val="0"/>
              </a:spcAft>
              <a:buFont typeface="Arial" pitchFamily="34" charset="0"/>
              <a:buNone/>
              <a:defRPr/>
            </a:pPr>
            <a:r>
              <a:rPr lang="en-US" smtClean="0"/>
              <a:t>	getch();</a:t>
            </a:r>
          </a:p>
          <a:p>
            <a:pPr eaLnBrk="1" fontAlgn="auto" hangingPunct="1">
              <a:spcAft>
                <a:spcPts val="0"/>
              </a:spcAft>
              <a:buFont typeface="Arial" pitchFamily="34" charset="0"/>
              <a:buNone/>
              <a:defRPr/>
            </a:pPr>
            <a:r>
              <a:rPr lang="en-US" smtClean="0"/>
              <a:t>} </a:t>
            </a:r>
            <a:endParaRPr lang="en-US"/>
          </a:p>
        </p:txBody>
      </p:sp>
      <p:sp>
        <p:nvSpPr>
          <p:cNvPr id="4" name="Slide Number Placeholder 3"/>
          <p:cNvSpPr>
            <a:spLocks noGrp="1"/>
          </p:cNvSpPr>
          <p:nvPr>
            <p:ph type="sldNum" sz="quarter" idx="12"/>
          </p:nvPr>
        </p:nvSpPr>
        <p:spPr/>
        <p:txBody>
          <a:bodyPr/>
          <a:lstStyle/>
          <a:p>
            <a:pPr>
              <a:defRPr/>
            </a:pPr>
            <a:fld id="{3E8EB441-B057-4548-A251-E8244BCE7AEA}"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1: đọc nội dung một tệp sử dụng fgetc() (tiếp)</a:t>
            </a:r>
            <a:endParaRPr lang="en-US"/>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None/>
              <a:defRPr/>
            </a:pPr>
            <a:r>
              <a:rPr lang="en-US" b="1" smtClean="0"/>
              <a:t>void  printFile(char * fname)</a:t>
            </a:r>
            <a:r>
              <a:rPr lang="en-US" smtClean="0"/>
              <a:t>{</a:t>
            </a:r>
          </a:p>
          <a:p>
            <a:pPr eaLnBrk="1" fontAlgn="auto" hangingPunct="1">
              <a:spcAft>
                <a:spcPts val="0"/>
              </a:spcAft>
              <a:buFont typeface="Arial" pitchFamily="34" charset="0"/>
              <a:buNone/>
              <a:defRPr/>
            </a:pPr>
            <a:r>
              <a:rPr lang="en-US" smtClean="0"/>
              <a:t>	//open file for reading</a:t>
            </a:r>
          </a:p>
          <a:p>
            <a:pPr eaLnBrk="1" fontAlgn="auto" hangingPunct="1">
              <a:spcAft>
                <a:spcPts val="0"/>
              </a:spcAft>
              <a:buFont typeface="Arial" pitchFamily="34" charset="0"/>
              <a:buNone/>
              <a:defRPr/>
            </a:pPr>
            <a:r>
              <a:rPr lang="en-US" smtClean="0"/>
              <a:t>	char ch;</a:t>
            </a:r>
          </a:p>
          <a:p>
            <a:pPr eaLnBrk="1" fontAlgn="auto" hangingPunct="1">
              <a:spcAft>
                <a:spcPts val="0"/>
              </a:spcAft>
              <a:buFont typeface="Arial" pitchFamily="34" charset="0"/>
              <a:buNone/>
              <a:defRPr/>
            </a:pPr>
            <a:r>
              <a:rPr lang="en-US" smtClean="0"/>
              <a:t>	</a:t>
            </a:r>
            <a:r>
              <a:rPr lang="en-US" b="1" smtClean="0"/>
              <a:t>FILE *f=fopen(fname,"r");</a:t>
            </a:r>
          </a:p>
          <a:p>
            <a:pPr eaLnBrk="1" fontAlgn="auto" hangingPunct="1">
              <a:spcAft>
                <a:spcPts val="0"/>
              </a:spcAft>
              <a:buFont typeface="Arial" pitchFamily="34" charset="0"/>
              <a:buNone/>
              <a:defRPr/>
            </a:pPr>
            <a:r>
              <a:rPr lang="en-US" smtClean="0"/>
              <a:t>	if (f==NULL){</a:t>
            </a:r>
          </a:p>
          <a:p>
            <a:pPr eaLnBrk="1" fontAlgn="auto" hangingPunct="1">
              <a:spcAft>
                <a:spcPts val="0"/>
              </a:spcAft>
              <a:buFont typeface="Arial" pitchFamily="34" charset="0"/>
              <a:buNone/>
              <a:defRPr/>
            </a:pPr>
            <a:r>
              <a:rPr lang="en-US" smtClean="0"/>
              <a:t>		printf("Error opening file");</a:t>
            </a:r>
          </a:p>
          <a:p>
            <a:pPr eaLnBrk="1" fontAlgn="auto" hangingPunct="1">
              <a:spcAft>
                <a:spcPts val="0"/>
              </a:spcAft>
              <a:buFont typeface="Arial" pitchFamily="34" charset="0"/>
              <a:buNone/>
              <a:defRPr/>
            </a:pPr>
            <a:r>
              <a:rPr lang="en-US" smtClean="0"/>
              <a:t>		return;</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smtClean="0"/>
              <a:t>	while ((</a:t>
            </a:r>
            <a:r>
              <a:rPr lang="en-US" b="1" smtClean="0"/>
              <a:t>ch=fgetc(f)</a:t>
            </a:r>
            <a:r>
              <a:rPr lang="en-US" smtClean="0"/>
              <a:t>) != EOF) {</a:t>
            </a:r>
          </a:p>
          <a:p>
            <a:pPr eaLnBrk="1" fontAlgn="auto" hangingPunct="1">
              <a:spcAft>
                <a:spcPts val="0"/>
              </a:spcAft>
              <a:buFont typeface="Arial" pitchFamily="34" charset="0"/>
              <a:buNone/>
              <a:defRPr/>
            </a:pPr>
            <a:r>
              <a:rPr lang="en-US" smtClean="0"/>
              <a:t>		printf("%c",ch);</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b="1" smtClean="0"/>
              <a:t>	fclose(f);</a:t>
            </a:r>
          </a:p>
          <a:p>
            <a:pPr eaLnBrk="1" fontAlgn="auto" hangingPunct="1">
              <a:spcAft>
                <a:spcPts val="0"/>
              </a:spcAft>
              <a:buFont typeface="Arial" pitchFamily="34" charset="0"/>
              <a:buNone/>
              <a:defRPr/>
            </a:pPr>
            <a:r>
              <a:rPr lang="en-US" smtClean="0"/>
              <a:t>}</a:t>
            </a:r>
            <a:endParaRPr lang="en-US"/>
          </a:p>
        </p:txBody>
      </p:sp>
      <p:sp>
        <p:nvSpPr>
          <p:cNvPr id="4" name="Slide Number Placeholder 3"/>
          <p:cNvSpPr>
            <a:spLocks noGrp="1"/>
          </p:cNvSpPr>
          <p:nvPr>
            <p:ph type="sldNum" sz="quarter" idx="12"/>
          </p:nvPr>
        </p:nvSpPr>
        <p:spPr/>
        <p:txBody>
          <a:bodyPr/>
          <a:lstStyle/>
          <a:p>
            <a:pPr>
              <a:defRPr/>
            </a:pPr>
            <a:fld id="{6850115E-491F-4DBC-BE7C-3EFD9992BACE}"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latin typeface="Arial" charset="0"/>
                <a:cs typeface="Arial" charset="0"/>
              </a:rPr>
              <a:t>Kết quả chạy Program 1</a:t>
            </a:r>
          </a:p>
        </p:txBody>
      </p:sp>
      <p:pic>
        <p:nvPicPr>
          <p:cNvPr id="13315" name="Picture 2"/>
          <p:cNvPicPr>
            <a:picLocks noChangeAspect="1" noChangeArrowheads="1"/>
          </p:cNvPicPr>
          <p:nvPr/>
        </p:nvPicPr>
        <p:blipFill>
          <a:blip r:embed="rId2" cstate="print"/>
          <a:srcRect/>
          <a:stretch>
            <a:fillRect/>
          </a:stretch>
        </p:blipFill>
        <p:spPr bwMode="auto">
          <a:xfrm>
            <a:off x="1905000" y="1524000"/>
            <a:ext cx="5181600" cy="4446588"/>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769B9668-E711-43AA-9C9E-D9EB2B767ECC}"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2: đọc nội dung một tệp sử dụng fgets()</a:t>
            </a:r>
            <a:endParaRPr lang="en-US"/>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None/>
              <a:defRPr/>
            </a:pPr>
            <a:r>
              <a:rPr lang="en-US" smtClean="0"/>
              <a:t>#include &lt;stdio.h&gt;</a:t>
            </a:r>
          </a:p>
          <a:p>
            <a:pPr eaLnBrk="1" fontAlgn="auto" hangingPunct="1">
              <a:spcAft>
                <a:spcPts val="0"/>
              </a:spcAft>
              <a:buFont typeface="Arial" pitchFamily="34" charset="0"/>
              <a:buNone/>
              <a:defRPr/>
            </a:pPr>
            <a:r>
              <a:rPr lang="en-US" smtClean="0"/>
              <a:t>#include &lt;conio.h&gt;</a:t>
            </a:r>
          </a:p>
          <a:p>
            <a:pPr eaLnBrk="1" fontAlgn="auto" hangingPunct="1">
              <a:spcAft>
                <a:spcPts val="0"/>
              </a:spcAft>
              <a:buFont typeface="Arial" pitchFamily="34" charset="0"/>
              <a:buNone/>
              <a:defRPr/>
            </a:pPr>
            <a:r>
              <a:rPr lang="en-US" smtClean="0"/>
              <a:t>#define MAX 300 </a:t>
            </a:r>
          </a:p>
          <a:p>
            <a:pPr eaLnBrk="1" fontAlgn="auto" hangingPunct="1">
              <a:spcAft>
                <a:spcPts val="0"/>
              </a:spcAft>
              <a:buFont typeface="Arial" pitchFamily="34" charset="0"/>
              <a:buNone/>
              <a:defRPr/>
            </a:pPr>
            <a:r>
              <a:rPr lang="en-US" smtClean="0"/>
              <a:t>void printFileByLines(char * fname);</a:t>
            </a:r>
          </a:p>
          <a:p>
            <a:pPr eaLnBrk="1" fontAlgn="auto" hangingPunct="1">
              <a:spcAft>
                <a:spcPts val="0"/>
              </a:spcAft>
              <a:buFont typeface="Arial" pitchFamily="34" charset="0"/>
              <a:buNone/>
              <a:defRPr/>
            </a:pPr>
            <a:r>
              <a:rPr lang="en-US" smtClean="0"/>
              <a:t>main(){</a:t>
            </a:r>
          </a:p>
          <a:p>
            <a:pPr eaLnBrk="1" fontAlgn="auto" hangingPunct="1">
              <a:spcAft>
                <a:spcPts val="0"/>
              </a:spcAft>
              <a:buFont typeface="Arial" pitchFamily="34" charset="0"/>
              <a:buNone/>
              <a:defRPr/>
            </a:pPr>
            <a:r>
              <a:rPr lang="en-US" smtClean="0"/>
              <a:t>	printf("\n---Doc noi dung tep---\n");		</a:t>
            </a:r>
          </a:p>
          <a:p>
            <a:pPr eaLnBrk="1" fontAlgn="auto" hangingPunct="1">
              <a:spcAft>
                <a:spcPts val="0"/>
              </a:spcAft>
              <a:buFont typeface="Arial" pitchFamily="34" charset="0"/>
              <a:buNone/>
              <a:defRPr/>
            </a:pPr>
            <a:r>
              <a:rPr lang="en-US" smtClean="0"/>
              <a:t>	printFileByLines(“LamAnh.txt");</a:t>
            </a:r>
          </a:p>
          <a:p>
            <a:pPr eaLnBrk="1" fontAlgn="auto" hangingPunct="1">
              <a:spcAft>
                <a:spcPts val="0"/>
              </a:spcAft>
              <a:buFont typeface="Arial" pitchFamily="34" charset="0"/>
              <a:buNone/>
              <a:defRPr/>
            </a:pPr>
            <a:r>
              <a:rPr lang="en-US" smtClean="0"/>
              <a:t>	getch();</a:t>
            </a:r>
          </a:p>
          <a:p>
            <a:pPr eaLnBrk="1" fontAlgn="auto" hangingPunct="1">
              <a:spcAft>
                <a:spcPts val="0"/>
              </a:spcAft>
              <a:buFont typeface="Arial" pitchFamily="34" charset="0"/>
              <a:buNone/>
              <a:defRPr/>
            </a:pPr>
            <a:r>
              <a:rPr lang="en-US" smtClean="0"/>
              <a:t>} </a:t>
            </a:r>
            <a:endParaRPr lang="en-US"/>
          </a:p>
        </p:txBody>
      </p:sp>
      <p:sp>
        <p:nvSpPr>
          <p:cNvPr id="4" name="Slide Number Placeholder 3"/>
          <p:cNvSpPr>
            <a:spLocks noGrp="1"/>
          </p:cNvSpPr>
          <p:nvPr>
            <p:ph type="sldNum" sz="quarter" idx="12"/>
          </p:nvPr>
        </p:nvSpPr>
        <p:spPr/>
        <p:txBody>
          <a:bodyPr/>
          <a:lstStyle/>
          <a:p>
            <a:pPr>
              <a:defRPr/>
            </a:pPr>
            <a:fld id="{26ED56FC-74DE-44B2-8CB7-440048F47CCA}"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2: đọc nội dung một tệp sử dụng fgets() (tiếp)</a:t>
            </a:r>
            <a:endParaRPr lang="en-US"/>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None/>
              <a:defRPr/>
            </a:pPr>
            <a:r>
              <a:rPr lang="en-US" smtClean="0"/>
              <a:t>void  printFileByLines(char * fname) {</a:t>
            </a:r>
          </a:p>
          <a:p>
            <a:pPr eaLnBrk="1" fontAlgn="auto" hangingPunct="1">
              <a:spcAft>
                <a:spcPts val="0"/>
              </a:spcAft>
              <a:buFont typeface="Arial" pitchFamily="34" charset="0"/>
              <a:buNone/>
              <a:defRPr/>
            </a:pPr>
            <a:r>
              <a:rPr lang="en-US" smtClean="0"/>
              <a:t>    FILE * pFile;</a:t>
            </a:r>
          </a:p>
          <a:p>
            <a:pPr eaLnBrk="1" fontAlgn="auto" hangingPunct="1">
              <a:spcAft>
                <a:spcPts val="0"/>
              </a:spcAft>
              <a:buFont typeface="Arial" pitchFamily="34" charset="0"/>
              <a:buNone/>
              <a:defRPr/>
            </a:pPr>
            <a:r>
              <a:rPr lang="en-US" smtClean="0"/>
              <a:t>    char mystring [MAX];</a:t>
            </a:r>
          </a:p>
          <a:p>
            <a:pPr eaLnBrk="1" fontAlgn="auto" hangingPunct="1">
              <a:spcAft>
                <a:spcPts val="0"/>
              </a:spcAft>
              <a:buFont typeface="Arial" pitchFamily="34" charset="0"/>
              <a:buNone/>
              <a:defRPr/>
            </a:pPr>
            <a:r>
              <a:rPr lang="en-US" b="1" smtClean="0"/>
              <a:t>    pFile = fopen (fname , "r");</a:t>
            </a:r>
          </a:p>
          <a:p>
            <a:pPr eaLnBrk="1" fontAlgn="auto" hangingPunct="1">
              <a:spcAft>
                <a:spcPts val="0"/>
              </a:spcAft>
              <a:buFont typeface="Arial" pitchFamily="34" charset="0"/>
              <a:buNone/>
              <a:defRPr/>
            </a:pPr>
            <a:r>
              <a:rPr lang="en-US" smtClean="0"/>
              <a:t>    if (pFile == NULL){ printf("Error opening file"); return;</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smtClean="0"/>
              <a:t>    while (</a:t>
            </a:r>
            <a:r>
              <a:rPr lang="en-US" b="1" smtClean="0"/>
              <a:t>!feof(pFile)</a:t>
            </a:r>
            <a:r>
              <a:rPr lang="en-US" smtClean="0"/>
              <a:t>) {</a:t>
            </a:r>
          </a:p>
          <a:p>
            <a:pPr eaLnBrk="1" fontAlgn="auto" hangingPunct="1">
              <a:spcAft>
                <a:spcPts val="0"/>
              </a:spcAft>
              <a:buFont typeface="Arial" pitchFamily="34" charset="0"/>
              <a:buNone/>
              <a:defRPr/>
            </a:pPr>
            <a:r>
              <a:rPr lang="en-US" smtClean="0"/>
              <a:t>    		if (</a:t>
            </a:r>
            <a:r>
              <a:rPr lang="en-US" b="1" smtClean="0"/>
              <a:t>fgets (mystring , MAX , pFile) </a:t>
            </a:r>
            <a:r>
              <a:rPr lang="en-US" smtClean="0"/>
              <a:t>!=NULL)</a:t>
            </a:r>
          </a:p>
          <a:p>
            <a:pPr eaLnBrk="1" fontAlgn="auto" hangingPunct="1">
              <a:spcAft>
                <a:spcPts val="0"/>
              </a:spcAft>
              <a:buFont typeface="Arial" pitchFamily="34" charset="0"/>
              <a:buNone/>
              <a:defRPr/>
            </a:pPr>
            <a:r>
              <a:rPr lang="en-US" smtClean="0"/>
              <a:t>        		printf("%s", mystring);</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b="1" smtClean="0"/>
              <a:t>    fclose (pFile);</a:t>
            </a:r>
          </a:p>
          <a:p>
            <a:pPr eaLnBrk="1" fontAlgn="auto" hangingPunct="1">
              <a:spcAft>
                <a:spcPts val="0"/>
              </a:spcAft>
              <a:buFont typeface="Arial" pitchFamily="34" charset="0"/>
              <a:buNone/>
              <a:defRPr/>
            </a:pPr>
            <a:r>
              <a:rPr lang="en-US" smtClean="0"/>
              <a:t>}</a:t>
            </a:r>
            <a:endParaRPr lang="en-US"/>
          </a:p>
        </p:txBody>
      </p:sp>
      <p:sp>
        <p:nvSpPr>
          <p:cNvPr id="4" name="Slide Number Placeholder 3"/>
          <p:cNvSpPr>
            <a:spLocks noGrp="1"/>
          </p:cNvSpPr>
          <p:nvPr>
            <p:ph type="sldNum" sz="quarter" idx="12"/>
          </p:nvPr>
        </p:nvSpPr>
        <p:spPr/>
        <p:txBody>
          <a:bodyPr/>
          <a:lstStyle/>
          <a:p>
            <a:pPr>
              <a:defRPr/>
            </a:pPr>
            <a:fld id="{69641DE6-76B7-4C3B-83E1-53BA3338E8F6}"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a:lstStyle/>
          <a:p>
            <a:pPr eaLnBrk="1" hangingPunct="1"/>
            <a:r>
              <a:rPr lang="en-US" smtClean="0">
                <a:latin typeface="Arial" charset="0"/>
                <a:cs typeface="Arial" charset="0"/>
              </a:rPr>
              <a:t>Kết quả chạy Program 2</a:t>
            </a:r>
          </a:p>
        </p:txBody>
      </p:sp>
      <p:pic>
        <p:nvPicPr>
          <p:cNvPr id="16387" name="Picture 2"/>
          <p:cNvPicPr>
            <a:picLocks noChangeAspect="1" noChangeArrowheads="1"/>
          </p:cNvPicPr>
          <p:nvPr/>
        </p:nvPicPr>
        <p:blipFill>
          <a:blip r:embed="rId2" cstate="print"/>
          <a:srcRect/>
          <a:stretch>
            <a:fillRect/>
          </a:stretch>
        </p:blipFill>
        <p:spPr bwMode="auto">
          <a:xfrm>
            <a:off x="1676400" y="1643063"/>
            <a:ext cx="5857875" cy="4529137"/>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06D19E5C-A68F-44C6-AD6F-721A994FAA36}"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17411" name="Content Placeholder 2"/>
          <p:cNvSpPr>
            <a:spLocks noGrp="1"/>
          </p:cNvSpPr>
          <p:nvPr>
            <p:ph idx="1"/>
          </p:nvPr>
        </p:nvSpPr>
        <p:spPr/>
        <p:txBody>
          <a:bodyPr/>
          <a:lstStyle/>
          <a:p>
            <a:pPr eaLnBrk="1" hangingPunct="1"/>
            <a:r>
              <a:rPr lang="en-US" smtClean="0"/>
              <a:t>Ghi lên tệp:</a:t>
            </a:r>
          </a:p>
          <a:p>
            <a:pPr lvl="1" eaLnBrk="1" hangingPunct="1"/>
            <a:r>
              <a:rPr lang="en-US" smtClean="0"/>
              <a:t>Ghi từng ký tự: putc(), fputc()</a:t>
            </a:r>
          </a:p>
          <a:p>
            <a:pPr lvl="1" eaLnBrk="1" hangingPunct="1"/>
            <a:r>
              <a:rPr lang="en-US" smtClean="0"/>
              <a:t>Ghi chuỗi ký tự: fputs()</a:t>
            </a:r>
          </a:p>
          <a:p>
            <a:pPr lvl="1" eaLnBrk="1" hangingPunct="1"/>
            <a:r>
              <a:rPr lang="en-US" smtClean="0"/>
              <a:t>Ghi mảng các phần tử: fwrite()</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3C68BD51-58E4-44DC-BFE6-1B53230DC73E}"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z="3200" smtClean="0">
                <a:latin typeface="Arial" charset="0"/>
                <a:cs typeface="Arial" charset="0"/>
              </a:rPr>
              <a:t>Program 3: ghi nội dung nhập từ bàn phím lên tệp sử dụng các hàm fputc và fputs()</a:t>
            </a:r>
          </a:p>
        </p:txBody>
      </p:sp>
      <p:sp>
        <p:nvSpPr>
          <p:cNvPr id="3" name="Content Placeholder 2"/>
          <p:cNvSpPr>
            <a:spLocks noGrp="1"/>
          </p:cNvSpPr>
          <p:nvPr>
            <p:ph sz="half" idx="1"/>
          </p:nvPr>
        </p:nvSpPr>
        <p:spPr/>
        <p:txBody>
          <a:bodyPr rtlCol="0">
            <a:normAutofit fontScale="77500" lnSpcReduction="20000"/>
          </a:bodyPr>
          <a:lstStyle/>
          <a:p>
            <a:pPr eaLnBrk="1" fontAlgn="auto" hangingPunct="1">
              <a:spcAft>
                <a:spcPts val="0"/>
              </a:spcAft>
              <a:buFont typeface="Arial" pitchFamily="34" charset="0"/>
              <a:buNone/>
              <a:defRPr/>
            </a:pPr>
            <a:r>
              <a:rPr lang="en-US" sz="3200" smtClean="0"/>
              <a:t>#include &lt;stdio.h&gt;</a:t>
            </a:r>
          </a:p>
          <a:p>
            <a:pPr eaLnBrk="1" fontAlgn="auto" hangingPunct="1">
              <a:spcAft>
                <a:spcPts val="0"/>
              </a:spcAft>
              <a:buFont typeface="Arial" pitchFamily="34" charset="0"/>
              <a:buNone/>
              <a:defRPr/>
            </a:pPr>
            <a:r>
              <a:rPr lang="en-US" sz="3200" smtClean="0"/>
              <a:t>#define END_LINE </a:t>
            </a:r>
            <a:r>
              <a:rPr lang="en-US" sz="3200" b="1" smtClean="0"/>
              <a:t>"\015\012"</a:t>
            </a:r>
          </a:p>
          <a:p>
            <a:pPr eaLnBrk="1" fontAlgn="auto" hangingPunct="1">
              <a:spcAft>
                <a:spcPts val="0"/>
              </a:spcAft>
              <a:buFont typeface="Arial" pitchFamily="34" charset="0"/>
              <a:buNone/>
              <a:defRPr/>
            </a:pPr>
            <a:r>
              <a:rPr lang="en-US" sz="3200" smtClean="0"/>
              <a:t>#define ESC 27</a:t>
            </a:r>
          </a:p>
          <a:p>
            <a:pPr eaLnBrk="1" fontAlgn="auto" hangingPunct="1">
              <a:spcAft>
                <a:spcPts val="0"/>
              </a:spcAft>
              <a:buFont typeface="Arial" pitchFamily="34" charset="0"/>
              <a:buNone/>
              <a:defRPr/>
            </a:pPr>
            <a:r>
              <a:rPr lang="en-US" sz="3200" smtClean="0"/>
              <a:t>#define CR  13 </a:t>
            </a:r>
          </a:p>
          <a:p>
            <a:pPr eaLnBrk="1" fontAlgn="auto" hangingPunct="1">
              <a:spcAft>
                <a:spcPts val="0"/>
              </a:spcAft>
              <a:buFont typeface="Arial" pitchFamily="34" charset="0"/>
              <a:buNone/>
              <a:defRPr/>
            </a:pPr>
            <a:r>
              <a:rPr lang="en-US" sz="3200" smtClean="0"/>
              <a:t>void main()</a:t>
            </a:r>
          </a:p>
          <a:p>
            <a:pPr eaLnBrk="1" fontAlgn="auto" hangingPunct="1">
              <a:spcAft>
                <a:spcPts val="0"/>
              </a:spcAft>
              <a:buFont typeface="Arial" pitchFamily="34" charset="0"/>
              <a:buNone/>
              <a:defRPr/>
            </a:pPr>
            <a:r>
              <a:rPr lang="en-US" sz="3200" smtClean="0"/>
              <a:t>{</a:t>
            </a:r>
          </a:p>
          <a:p>
            <a:pPr eaLnBrk="1" fontAlgn="auto" hangingPunct="1">
              <a:spcAft>
                <a:spcPts val="0"/>
              </a:spcAft>
              <a:buFont typeface="Arial" pitchFamily="34" charset="0"/>
              <a:buNone/>
              <a:defRPr/>
            </a:pPr>
            <a:r>
              <a:rPr lang="en-US" sz="3200" smtClean="0"/>
              <a:t>	FILE *f1;</a:t>
            </a:r>
          </a:p>
          <a:p>
            <a:pPr eaLnBrk="1" fontAlgn="auto" hangingPunct="1">
              <a:spcAft>
                <a:spcPts val="0"/>
              </a:spcAft>
              <a:buFont typeface="Arial" pitchFamily="34" charset="0"/>
              <a:buNone/>
              <a:defRPr/>
            </a:pPr>
            <a:r>
              <a:rPr lang="en-US" sz="3200" smtClean="0"/>
              <a:t>	char ch;</a:t>
            </a:r>
          </a:p>
          <a:p>
            <a:pPr eaLnBrk="1" fontAlgn="auto" hangingPunct="1">
              <a:spcAft>
                <a:spcPts val="0"/>
              </a:spcAft>
              <a:buFont typeface="Arial" pitchFamily="34" charset="0"/>
              <a:buNone/>
              <a:defRPr/>
            </a:pPr>
            <a:r>
              <a:rPr lang="en-US" sz="3200" smtClean="0"/>
              <a:t>	printf("\nWriting to me now:\n");</a:t>
            </a:r>
          </a:p>
          <a:p>
            <a:pPr eaLnBrk="1" fontAlgn="auto" hangingPunct="1">
              <a:spcAft>
                <a:spcPts val="0"/>
              </a:spcAft>
              <a:buFont typeface="Arial" pitchFamily="34" charset="0"/>
              <a:buNone/>
              <a:defRPr/>
            </a:pPr>
            <a:r>
              <a:rPr lang="en-US" sz="3200" smtClean="0"/>
              <a:t>	//open file for writing</a:t>
            </a:r>
          </a:p>
          <a:p>
            <a:pPr eaLnBrk="1" fontAlgn="auto" hangingPunct="1">
              <a:spcAft>
                <a:spcPts val="0"/>
              </a:spcAft>
              <a:buFont typeface="Arial" pitchFamily="34" charset="0"/>
              <a:buNone/>
              <a:defRPr/>
            </a:pPr>
            <a:r>
              <a:rPr lang="en-US" sz="3200" smtClean="0"/>
              <a:t>	f1=fopen("data.txt","w");</a:t>
            </a:r>
            <a:endParaRPr lang="en-US" smtClean="0"/>
          </a:p>
        </p:txBody>
      </p:sp>
      <p:sp>
        <p:nvSpPr>
          <p:cNvPr id="4" name="Content Placeholder 3"/>
          <p:cNvSpPr>
            <a:spLocks noGrp="1"/>
          </p:cNvSpPr>
          <p:nvPr>
            <p:ph sz="half" idx="2"/>
          </p:nvPr>
        </p:nvSpPr>
        <p:spPr/>
        <p:txBody>
          <a:bodyPr rtlCol="0">
            <a:normAutofit fontScale="77500" lnSpcReduction="20000"/>
          </a:bodyPr>
          <a:lstStyle/>
          <a:p>
            <a:pPr eaLnBrk="1" fontAlgn="auto" hangingPunct="1">
              <a:spcAft>
                <a:spcPts val="0"/>
              </a:spcAft>
              <a:buFont typeface="Arial" pitchFamily="34" charset="0"/>
              <a:buNone/>
              <a:defRPr/>
            </a:pPr>
            <a:r>
              <a:rPr lang="en-US" smtClean="0"/>
              <a:t>	if (f1==NULL){</a:t>
            </a:r>
          </a:p>
          <a:p>
            <a:pPr eaLnBrk="1" fontAlgn="auto" hangingPunct="1">
              <a:spcAft>
                <a:spcPts val="0"/>
              </a:spcAft>
              <a:buFont typeface="Arial" pitchFamily="34" charset="0"/>
              <a:buNone/>
              <a:defRPr/>
            </a:pPr>
            <a:r>
              <a:rPr lang="en-US" smtClean="0"/>
              <a:t>	    printf("Error opening file");</a:t>
            </a:r>
          </a:p>
          <a:p>
            <a:pPr eaLnBrk="1" fontAlgn="auto" hangingPunct="1">
              <a:spcAft>
                <a:spcPts val="0"/>
              </a:spcAft>
              <a:buFont typeface="Arial" pitchFamily="34" charset="0"/>
              <a:buNone/>
              <a:defRPr/>
            </a:pPr>
            <a:r>
              <a:rPr lang="en-US" smtClean="0"/>
              <a:t>	    return;</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smtClean="0"/>
              <a:t>	while ((ch=getche()) != ESC){</a:t>
            </a:r>
          </a:p>
          <a:p>
            <a:pPr eaLnBrk="1" fontAlgn="auto" hangingPunct="1">
              <a:spcAft>
                <a:spcPts val="0"/>
              </a:spcAft>
              <a:buFont typeface="Arial" pitchFamily="34" charset="0"/>
              <a:buNone/>
              <a:defRPr/>
            </a:pPr>
            <a:r>
              <a:rPr lang="en-US" smtClean="0"/>
              <a:t>	     if (ch==CR){</a:t>
            </a:r>
          </a:p>
          <a:p>
            <a:pPr eaLnBrk="1" fontAlgn="auto" hangingPunct="1">
              <a:spcAft>
                <a:spcPts val="0"/>
              </a:spcAft>
              <a:buFont typeface="Arial" pitchFamily="34" charset="0"/>
              <a:buNone/>
              <a:defRPr/>
            </a:pPr>
            <a:r>
              <a:rPr lang="en-US" smtClean="0"/>
              <a:t>		    fputs(END_LINE,f1);</a:t>
            </a:r>
          </a:p>
          <a:p>
            <a:pPr eaLnBrk="1" fontAlgn="auto" hangingPunct="1">
              <a:spcAft>
                <a:spcPts val="0"/>
              </a:spcAft>
              <a:buFont typeface="Arial" pitchFamily="34" charset="0"/>
              <a:buNone/>
              <a:defRPr/>
            </a:pPr>
            <a:r>
              <a:rPr lang="en-US" smtClean="0"/>
              <a:t>		    printf("\n");</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smtClean="0"/>
              <a:t>	     else fputc(ch,f1);</a:t>
            </a:r>
          </a:p>
          <a:p>
            <a:pPr eaLnBrk="1" fontAlgn="auto" hangingPunct="1">
              <a:spcAft>
                <a:spcPts val="0"/>
              </a:spcAft>
              <a:buFont typeface="Arial" pitchFamily="34" charset="0"/>
              <a:buNone/>
              <a:defRPr/>
            </a:pPr>
            <a:r>
              <a:rPr lang="en-US" smtClean="0"/>
              <a:t>	}</a:t>
            </a:r>
          </a:p>
          <a:p>
            <a:pPr eaLnBrk="1" fontAlgn="auto" hangingPunct="1">
              <a:spcAft>
                <a:spcPts val="0"/>
              </a:spcAft>
              <a:buFont typeface="Arial" pitchFamily="34" charset="0"/>
              <a:buNone/>
              <a:defRPr/>
            </a:pPr>
            <a:r>
              <a:rPr lang="en-US" smtClean="0"/>
              <a:t>	fclose(f1);</a:t>
            </a:r>
          </a:p>
          <a:p>
            <a:pPr eaLnBrk="1" fontAlgn="auto" hangingPunct="1">
              <a:spcAft>
                <a:spcPts val="0"/>
              </a:spcAft>
              <a:buFont typeface="Arial" pitchFamily="34" charset="0"/>
              <a:buNone/>
              <a:defRPr/>
            </a:pPr>
            <a:r>
              <a:rPr lang="en-US" smtClean="0"/>
              <a:t>	printf("\nDone!");</a:t>
            </a:r>
          </a:p>
          <a:p>
            <a:pPr eaLnBrk="1" fontAlgn="auto" hangingPunct="1">
              <a:spcAft>
                <a:spcPts val="0"/>
              </a:spcAft>
              <a:buFont typeface="Arial" pitchFamily="34" charset="0"/>
              <a:buNone/>
              <a:defRPr/>
            </a:pPr>
            <a:r>
              <a:rPr lang="en-US" smtClean="0"/>
              <a:t>} //end main</a:t>
            </a:r>
          </a:p>
          <a:p>
            <a:pPr eaLnBrk="1" fontAlgn="auto" hangingPunct="1">
              <a:spcAft>
                <a:spcPts val="0"/>
              </a:spcAft>
              <a:buFont typeface="Arial" pitchFamily="34" charset="0"/>
              <a:buChar char="•"/>
              <a:defRPr/>
            </a:pPr>
            <a:endParaRPr lang="en-US"/>
          </a:p>
        </p:txBody>
      </p:sp>
      <p:sp>
        <p:nvSpPr>
          <p:cNvPr id="5" name="Slide Number Placeholder 4"/>
          <p:cNvSpPr>
            <a:spLocks noGrp="1"/>
          </p:cNvSpPr>
          <p:nvPr>
            <p:ph type="sldNum" sz="quarter" idx="12"/>
          </p:nvPr>
        </p:nvSpPr>
        <p:spPr/>
        <p:txBody>
          <a:bodyPr/>
          <a:lstStyle/>
          <a:p>
            <a:pPr>
              <a:defRPr/>
            </a:pPr>
            <a:fld id="{E2BBBA55-AB7D-4E18-8B93-81EB843DE224}" type="slidenum">
              <a:rPr lang="en-US"/>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p:cNvSpPr>
            <a:spLocks noGrp="1"/>
          </p:cNvSpPr>
          <p:nvPr>
            <p:ph type="title"/>
          </p:nvPr>
        </p:nvSpPr>
        <p:spPr/>
        <p:txBody>
          <a:bodyPr/>
          <a:lstStyle/>
          <a:p>
            <a:pPr eaLnBrk="1" hangingPunct="1"/>
            <a:r>
              <a:rPr lang="en-US" smtClean="0">
                <a:latin typeface="Arial" charset="0"/>
                <a:cs typeface="Arial" charset="0"/>
              </a:rPr>
              <a:t>Kết quả chạy Program 3</a:t>
            </a:r>
          </a:p>
        </p:txBody>
      </p:sp>
      <p:pic>
        <p:nvPicPr>
          <p:cNvPr id="19459" name="Picture 2"/>
          <p:cNvPicPr>
            <a:picLocks noChangeAspect="1" noChangeArrowheads="1"/>
          </p:cNvPicPr>
          <p:nvPr/>
        </p:nvPicPr>
        <p:blipFill>
          <a:blip r:embed="rId2" cstate="print"/>
          <a:srcRect/>
          <a:stretch>
            <a:fillRect/>
          </a:stretch>
        </p:blipFill>
        <p:spPr bwMode="auto">
          <a:xfrm>
            <a:off x="990600" y="1676400"/>
            <a:ext cx="7386638" cy="4191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8901F118-0495-4C36-B0A1-A35F94C05BCF}"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20483" name="Content Placeholder 2"/>
          <p:cNvSpPr>
            <a:spLocks noGrp="1"/>
          </p:cNvSpPr>
          <p:nvPr>
            <p:ph idx="1"/>
          </p:nvPr>
        </p:nvSpPr>
        <p:spPr/>
        <p:txBody>
          <a:bodyPr/>
          <a:lstStyle/>
          <a:p>
            <a:pPr eaLnBrk="1" hangingPunct="1"/>
            <a:r>
              <a:rPr lang="en-US" smtClean="0"/>
              <a:t>Truy nhập trực tiếp tệp:</a:t>
            </a:r>
          </a:p>
          <a:p>
            <a:pPr lvl="1" eaLnBrk="1" hangingPunct="1"/>
            <a:r>
              <a:rPr lang="en-US" smtClean="0"/>
              <a:t>Hàm fseek(): di chuyển con trỏ vị trí tệp</a:t>
            </a:r>
          </a:p>
          <a:p>
            <a:pPr lvl="1" eaLnBrk="1" hangingPunct="1"/>
            <a:r>
              <a:rPr lang="en-US" smtClean="0"/>
              <a:t>Hàm ftell(): trả về vị trí hiện tại của con trỏ vị trí tệp</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97D75303-BAD5-4875-9606-FB933D2ACCBE}"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latin typeface="Arial" charset="0"/>
                <a:cs typeface="Arial" charset="0"/>
              </a:rPr>
              <a:t>Nội dung chính</a:t>
            </a:r>
          </a:p>
        </p:txBody>
      </p:sp>
      <p:sp>
        <p:nvSpPr>
          <p:cNvPr id="3075" name="Content Placeholder 2"/>
          <p:cNvSpPr>
            <a:spLocks noGrp="1"/>
          </p:cNvSpPr>
          <p:nvPr>
            <p:ph idx="1"/>
          </p:nvPr>
        </p:nvSpPr>
        <p:spPr/>
        <p:txBody>
          <a:bodyPr/>
          <a:lstStyle/>
          <a:p>
            <a:pPr eaLnBrk="1" hangingPunct="1"/>
            <a:r>
              <a:rPr lang="en-US" smtClean="0"/>
              <a:t>Dữ liệu kiểu tệp (file)</a:t>
            </a:r>
          </a:p>
          <a:p>
            <a:pPr eaLnBrk="1" hangingPunct="1"/>
            <a:r>
              <a:rPr lang="en-US" smtClean="0"/>
              <a:t>Các thao tác cơ bản</a:t>
            </a:r>
          </a:p>
          <a:p>
            <a:pPr lvl="1" eaLnBrk="1" hangingPunct="1"/>
            <a:r>
              <a:rPr lang="en-US" smtClean="0"/>
              <a:t>Khai báo</a:t>
            </a:r>
          </a:p>
          <a:p>
            <a:pPr lvl="1" eaLnBrk="1" hangingPunct="1"/>
            <a:r>
              <a:rPr lang="en-US" smtClean="0"/>
              <a:t>Mở tệp (open)</a:t>
            </a:r>
          </a:p>
          <a:p>
            <a:pPr lvl="1" eaLnBrk="1" hangingPunct="1"/>
            <a:r>
              <a:rPr lang="en-US" smtClean="0"/>
              <a:t>Đọc tệp (read)</a:t>
            </a:r>
          </a:p>
          <a:p>
            <a:pPr lvl="1" eaLnBrk="1" hangingPunct="1"/>
            <a:r>
              <a:rPr lang="en-US" smtClean="0"/>
              <a:t>Ghi lên tệp (write)</a:t>
            </a:r>
          </a:p>
          <a:p>
            <a:pPr lvl="1" eaLnBrk="1" hangingPunct="1"/>
            <a:r>
              <a:rPr lang="en-US" smtClean="0"/>
              <a:t>Đóng tệp (close)</a:t>
            </a:r>
          </a:p>
        </p:txBody>
      </p:sp>
      <p:sp>
        <p:nvSpPr>
          <p:cNvPr id="4" name="Slide Number Placeholder 3"/>
          <p:cNvSpPr>
            <a:spLocks noGrp="1"/>
          </p:cNvSpPr>
          <p:nvPr>
            <p:ph type="sldNum" sz="quarter" idx="12"/>
          </p:nvPr>
        </p:nvSpPr>
        <p:spPr/>
        <p:txBody>
          <a:bodyPr/>
          <a:lstStyle/>
          <a:p>
            <a:pPr>
              <a:defRPr/>
            </a:pPr>
            <a:fld id="{2ABF1B64-6F9F-4A32-B88D-713ED7191878}"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latin typeface="Arial" charset="0"/>
                <a:cs typeface="Arial" charset="0"/>
              </a:rPr>
              <a:t>Truy nhập trực tiếp tệp</a:t>
            </a:r>
          </a:p>
        </p:txBody>
      </p:sp>
      <p:sp>
        <p:nvSpPr>
          <p:cNvPr id="21507" name="Content Placeholder 2"/>
          <p:cNvSpPr>
            <a:spLocks noGrp="1"/>
          </p:cNvSpPr>
          <p:nvPr>
            <p:ph idx="1"/>
          </p:nvPr>
        </p:nvSpPr>
        <p:spPr/>
        <p:txBody>
          <a:bodyPr/>
          <a:lstStyle/>
          <a:p>
            <a:pPr eaLnBrk="1" hangingPunct="1"/>
            <a:r>
              <a:rPr lang="en-US" smtClean="0"/>
              <a:t>Hàm fseek():</a:t>
            </a:r>
          </a:p>
          <a:p>
            <a:pPr lvl="1" eaLnBrk="1" hangingPunct="1"/>
            <a:r>
              <a:rPr lang="en-US" smtClean="0"/>
              <a:t>Cú pháp:</a:t>
            </a:r>
          </a:p>
          <a:p>
            <a:pPr lvl="1" eaLnBrk="1" hangingPunct="1">
              <a:buFont typeface="Arial" charset="0"/>
              <a:buNone/>
            </a:pPr>
            <a:r>
              <a:rPr lang="en-US" b="1" smtClean="0"/>
              <a:t>int fseek ( FILE * stream, int offset, int origin );</a:t>
            </a:r>
          </a:p>
          <a:p>
            <a:pPr lvl="1" eaLnBrk="1" hangingPunct="1"/>
            <a:r>
              <a:rPr lang="en-US" smtClean="0"/>
              <a:t>Ý nghĩa: đặt con trỏ vị trí đến vị trí mới thêm một khoảng offset từ vị trí ban đầu origin</a:t>
            </a:r>
          </a:p>
          <a:p>
            <a:pPr lvl="1" eaLnBrk="1" hangingPunct="1"/>
            <a:r>
              <a:rPr lang="en-US" smtClean="0"/>
              <a:t>origin có thể là 1 trong 3 hằng số:</a:t>
            </a:r>
          </a:p>
          <a:p>
            <a:pPr lvl="2" eaLnBrk="1" hangingPunct="1"/>
            <a:r>
              <a:rPr lang="en-US" smtClean="0"/>
              <a:t>SEEK_SET:  từ đầu tệp</a:t>
            </a:r>
          </a:p>
          <a:p>
            <a:pPr lvl="2" eaLnBrk="1" hangingPunct="1"/>
            <a:r>
              <a:rPr lang="en-US" smtClean="0"/>
              <a:t>SEEK_CUR: từ vị trí hiện tại</a:t>
            </a:r>
          </a:p>
          <a:p>
            <a:pPr lvl="2" eaLnBrk="1" hangingPunct="1"/>
            <a:r>
              <a:rPr lang="en-US" smtClean="0"/>
              <a:t>SEEK_END: từ cuối tệp</a:t>
            </a:r>
          </a:p>
        </p:txBody>
      </p:sp>
      <p:sp>
        <p:nvSpPr>
          <p:cNvPr id="4" name="Slide Number Placeholder 3"/>
          <p:cNvSpPr>
            <a:spLocks noGrp="1"/>
          </p:cNvSpPr>
          <p:nvPr>
            <p:ph type="sldNum" sz="quarter" idx="12"/>
          </p:nvPr>
        </p:nvSpPr>
        <p:spPr/>
        <p:txBody>
          <a:bodyPr/>
          <a:lstStyle/>
          <a:p>
            <a:pPr>
              <a:defRPr/>
            </a:pPr>
            <a:fld id="{5905616F-E84B-4D90-9749-060435B2E514}"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4: Tính kích thước một tệp có tên cho trước</a:t>
            </a:r>
            <a:endParaRPr lang="en-US"/>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None/>
              <a:defRPr/>
            </a:pPr>
            <a:r>
              <a:rPr lang="en-US" smtClean="0"/>
              <a:t>#include &lt;stdio.h&gt;</a:t>
            </a:r>
          </a:p>
          <a:p>
            <a:pPr eaLnBrk="1" fontAlgn="auto" hangingPunct="1">
              <a:spcAft>
                <a:spcPts val="0"/>
              </a:spcAft>
              <a:buFont typeface="Arial" pitchFamily="34" charset="0"/>
              <a:buNone/>
              <a:defRPr/>
            </a:pPr>
            <a:r>
              <a:rPr lang="en-US" smtClean="0"/>
              <a:t>#include &lt;conio.h&gt;</a:t>
            </a:r>
          </a:p>
          <a:p>
            <a:pPr eaLnBrk="1" fontAlgn="auto" hangingPunct="1">
              <a:spcAft>
                <a:spcPts val="0"/>
              </a:spcAft>
              <a:buFont typeface="Arial" pitchFamily="34" charset="0"/>
              <a:buNone/>
              <a:defRPr/>
            </a:pPr>
            <a:r>
              <a:rPr lang="en-US" b="1" smtClean="0"/>
              <a:t>long fileLen(char * fname);</a:t>
            </a:r>
          </a:p>
          <a:p>
            <a:pPr eaLnBrk="1" fontAlgn="auto" hangingPunct="1">
              <a:spcAft>
                <a:spcPts val="0"/>
              </a:spcAft>
              <a:buFont typeface="Arial" pitchFamily="34" charset="0"/>
              <a:buNone/>
              <a:defRPr/>
            </a:pPr>
            <a:r>
              <a:rPr lang="en-US" smtClean="0"/>
              <a:t>main()</a:t>
            </a:r>
          </a:p>
          <a:p>
            <a:pPr eaLnBrk="1" fontAlgn="auto" hangingPunct="1">
              <a:spcAft>
                <a:spcPts val="0"/>
              </a:spcAft>
              <a:buFont typeface="Arial" pitchFamily="34" charset="0"/>
              <a:buNone/>
              <a:defRPr/>
            </a:pPr>
            <a:r>
              <a:rPr lang="en-US" smtClean="0"/>
              <a:t>{</a:t>
            </a:r>
          </a:p>
          <a:p>
            <a:pPr eaLnBrk="1" fontAlgn="auto" hangingPunct="1">
              <a:spcAft>
                <a:spcPts val="0"/>
              </a:spcAft>
              <a:buFont typeface="Arial" pitchFamily="34" charset="0"/>
              <a:buNone/>
              <a:defRPr/>
            </a:pPr>
            <a:r>
              <a:rPr lang="en-US" smtClean="0"/>
              <a:t>	char sFileName[] = "QueHuong.txt";</a:t>
            </a:r>
          </a:p>
          <a:p>
            <a:pPr eaLnBrk="1" fontAlgn="auto" hangingPunct="1">
              <a:spcAft>
                <a:spcPts val="0"/>
              </a:spcAft>
              <a:buFont typeface="Arial" pitchFamily="34" charset="0"/>
              <a:buNone/>
              <a:defRPr/>
            </a:pPr>
            <a:r>
              <a:rPr lang="en-US" smtClean="0"/>
              <a:t>	printf("\nKich thuoc tep %s: %ld\n",</a:t>
            </a:r>
          </a:p>
          <a:p>
            <a:pPr eaLnBrk="1" fontAlgn="auto" hangingPunct="1">
              <a:spcAft>
                <a:spcPts val="0"/>
              </a:spcAft>
              <a:buFont typeface="Arial" pitchFamily="34" charset="0"/>
              <a:buNone/>
              <a:defRPr/>
            </a:pPr>
            <a:r>
              <a:rPr lang="en-US" smtClean="0"/>
              <a:t>		sFileName, </a:t>
            </a:r>
            <a:r>
              <a:rPr lang="en-US" b="1" smtClean="0"/>
              <a:t>fileLen(sFileName)</a:t>
            </a:r>
            <a:r>
              <a:rPr lang="en-US" smtClean="0"/>
              <a:t>);		</a:t>
            </a:r>
          </a:p>
          <a:p>
            <a:pPr eaLnBrk="1" fontAlgn="auto" hangingPunct="1">
              <a:spcAft>
                <a:spcPts val="0"/>
              </a:spcAft>
              <a:buFont typeface="Arial" pitchFamily="34" charset="0"/>
              <a:buNone/>
              <a:defRPr/>
            </a:pPr>
            <a:r>
              <a:rPr lang="en-US" smtClean="0"/>
              <a:t>	getch();</a:t>
            </a:r>
          </a:p>
          <a:p>
            <a:pPr eaLnBrk="1" fontAlgn="auto" hangingPunct="1">
              <a:spcAft>
                <a:spcPts val="0"/>
              </a:spcAft>
              <a:buFont typeface="Arial" pitchFamily="34" charset="0"/>
              <a:buNone/>
              <a:defRPr/>
            </a:pPr>
            <a:r>
              <a:rPr lang="en-US" smtClean="0"/>
              <a:t>} </a:t>
            </a:r>
            <a:endParaRPr lang="en-US"/>
          </a:p>
        </p:txBody>
      </p:sp>
      <p:sp>
        <p:nvSpPr>
          <p:cNvPr id="4" name="Slide Number Placeholder 3"/>
          <p:cNvSpPr>
            <a:spLocks noGrp="1"/>
          </p:cNvSpPr>
          <p:nvPr>
            <p:ph type="sldNum" sz="quarter" idx="12"/>
          </p:nvPr>
        </p:nvSpPr>
        <p:spPr/>
        <p:txBody>
          <a:bodyPr/>
          <a:lstStyle/>
          <a:p>
            <a:pPr>
              <a:defRPr/>
            </a:pPr>
            <a:fld id="{C8B67C14-A048-451D-9942-858A0479229D}"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Program 4: Tính kích thước một tệp có tên cho trước (tiếp)</a:t>
            </a:r>
            <a:endParaRPr lang="en-US"/>
          </a:p>
        </p:txBody>
      </p:sp>
      <p:sp>
        <p:nvSpPr>
          <p:cNvPr id="23555" name="Content Placeholder 2"/>
          <p:cNvSpPr>
            <a:spLocks noGrp="1"/>
          </p:cNvSpPr>
          <p:nvPr>
            <p:ph idx="1"/>
          </p:nvPr>
        </p:nvSpPr>
        <p:spPr/>
        <p:txBody>
          <a:bodyPr/>
          <a:lstStyle/>
          <a:p>
            <a:pPr eaLnBrk="1" hangingPunct="1">
              <a:buFont typeface="Arial" charset="0"/>
              <a:buNone/>
            </a:pPr>
            <a:r>
              <a:rPr lang="en-US" sz="2200" b="1" smtClean="0"/>
              <a:t>long fileLen(char * fname){</a:t>
            </a:r>
          </a:p>
          <a:p>
            <a:pPr eaLnBrk="1" hangingPunct="1">
              <a:buFont typeface="Arial" charset="0"/>
              <a:buNone/>
            </a:pPr>
            <a:r>
              <a:rPr lang="en-US" sz="2200" smtClean="0"/>
              <a:t>	long lfile=0;</a:t>
            </a:r>
          </a:p>
          <a:p>
            <a:pPr eaLnBrk="1" hangingPunct="1">
              <a:buFont typeface="Arial" charset="0"/>
              <a:buNone/>
            </a:pPr>
            <a:r>
              <a:rPr lang="en-US" sz="2200" smtClean="0"/>
              <a:t>	FILE *f=fopen(fname,"r");</a:t>
            </a:r>
          </a:p>
          <a:p>
            <a:pPr eaLnBrk="1" hangingPunct="1">
              <a:buFont typeface="Arial" charset="0"/>
              <a:buNone/>
            </a:pPr>
            <a:r>
              <a:rPr lang="en-US" sz="2200" smtClean="0"/>
              <a:t>	if (f==NULL){</a:t>
            </a:r>
          </a:p>
          <a:p>
            <a:pPr eaLnBrk="1" hangingPunct="1">
              <a:buFont typeface="Arial" charset="0"/>
              <a:buNone/>
            </a:pPr>
            <a:r>
              <a:rPr lang="en-US" sz="2200" smtClean="0"/>
              <a:t>		printf("Error opening file");</a:t>
            </a:r>
          </a:p>
          <a:p>
            <a:pPr eaLnBrk="1" hangingPunct="1">
              <a:buFont typeface="Arial" charset="0"/>
              <a:buNone/>
            </a:pPr>
            <a:r>
              <a:rPr lang="en-US" sz="2200" smtClean="0"/>
              <a:t>		lfile = -1;</a:t>
            </a:r>
          </a:p>
          <a:p>
            <a:pPr eaLnBrk="1" hangingPunct="1">
              <a:buFont typeface="Arial" charset="0"/>
              <a:buNone/>
            </a:pPr>
            <a:r>
              <a:rPr lang="en-US" sz="2200" smtClean="0"/>
              <a:t>	}else {</a:t>
            </a:r>
          </a:p>
          <a:p>
            <a:pPr eaLnBrk="1" hangingPunct="1">
              <a:buFont typeface="Arial" charset="0"/>
              <a:buNone/>
            </a:pPr>
            <a:r>
              <a:rPr lang="en-US" sz="2200" smtClean="0"/>
              <a:t>		fseek(f,0,SEEK_END);</a:t>
            </a:r>
          </a:p>
          <a:p>
            <a:pPr eaLnBrk="1" hangingPunct="1">
              <a:buFont typeface="Arial" charset="0"/>
              <a:buNone/>
            </a:pPr>
            <a:r>
              <a:rPr lang="en-US" sz="2200" smtClean="0"/>
              <a:t>		lfile = ftell(f);</a:t>
            </a:r>
          </a:p>
          <a:p>
            <a:pPr eaLnBrk="1" hangingPunct="1">
              <a:buFont typeface="Arial" charset="0"/>
              <a:buNone/>
            </a:pPr>
            <a:r>
              <a:rPr lang="en-US" sz="2200" smtClean="0"/>
              <a:t>		fclose(f);</a:t>
            </a:r>
          </a:p>
          <a:p>
            <a:pPr eaLnBrk="1" hangingPunct="1">
              <a:buFont typeface="Arial" charset="0"/>
              <a:buNone/>
            </a:pPr>
            <a:r>
              <a:rPr lang="en-US" sz="2200" smtClean="0"/>
              <a:t>	}</a:t>
            </a:r>
          </a:p>
          <a:p>
            <a:pPr eaLnBrk="1" hangingPunct="1">
              <a:buFont typeface="Arial" charset="0"/>
              <a:buNone/>
            </a:pPr>
            <a:r>
              <a:rPr lang="en-US" sz="2200" smtClean="0"/>
              <a:t>	return lfile;</a:t>
            </a:r>
          </a:p>
          <a:p>
            <a:pPr eaLnBrk="1" hangingPunct="1">
              <a:buFont typeface="Arial" charset="0"/>
              <a:buNone/>
            </a:pPr>
            <a:r>
              <a:rPr lang="en-US" sz="2200" smtClean="0"/>
              <a:t>}</a:t>
            </a:r>
          </a:p>
        </p:txBody>
      </p:sp>
      <p:sp>
        <p:nvSpPr>
          <p:cNvPr id="4" name="Slide Number Placeholder 3"/>
          <p:cNvSpPr>
            <a:spLocks noGrp="1"/>
          </p:cNvSpPr>
          <p:nvPr>
            <p:ph type="sldNum" sz="quarter" idx="12"/>
          </p:nvPr>
        </p:nvSpPr>
        <p:spPr/>
        <p:txBody>
          <a:bodyPr/>
          <a:lstStyle/>
          <a:p>
            <a:pPr>
              <a:defRPr/>
            </a:pPr>
            <a:fld id="{08DC3606-D487-4ABF-95D3-E31AB6982E2F}"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p:txBody>
          <a:bodyPr/>
          <a:lstStyle/>
          <a:p>
            <a:pPr eaLnBrk="1" hangingPunct="1"/>
            <a:r>
              <a:rPr lang="en-US" smtClean="0">
                <a:latin typeface="Arial" charset="0"/>
                <a:cs typeface="Arial" charset="0"/>
              </a:rPr>
              <a:t>Kết quả chạy Program 4</a:t>
            </a:r>
          </a:p>
        </p:txBody>
      </p:sp>
      <p:pic>
        <p:nvPicPr>
          <p:cNvPr id="24579" name="Picture 2"/>
          <p:cNvPicPr>
            <a:picLocks noChangeAspect="1" noChangeArrowheads="1"/>
          </p:cNvPicPr>
          <p:nvPr/>
        </p:nvPicPr>
        <p:blipFill>
          <a:blip r:embed="rId2" cstate="print"/>
          <a:srcRect/>
          <a:stretch>
            <a:fillRect/>
          </a:stretch>
        </p:blipFill>
        <p:spPr bwMode="auto">
          <a:xfrm>
            <a:off x="1295400" y="1981200"/>
            <a:ext cx="6794500" cy="2471738"/>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FAAB625-5095-41D5-8042-2132D51EC544}" type="slidenum">
              <a:rPr lang="en-US"/>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25603" name="Content Placeholder 2"/>
          <p:cNvSpPr>
            <a:spLocks noGrp="1"/>
          </p:cNvSpPr>
          <p:nvPr>
            <p:ph idx="1"/>
          </p:nvPr>
        </p:nvSpPr>
        <p:spPr/>
        <p:txBody>
          <a:bodyPr/>
          <a:lstStyle/>
          <a:p>
            <a:pPr eaLnBrk="1" hangingPunct="1"/>
            <a:r>
              <a:rPr lang="en-US" smtClean="0"/>
              <a:t>Đóng tệp:</a:t>
            </a:r>
          </a:p>
          <a:p>
            <a:pPr lvl="1" eaLnBrk="1" hangingPunct="1"/>
            <a:r>
              <a:rPr lang="en-US" smtClean="0"/>
              <a:t>Cú pháp: fclose (FILE* f);</a:t>
            </a:r>
          </a:p>
          <a:p>
            <a:pPr lvl="1" eaLnBrk="1" hangingPunct="1"/>
            <a:r>
              <a:rPr lang="en-US" smtClean="0"/>
              <a:t>Ý nghĩa: kết thúc việc sử dụng file (gồm mở, đọc và ghi). Khi mở tệp để ghi, thì việc đóng tệp sẽ đảm bảo các dữ liệu được ghi sẽ được đẩy ra thiết bị lưu trữ từ vùng bộ đệm,  </a:t>
            </a:r>
          </a:p>
        </p:txBody>
      </p:sp>
      <p:sp>
        <p:nvSpPr>
          <p:cNvPr id="4" name="Slide Number Placeholder 3"/>
          <p:cNvSpPr>
            <a:spLocks noGrp="1"/>
          </p:cNvSpPr>
          <p:nvPr>
            <p:ph type="sldNum" sz="quarter" idx="12"/>
          </p:nvPr>
        </p:nvSpPr>
        <p:spPr/>
        <p:txBody>
          <a:bodyPr/>
          <a:lstStyle/>
          <a:p>
            <a:pPr>
              <a:defRPr/>
            </a:pPr>
            <a:fld id="{A4E6035E-E0F6-4800-A569-B437E0D87ED7}"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latin typeface="Arial" charset="0"/>
                <a:cs typeface="Arial" charset="0"/>
              </a:rPr>
              <a:t>Tóm tắt nội dung đã học</a:t>
            </a:r>
          </a:p>
        </p:txBody>
      </p:sp>
      <p:sp>
        <p:nvSpPr>
          <p:cNvPr id="26627" name="Content Placeholder 2"/>
          <p:cNvSpPr>
            <a:spLocks noGrp="1"/>
          </p:cNvSpPr>
          <p:nvPr>
            <p:ph idx="1"/>
          </p:nvPr>
        </p:nvSpPr>
        <p:spPr/>
        <p:txBody>
          <a:bodyPr/>
          <a:lstStyle/>
          <a:p>
            <a:pPr eaLnBrk="1" hangingPunct="1"/>
            <a:r>
              <a:rPr lang="en-US" smtClean="0"/>
              <a:t>Khái niệm và các tính chất của tệp</a:t>
            </a:r>
          </a:p>
          <a:p>
            <a:pPr eaLnBrk="1" hangingPunct="1"/>
            <a:r>
              <a:rPr lang="en-US" smtClean="0"/>
              <a:t>Các thao tác cơ bản trên tệp</a:t>
            </a:r>
          </a:p>
        </p:txBody>
      </p:sp>
      <p:sp>
        <p:nvSpPr>
          <p:cNvPr id="4" name="Slide Number Placeholder 3"/>
          <p:cNvSpPr>
            <a:spLocks noGrp="1"/>
          </p:cNvSpPr>
          <p:nvPr>
            <p:ph type="sldNum" sz="quarter" idx="12"/>
          </p:nvPr>
        </p:nvSpPr>
        <p:spPr/>
        <p:txBody>
          <a:bodyPr/>
          <a:lstStyle/>
          <a:p>
            <a:pPr>
              <a:defRPr/>
            </a:pPr>
            <a:fld id="{B0E11A83-009C-423A-8228-C0195158D413}" type="slidenum">
              <a:rPr lang="en-US"/>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pPr eaLnBrk="1" hangingPunct="1"/>
            <a:r>
              <a:rPr lang="en-US" smtClean="0">
                <a:latin typeface="Arial" charset="0"/>
                <a:cs typeface="Arial" charset="0"/>
              </a:rPr>
              <a:t>Summary of File operations in C*</a:t>
            </a:r>
          </a:p>
        </p:txBody>
      </p:sp>
      <p:graphicFrame>
        <p:nvGraphicFramePr>
          <p:cNvPr id="7" name="Content Placeholder 6"/>
          <p:cNvGraphicFramePr>
            <a:graphicFrameLocks noGrp="1"/>
          </p:cNvGraphicFramePr>
          <p:nvPr>
            <p:ph idx="1"/>
          </p:nvPr>
        </p:nvGraphicFramePr>
        <p:xfrm>
          <a:off x="457200" y="1600200"/>
          <a:ext cx="8229600" cy="3606800"/>
        </p:xfrm>
        <a:graphic>
          <a:graphicData uri="http://schemas.openxmlformats.org/drawingml/2006/table">
            <a:tbl>
              <a:tblPr firstRow="1" bandRow="1">
                <a:tableStyleId>{5C22544A-7EE6-4342-B048-85BDC9FD1C3A}</a:tableStyleId>
              </a:tblPr>
              <a:tblGrid>
                <a:gridCol w="2286000"/>
                <a:gridCol w="5943600"/>
              </a:tblGrid>
              <a:tr h="370840">
                <a:tc>
                  <a:txBody>
                    <a:bodyPr/>
                    <a:lstStyle/>
                    <a:p>
                      <a:pPr algn="ctr"/>
                      <a:r>
                        <a:rPr lang="en-US" sz="1800" b="1" i="0" kern="1200" smtClean="0">
                          <a:solidFill>
                            <a:schemeClr val="lt1"/>
                          </a:solidFill>
                          <a:latin typeface="Arial" pitchFamily="34" charset="0"/>
                          <a:ea typeface="+mn-ea"/>
                          <a:cs typeface="Arial" pitchFamily="34" charset="0"/>
                        </a:rPr>
                        <a:t>Function Name</a:t>
                      </a:r>
                      <a:endParaRPr lang="en-US" sz="1800">
                        <a:latin typeface="Arial" pitchFamily="34" charset="0"/>
                        <a:cs typeface="Arial" pitchFamily="34" charset="0"/>
                      </a:endParaRPr>
                    </a:p>
                  </a:txBody>
                  <a:tcPr marL="186331" marR="186331"/>
                </a:tc>
                <a:tc>
                  <a:txBody>
                    <a:bodyPr/>
                    <a:lstStyle/>
                    <a:p>
                      <a:pPr algn="ctr"/>
                      <a:r>
                        <a:rPr lang="en-US" sz="1800" b="1" i="0" kern="1200" smtClean="0">
                          <a:solidFill>
                            <a:schemeClr val="lt1"/>
                          </a:solidFill>
                          <a:latin typeface="Arial" pitchFamily="34" charset="0"/>
                          <a:ea typeface="+mn-ea"/>
                          <a:cs typeface="Arial" pitchFamily="34" charset="0"/>
                        </a:rPr>
                        <a:t>Operation</a:t>
                      </a:r>
                      <a:endParaRPr lang="en-US" sz="180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fopen()</a:t>
                      </a:r>
                      <a:r>
                        <a:rPr lang="en-US" sz="1800" smtClean="0">
                          <a:latin typeface="Arial" pitchFamily="34" charset="0"/>
                          <a:cs typeface="Arial" pitchFamily="34" charset="0"/>
                        </a:rPr>
                        <a:t/>
                      </a:r>
                      <a:br>
                        <a:rPr lang="en-US" sz="1800" smtClean="0">
                          <a:latin typeface="Arial" pitchFamily="34" charset="0"/>
                          <a:cs typeface="Arial" pitchFamily="34" charset="0"/>
                        </a:rPr>
                      </a:b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Creates a new file for use</a:t>
                      </a:r>
                      <a:br>
                        <a:rPr lang="en-US" sz="1800" b="0" i="0" kern="1200" smtClean="0">
                          <a:solidFill>
                            <a:schemeClr val="dk1"/>
                          </a:solidFill>
                          <a:latin typeface="Arial" pitchFamily="34" charset="0"/>
                          <a:ea typeface="+mn-ea"/>
                          <a:cs typeface="Arial" pitchFamily="34" charset="0"/>
                        </a:rPr>
                      </a:br>
                      <a:r>
                        <a:rPr lang="en-US" sz="1800" b="0" i="0" kern="1200" smtClean="0">
                          <a:solidFill>
                            <a:schemeClr val="dk1"/>
                          </a:solidFill>
                          <a:latin typeface="Arial" pitchFamily="34" charset="0"/>
                          <a:ea typeface="+mn-ea"/>
                          <a:cs typeface="Arial" pitchFamily="34" charset="0"/>
                        </a:rPr>
                        <a:t>Opens a new existing file </a:t>
                      </a:r>
                      <a:endParaRPr lang="en-US" sz="180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fclose</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Closes a file which has been opened for use</a:t>
                      </a:r>
                      <a:endParaRPr lang="en-US" sz="180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getc(), fgetc()</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Reads a character from a file</a:t>
                      </a:r>
                      <a:endParaRPr lang="en-US" sz="1800">
                        <a:latin typeface="Arial" pitchFamily="34" charset="0"/>
                        <a:cs typeface="Arial" pitchFamily="34" charset="0"/>
                      </a:endParaRPr>
                    </a:p>
                  </a:txBody>
                  <a:tcPr marL="186331" marR="186331"/>
                </a:tc>
              </a:tr>
              <a:tr h="370840">
                <a:tc>
                  <a:txBody>
                    <a:bodyPr/>
                    <a:lstStyle/>
                    <a:p>
                      <a:r>
                        <a:rPr lang="en-US" sz="1800" smtClean="0">
                          <a:latin typeface="Arial" pitchFamily="34" charset="0"/>
                          <a:cs typeface="Arial" pitchFamily="34" charset="0"/>
                        </a:rPr>
                        <a:t>fgets()</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Reads a string from a file</a:t>
                      </a:r>
                      <a:endParaRPr lang="en-US" sz="180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putc(), fputc()</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Writes a character to a file</a:t>
                      </a:r>
                      <a:endParaRPr lang="en-US" sz="1800">
                        <a:latin typeface="Arial" pitchFamily="34" charset="0"/>
                        <a:cs typeface="Arial" pitchFamily="34" charset="0"/>
                      </a:endParaRPr>
                    </a:p>
                  </a:txBody>
                  <a:tcPr marL="186331" marR="186331"/>
                </a:tc>
              </a:tr>
              <a:tr h="370840">
                <a:tc>
                  <a:txBody>
                    <a:bodyPr/>
                    <a:lstStyle/>
                    <a:p>
                      <a:r>
                        <a:rPr lang="en-US" sz="1800" smtClean="0">
                          <a:latin typeface="Arial" pitchFamily="34" charset="0"/>
                          <a:cs typeface="Arial" pitchFamily="34" charset="0"/>
                        </a:rPr>
                        <a:t>fputs()</a:t>
                      </a:r>
                      <a:endParaRPr lang="en-US" sz="1800">
                        <a:latin typeface="Arial" pitchFamily="34" charset="0"/>
                        <a:cs typeface="Arial" pitchFamily="34" charset="0"/>
                      </a:endParaRPr>
                    </a:p>
                  </a:txBody>
                  <a:tcPr marL="186331" marR="18633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smtClean="0">
                          <a:solidFill>
                            <a:schemeClr val="dk1"/>
                          </a:solidFill>
                          <a:latin typeface="Arial" pitchFamily="34" charset="0"/>
                          <a:ea typeface="+mn-ea"/>
                          <a:cs typeface="Arial" pitchFamily="34" charset="0"/>
                        </a:rPr>
                        <a:t>Writes a string to a file</a:t>
                      </a:r>
                      <a:endParaRPr lang="en-US" sz="1800" smtClean="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fprintf()</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Writes a set of data values to a file</a:t>
                      </a:r>
                      <a:endParaRPr lang="en-US" sz="1800">
                        <a:latin typeface="Arial" pitchFamily="34" charset="0"/>
                        <a:cs typeface="Arial" pitchFamily="34" charset="0"/>
                      </a:endParaRPr>
                    </a:p>
                  </a:txBody>
                  <a:tcPr marL="186331" marR="186331"/>
                </a:tc>
              </a:tr>
              <a:tr h="370840">
                <a:tc>
                  <a:txBody>
                    <a:bodyPr/>
                    <a:lstStyle/>
                    <a:p>
                      <a:r>
                        <a:rPr lang="en-US" sz="1800" b="0" i="0" kern="1200" smtClean="0">
                          <a:solidFill>
                            <a:schemeClr val="dk1"/>
                          </a:solidFill>
                          <a:latin typeface="Arial" pitchFamily="34" charset="0"/>
                          <a:ea typeface="+mn-ea"/>
                          <a:cs typeface="Arial" pitchFamily="34" charset="0"/>
                        </a:rPr>
                        <a:t>fscanf()</a:t>
                      </a:r>
                      <a:endParaRPr lang="en-US" sz="1800">
                        <a:latin typeface="Arial" pitchFamily="34" charset="0"/>
                        <a:cs typeface="Arial" pitchFamily="34" charset="0"/>
                      </a:endParaRPr>
                    </a:p>
                  </a:txBody>
                  <a:tcPr marL="186331" marR="186331"/>
                </a:tc>
                <a:tc>
                  <a:txBody>
                    <a:bodyPr/>
                    <a:lstStyle/>
                    <a:p>
                      <a:r>
                        <a:rPr lang="en-US" sz="1800" b="0" i="0" kern="1200" smtClean="0">
                          <a:solidFill>
                            <a:schemeClr val="dk1"/>
                          </a:solidFill>
                          <a:latin typeface="Arial" pitchFamily="34" charset="0"/>
                          <a:ea typeface="+mn-ea"/>
                          <a:cs typeface="Arial" pitchFamily="34" charset="0"/>
                        </a:rPr>
                        <a:t>Reads a set of data values from a file</a:t>
                      </a:r>
                      <a:endParaRPr lang="en-US" sz="1800">
                        <a:latin typeface="Arial" pitchFamily="34" charset="0"/>
                        <a:cs typeface="Arial" pitchFamily="34" charset="0"/>
                      </a:endParaRPr>
                    </a:p>
                  </a:txBody>
                  <a:tcPr marL="186331" marR="186331"/>
                </a:tc>
              </a:tr>
            </a:tbl>
          </a:graphicData>
        </a:graphic>
      </p:graphicFrame>
      <p:sp>
        <p:nvSpPr>
          <p:cNvPr id="5" name="Slide Number Placeholder 4"/>
          <p:cNvSpPr>
            <a:spLocks noGrp="1"/>
          </p:cNvSpPr>
          <p:nvPr>
            <p:ph type="sldNum" sz="quarter" idx="12"/>
          </p:nvPr>
        </p:nvSpPr>
        <p:spPr/>
        <p:txBody>
          <a:bodyPr/>
          <a:lstStyle/>
          <a:p>
            <a:pPr>
              <a:defRPr/>
            </a:pPr>
            <a:fld id="{86F066B6-2A66-4B33-8FFD-F64BC361AE69}" type="slidenum">
              <a:rPr lang="en-US"/>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4"/>
          <p:cNvSpPr>
            <a:spLocks noGrp="1"/>
          </p:cNvSpPr>
          <p:nvPr>
            <p:ph type="title"/>
          </p:nvPr>
        </p:nvSpPr>
        <p:spPr/>
        <p:txBody>
          <a:bodyPr/>
          <a:lstStyle/>
          <a:p>
            <a:pPr eaLnBrk="1" hangingPunct="1"/>
            <a:r>
              <a:rPr lang="en-US" smtClean="0">
                <a:latin typeface="Arial" charset="0"/>
                <a:cs typeface="Arial" charset="0"/>
              </a:rPr>
              <a:t>Summary of File operations in C*</a:t>
            </a:r>
          </a:p>
        </p:txBody>
      </p:sp>
      <p:graphicFrame>
        <p:nvGraphicFramePr>
          <p:cNvPr id="7" name="Content Placeholder 6"/>
          <p:cNvGraphicFramePr>
            <a:graphicFrameLocks noGrp="1"/>
          </p:cNvGraphicFramePr>
          <p:nvPr>
            <p:ph idx="1"/>
          </p:nvPr>
        </p:nvGraphicFramePr>
        <p:xfrm>
          <a:off x="457200" y="1600200"/>
          <a:ext cx="8229600" cy="2966720"/>
        </p:xfrm>
        <a:graphic>
          <a:graphicData uri="http://schemas.openxmlformats.org/drawingml/2006/table">
            <a:tbl>
              <a:tblPr firstRow="1" bandRow="1">
                <a:tableStyleId>{5C22544A-7EE6-4342-B048-85BDC9FD1C3A}</a:tableStyleId>
              </a:tblPr>
              <a:tblGrid>
                <a:gridCol w="2057400"/>
                <a:gridCol w="61722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kern="1200" smtClean="0">
                          <a:solidFill>
                            <a:schemeClr val="lt1"/>
                          </a:solidFill>
                          <a:latin typeface="Arial" pitchFamily="34" charset="0"/>
                          <a:ea typeface="+mn-ea"/>
                          <a:cs typeface="Arial" pitchFamily="34" charset="0"/>
                        </a:rPr>
                        <a:t>Function Name</a:t>
                      </a:r>
                      <a:endParaRPr lang="en-US" sz="1800" smtClean="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kern="1200" smtClean="0">
                          <a:solidFill>
                            <a:schemeClr val="lt1"/>
                          </a:solidFill>
                          <a:latin typeface="Arial" pitchFamily="34" charset="0"/>
                          <a:ea typeface="+mn-ea"/>
                          <a:cs typeface="Arial" pitchFamily="34" charset="0"/>
                        </a:rPr>
                        <a:t>Operation</a:t>
                      </a:r>
                      <a:endParaRPr lang="en-US" sz="1800" smtClean="0">
                        <a:latin typeface="Arial" pitchFamily="34" charset="0"/>
                        <a:cs typeface="Arial" pitchFamily="34" charset="0"/>
                      </a:endParaRPr>
                    </a:p>
                  </a:txBody>
                  <a:tcPr/>
                </a:tc>
              </a:tr>
              <a:tr h="370840">
                <a:tc>
                  <a:txBody>
                    <a:bodyPr/>
                    <a:lstStyle/>
                    <a:p>
                      <a:r>
                        <a:rPr lang="en-US" sz="1800" b="0" i="0" kern="1200" smtClean="0">
                          <a:solidFill>
                            <a:schemeClr val="dk1"/>
                          </a:solidFill>
                          <a:latin typeface="Arial" pitchFamily="34" charset="0"/>
                          <a:ea typeface="+mn-ea"/>
                          <a:cs typeface="Arial" pitchFamily="34" charset="0"/>
                        </a:rPr>
                        <a:t>getw()</a:t>
                      </a:r>
                      <a:endParaRPr lang="en-US" sz="1800">
                        <a:latin typeface="Arial" pitchFamily="34" charset="0"/>
                        <a:cs typeface="Arial" pitchFamily="34" charset="0"/>
                      </a:endParaRPr>
                    </a:p>
                  </a:txBody>
                  <a:tcPr/>
                </a:tc>
                <a:tc>
                  <a:txBody>
                    <a:bodyPr/>
                    <a:lstStyle/>
                    <a:p>
                      <a:r>
                        <a:rPr lang="en-US" sz="1800" b="0" i="0" kern="1200" smtClean="0">
                          <a:solidFill>
                            <a:schemeClr val="dk1"/>
                          </a:solidFill>
                          <a:latin typeface="Arial" pitchFamily="34" charset="0"/>
                          <a:ea typeface="+mn-ea"/>
                          <a:cs typeface="Arial" pitchFamily="34" charset="0"/>
                        </a:rPr>
                        <a:t>Reads an integer from a file</a:t>
                      </a:r>
                      <a:endParaRPr lang="en-US" sz="1800">
                        <a:latin typeface="Arial" pitchFamily="34" charset="0"/>
                        <a:cs typeface="Arial" pitchFamily="34" charset="0"/>
                      </a:endParaRPr>
                    </a:p>
                  </a:txBody>
                  <a:tcPr/>
                </a:tc>
              </a:tr>
              <a:tr h="370840">
                <a:tc>
                  <a:txBody>
                    <a:bodyPr/>
                    <a:lstStyle/>
                    <a:p>
                      <a:r>
                        <a:rPr lang="en-US" sz="1800" b="0" i="0" kern="1200" smtClean="0">
                          <a:solidFill>
                            <a:schemeClr val="dk1"/>
                          </a:solidFill>
                          <a:latin typeface="Arial" pitchFamily="34" charset="0"/>
                          <a:ea typeface="+mn-ea"/>
                          <a:cs typeface="Arial" pitchFamily="34" charset="0"/>
                        </a:rPr>
                        <a:t>putw()</a:t>
                      </a:r>
                      <a:endParaRPr lang="en-US" sz="1800">
                        <a:latin typeface="Arial" pitchFamily="34" charset="0"/>
                        <a:cs typeface="Arial" pitchFamily="34" charset="0"/>
                      </a:endParaRPr>
                    </a:p>
                  </a:txBody>
                  <a:tcPr/>
                </a:tc>
                <a:tc>
                  <a:txBody>
                    <a:bodyPr/>
                    <a:lstStyle/>
                    <a:p>
                      <a:r>
                        <a:rPr lang="en-US" sz="1800" b="0" i="0" kern="1200" smtClean="0">
                          <a:solidFill>
                            <a:schemeClr val="dk1"/>
                          </a:solidFill>
                          <a:latin typeface="Arial" pitchFamily="34" charset="0"/>
                          <a:ea typeface="+mn-ea"/>
                          <a:cs typeface="Arial" pitchFamily="34" charset="0"/>
                        </a:rPr>
                        <a:t>Writes an integer to the file</a:t>
                      </a:r>
                      <a:endParaRPr lang="en-US" sz="1800">
                        <a:latin typeface="Arial" pitchFamily="34" charset="0"/>
                        <a:cs typeface="Arial" pitchFamily="34" charset="0"/>
                      </a:endParaRPr>
                    </a:p>
                  </a:txBody>
                  <a:tcPr/>
                </a:tc>
              </a:tr>
              <a:tr h="370840">
                <a:tc>
                  <a:txBody>
                    <a:bodyPr/>
                    <a:lstStyle/>
                    <a:p>
                      <a:r>
                        <a:rPr lang="en-US" sz="1800" smtClean="0">
                          <a:latin typeface="Arial" pitchFamily="34" charset="0"/>
                          <a:cs typeface="Arial" pitchFamily="34" charset="0"/>
                        </a:rPr>
                        <a:t>fread()</a:t>
                      </a:r>
                      <a:endParaRPr lang="en-US" sz="1800">
                        <a:latin typeface="Arial" pitchFamily="34" charset="0"/>
                        <a:cs typeface="Arial" pitchFamily="34" charset="0"/>
                      </a:endParaRPr>
                    </a:p>
                  </a:txBody>
                  <a:tcPr/>
                </a:tc>
                <a:tc>
                  <a:txBody>
                    <a:bodyPr/>
                    <a:lstStyle/>
                    <a:p>
                      <a:r>
                        <a:rPr lang="en-US" sz="1800" smtClean="0">
                          <a:latin typeface="Arial" pitchFamily="34" charset="0"/>
                          <a:cs typeface="Arial" pitchFamily="34" charset="0"/>
                        </a:rPr>
                        <a:t>Reads an array</a:t>
                      </a:r>
                      <a:r>
                        <a:rPr lang="en-US" sz="1800" baseline="0" smtClean="0">
                          <a:latin typeface="Arial" pitchFamily="34" charset="0"/>
                          <a:cs typeface="Arial" pitchFamily="34" charset="0"/>
                        </a:rPr>
                        <a:t> of elements from a file</a:t>
                      </a:r>
                      <a:endParaRPr lang="en-US" sz="1800">
                        <a:latin typeface="Arial" pitchFamily="34" charset="0"/>
                        <a:cs typeface="Arial" pitchFamily="34" charset="0"/>
                      </a:endParaRPr>
                    </a:p>
                  </a:txBody>
                  <a:tcPr/>
                </a:tc>
              </a:tr>
              <a:tr h="370840">
                <a:tc>
                  <a:txBody>
                    <a:bodyPr/>
                    <a:lstStyle/>
                    <a:p>
                      <a:r>
                        <a:rPr lang="en-US" sz="1800" smtClean="0">
                          <a:latin typeface="Arial" pitchFamily="34" charset="0"/>
                          <a:cs typeface="Arial" pitchFamily="34" charset="0"/>
                        </a:rPr>
                        <a:t>fwrite()</a:t>
                      </a:r>
                      <a:endParaRPr lang="en-US" sz="180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smtClean="0">
                          <a:latin typeface="Arial" pitchFamily="34" charset="0"/>
                          <a:cs typeface="Arial" pitchFamily="34" charset="0"/>
                        </a:rPr>
                        <a:t>Writes an array</a:t>
                      </a:r>
                      <a:r>
                        <a:rPr lang="en-US" sz="1800" baseline="0" smtClean="0">
                          <a:latin typeface="Arial" pitchFamily="34" charset="0"/>
                          <a:cs typeface="Arial" pitchFamily="34" charset="0"/>
                        </a:rPr>
                        <a:t> of elements to a file</a:t>
                      </a:r>
                      <a:endParaRPr lang="en-US" sz="1800" smtClean="0">
                        <a:latin typeface="Arial" pitchFamily="34" charset="0"/>
                        <a:cs typeface="Arial" pitchFamily="34" charset="0"/>
                      </a:endParaRPr>
                    </a:p>
                  </a:txBody>
                  <a:tcPr/>
                </a:tc>
              </a:tr>
              <a:tr h="370840">
                <a:tc>
                  <a:txBody>
                    <a:bodyPr/>
                    <a:lstStyle/>
                    <a:p>
                      <a:r>
                        <a:rPr lang="en-US" sz="1800" b="0" i="0" kern="1200" smtClean="0">
                          <a:solidFill>
                            <a:schemeClr val="dk1"/>
                          </a:solidFill>
                          <a:latin typeface="Arial" pitchFamily="34" charset="0"/>
                          <a:ea typeface="+mn-ea"/>
                          <a:cs typeface="Arial" pitchFamily="34" charset="0"/>
                        </a:rPr>
                        <a:t>fseek()</a:t>
                      </a:r>
                      <a:endParaRPr lang="en-US" sz="1800">
                        <a:latin typeface="Arial" pitchFamily="34" charset="0"/>
                        <a:cs typeface="Arial" pitchFamily="34" charset="0"/>
                      </a:endParaRPr>
                    </a:p>
                  </a:txBody>
                  <a:tcPr/>
                </a:tc>
                <a:tc>
                  <a:txBody>
                    <a:bodyPr/>
                    <a:lstStyle/>
                    <a:p>
                      <a:r>
                        <a:rPr lang="en-US" sz="1800" b="0" i="0" kern="1200" smtClean="0">
                          <a:solidFill>
                            <a:schemeClr val="dk1"/>
                          </a:solidFill>
                          <a:latin typeface="Arial" pitchFamily="34" charset="0"/>
                          <a:ea typeface="+mn-ea"/>
                          <a:cs typeface="Arial" pitchFamily="34" charset="0"/>
                        </a:rPr>
                        <a:t>Sets the position to a desired point in the file</a:t>
                      </a:r>
                      <a:endParaRPr lang="en-US" sz="1800">
                        <a:latin typeface="Arial" pitchFamily="34" charset="0"/>
                        <a:cs typeface="Arial" pitchFamily="34" charset="0"/>
                      </a:endParaRPr>
                    </a:p>
                  </a:txBody>
                  <a:tcPr/>
                </a:tc>
              </a:tr>
              <a:tr h="370840">
                <a:tc>
                  <a:txBody>
                    <a:bodyPr/>
                    <a:lstStyle/>
                    <a:p>
                      <a:r>
                        <a:rPr lang="en-US" sz="1800" b="0" i="0" kern="1200" smtClean="0">
                          <a:solidFill>
                            <a:schemeClr val="dk1"/>
                          </a:solidFill>
                          <a:latin typeface="Arial" pitchFamily="34" charset="0"/>
                          <a:ea typeface="+mn-ea"/>
                          <a:cs typeface="Arial" pitchFamily="34" charset="0"/>
                        </a:rPr>
                        <a:t>ftell()</a:t>
                      </a:r>
                      <a:endParaRPr lang="en-US" sz="1800">
                        <a:latin typeface="Arial" pitchFamily="34" charset="0"/>
                        <a:cs typeface="Arial" pitchFamily="34" charset="0"/>
                      </a:endParaRPr>
                    </a:p>
                  </a:txBody>
                  <a:tcPr/>
                </a:tc>
                <a:tc>
                  <a:txBody>
                    <a:bodyPr/>
                    <a:lstStyle/>
                    <a:p>
                      <a:r>
                        <a:rPr lang="en-US" sz="1800" b="0" i="0" kern="1200" smtClean="0">
                          <a:solidFill>
                            <a:schemeClr val="dk1"/>
                          </a:solidFill>
                          <a:latin typeface="Arial" pitchFamily="34" charset="0"/>
                          <a:ea typeface="+mn-ea"/>
                          <a:cs typeface="Arial" pitchFamily="34" charset="0"/>
                        </a:rPr>
                        <a:t>Gives the current position in the file</a:t>
                      </a:r>
                      <a:endParaRPr lang="en-US" sz="1800">
                        <a:latin typeface="Arial" pitchFamily="34" charset="0"/>
                        <a:cs typeface="Arial" pitchFamily="34" charset="0"/>
                      </a:endParaRPr>
                    </a:p>
                  </a:txBody>
                  <a:tcPr/>
                </a:tc>
              </a:tr>
              <a:tr h="370840">
                <a:tc>
                  <a:txBody>
                    <a:bodyPr/>
                    <a:lstStyle/>
                    <a:p>
                      <a:r>
                        <a:rPr lang="en-US" sz="1800" b="0" i="0" kern="1200" smtClean="0">
                          <a:solidFill>
                            <a:schemeClr val="dk1"/>
                          </a:solidFill>
                          <a:latin typeface="Arial" pitchFamily="34" charset="0"/>
                          <a:ea typeface="+mn-ea"/>
                          <a:cs typeface="Arial" pitchFamily="34" charset="0"/>
                        </a:rPr>
                        <a:t>rewind()</a:t>
                      </a:r>
                      <a:endParaRPr lang="en-US" sz="1800">
                        <a:latin typeface="Arial" pitchFamily="34" charset="0"/>
                        <a:cs typeface="Arial" pitchFamily="34" charset="0"/>
                      </a:endParaRPr>
                    </a:p>
                  </a:txBody>
                  <a:tcPr/>
                </a:tc>
                <a:tc>
                  <a:txBody>
                    <a:bodyPr/>
                    <a:lstStyle/>
                    <a:p>
                      <a:r>
                        <a:rPr lang="en-US" sz="1800" b="0" i="0" kern="1200" smtClean="0">
                          <a:solidFill>
                            <a:schemeClr val="dk1"/>
                          </a:solidFill>
                          <a:latin typeface="Arial" pitchFamily="34" charset="0"/>
                          <a:ea typeface="+mn-ea"/>
                          <a:cs typeface="Arial" pitchFamily="34" charset="0"/>
                        </a:rPr>
                        <a:t>Sets the position to the begining of the file</a:t>
                      </a:r>
                      <a:endParaRPr lang="en-US" sz="1800">
                        <a:latin typeface="Arial" pitchFamily="34" charset="0"/>
                        <a:cs typeface="Arial" pitchFamily="34" charset="0"/>
                      </a:endParaRPr>
                    </a:p>
                  </a:txBody>
                  <a:tcPr/>
                </a:tc>
              </a:tr>
            </a:tbl>
          </a:graphicData>
        </a:graphic>
      </p:graphicFrame>
      <p:sp>
        <p:nvSpPr>
          <p:cNvPr id="4" name="Slide Number Placeholder 3"/>
          <p:cNvSpPr>
            <a:spLocks noGrp="1"/>
          </p:cNvSpPr>
          <p:nvPr>
            <p:ph type="sldNum" sz="quarter" idx="12"/>
          </p:nvPr>
        </p:nvSpPr>
        <p:spPr/>
        <p:txBody>
          <a:bodyPr/>
          <a:lstStyle/>
          <a:p>
            <a:pPr>
              <a:defRPr/>
            </a:pPr>
            <a:fld id="{CC395F50-2BF9-4713-9F2C-6BA5B916367D}" type="slidenum">
              <a:rPr lang="en-US"/>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smtClean="0"/>
              <a:t>Bài 1: viết chương trình đếm số từ có trong một tệp văn bản</a:t>
            </a:r>
          </a:p>
          <a:p>
            <a:pPr eaLnBrk="1" fontAlgn="auto" hangingPunct="1">
              <a:spcAft>
                <a:spcPts val="0"/>
              </a:spcAft>
              <a:buFont typeface="Arial" pitchFamily="34" charset="0"/>
              <a:buChar char="•"/>
              <a:defRPr/>
            </a:pPr>
            <a:r>
              <a:rPr lang="en-US" smtClean="0"/>
              <a:t>Bài 2: viết chương trình đếm số ký tự có trong một tệp văn bản (không tính các ký tự kết thúc dòng)</a:t>
            </a:r>
          </a:p>
          <a:p>
            <a:pPr eaLnBrk="1" fontAlgn="auto" hangingPunct="1">
              <a:spcAft>
                <a:spcPts val="0"/>
              </a:spcAft>
              <a:buFont typeface="Arial" pitchFamily="34" charset="0"/>
              <a:buChar char="•"/>
              <a:defRPr/>
            </a:pPr>
            <a:r>
              <a:rPr lang="en-US" smtClean="0"/>
              <a:t>Bài 3: viết chương trình tách đều một tệp làm hai tệp con</a:t>
            </a:r>
          </a:p>
          <a:p>
            <a:pPr eaLnBrk="1" fontAlgn="auto" hangingPunct="1">
              <a:spcAft>
                <a:spcPts val="0"/>
              </a:spcAft>
              <a:buFont typeface="Arial" pitchFamily="34" charset="0"/>
              <a:buChar char="•"/>
              <a:defRPr/>
            </a:pPr>
            <a:r>
              <a:rPr lang="en-US" smtClean="0"/>
              <a:t>Bài 4: viết chương trình tách một tệp thành các tệp có kích thước không lớn hơn MAX cho trước</a:t>
            </a:r>
            <a:endParaRPr lang="en-US"/>
          </a:p>
        </p:txBody>
      </p:sp>
      <p:sp>
        <p:nvSpPr>
          <p:cNvPr id="4" name="Slide Number Placeholder 3"/>
          <p:cNvSpPr>
            <a:spLocks noGrp="1"/>
          </p:cNvSpPr>
          <p:nvPr>
            <p:ph type="sldNum" sz="quarter" idx="12"/>
          </p:nvPr>
        </p:nvSpPr>
        <p:spPr/>
        <p:txBody>
          <a:bodyPr/>
          <a:lstStyle/>
          <a:p>
            <a:pPr>
              <a:defRPr/>
            </a:pPr>
            <a:fld id="{3584C9B2-FAB2-4763-8881-D617D779BD47}" type="slidenum">
              <a:rPr lang="en-US"/>
              <a:pPr>
                <a:defRPr/>
              </a:pPr>
              <a:t>28</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latin typeface="Arial" charset="0"/>
                <a:cs typeface="Arial" charset="0"/>
              </a:rPr>
              <a:t>Dữ liệu kiểu tệp </a:t>
            </a:r>
          </a:p>
        </p:txBody>
      </p:sp>
      <p:sp>
        <p:nvSpPr>
          <p:cNvPr id="4099" name="Content Placeholder 2"/>
          <p:cNvSpPr>
            <a:spLocks noGrp="1"/>
          </p:cNvSpPr>
          <p:nvPr>
            <p:ph idx="1"/>
          </p:nvPr>
        </p:nvSpPr>
        <p:spPr/>
        <p:txBody>
          <a:bodyPr/>
          <a:lstStyle/>
          <a:p>
            <a:pPr eaLnBrk="1" hangingPunct="1"/>
            <a:r>
              <a:rPr lang="en-US" smtClean="0"/>
              <a:t>Khái niệm kiểu tệp (FILE): </a:t>
            </a:r>
          </a:p>
          <a:p>
            <a:pPr lvl="1" eaLnBrk="1" hangingPunct="1"/>
            <a:r>
              <a:rPr lang="en-US" smtClean="0"/>
              <a:t>Tương tự như kiểu chuỗi kí tự, nhưng được lưu trên bộ nhớ ngoài:</a:t>
            </a:r>
          </a:p>
          <a:p>
            <a:pPr lvl="1" algn="ctr" eaLnBrk="1" hangingPunct="1">
              <a:buFont typeface="Arial" charset="0"/>
              <a:buNone/>
            </a:pPr>
            <a:r>
              <a:rPr lang="en-US" b="1" smtClean="0"/>
              <a:t>f = c</a:t>
            </a:r>
            <a:r>
              <a:rPr lang="en-US" b="1" baseline="-25000" smtClean="0"/>
              <a:t>1</a:t>
            </a:r>
            <a:r>
              <a:rPr lang="en-US" b="1" smtClean="0"/>
              <a:t>c</a:t>
            </a:r>
            <a:r>
              <a:rPr lang="en-US" b="1" baseline="-25000" smtClean="0"/>
              <a:t>2</a:t>
            </a:r>
            <a:r>
              <a:rPr lang="en-US" b="1" smtClean="0"/>
              <a:t>…c</a:t>
            </a:r>
            <a:r>
              <a:rPr lang="en-US" b="1" baseline="-25000" smtClean="0"/>
              <a:t>n</a:t>
            </a:r>
            <a:r>
              <a:rPr lang="en-US" b="1" smtClean="0"/>
              <a:t>[EOF] </a:t>
            </a:r>
          </a:p>
          <a:p>
            <a:pPr lvl="1" eaLnBrk="1" hangingPunct="1">
              <a:buFont typeface="Arial" charset="0"/>
              <a:buNone/>
            </a:pPr>
            <a:r>
              <a:rPr lang="en-US" smtClean="0"/>
              <a:t>Trong đó: EOF (End Of File) là kí tự kết thúc tệp</a:t>
            </a:r>
          </a:p>
          <a:p>
            <a:pPr lvl="1" eaLnBrk="1" hangingPunct="1"/>
            <a:r>
              <a:rPr lang="en-US" smtClean="0"/>
              <a:t>Lưu ý: kiểu tệp trong C có thể dùng để biểu diễn cả thư mục (directory/folder)</a:t>
            </a:r>
          </a:p>
        </p:txBody>
      </p:sp>
      <p:sp>
        <p:nvSpPr>
          <p:cNvPr id="4" name="Slide Number Placeholder 3"/>
          <p:cNvSpPr>
            <a:spLocks noGrp="1"/>
          </p:cNvSpPr>
          <p:nvPr>
            <p:ph type="sldNum" sz="quarter" idx="12"/>
          </p:nvPr>
        </p:nvSpPr>
        <p:spPr/>
        <p:txBody>
          <a:bodyPr/>
          <a:lstStyle/>
          <a:p>
            <a:pPr>
              <a:defRPr/>
            </a:pPr>
            <a:fld id="{37362598-53A1-481B-8104-A61C8BC43896}" type="slidenum">
              <a:rPr lang="en-US"/>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latin typeface="Arial" charset="0"/>
                <a:cs typeface="Arial" charset="0"/>
              </a:rPr>
              <a:t>Dữ liệu kiểu tệp </a:t>
            </a:r>
          </a:p>
        </p:txBody>
      </p:sp>
      <p:sp>
        <p:nvSpPr>
          <p:cNvPr id="5123" name="Content Placeholder 2"/>
          <p:cNvSpPr>
            <a:spLocks noGrp="1"/>
          </p:cNvSpPr>
          <p:nvPr>
            <p:ph idx="1"/>
          </p:nvPr>
        </p:nvSpPr>
        <p:spPr/>
        <p:txBody>
          <a:bodyPr/>
          <a:lstStyle/>
          <a:p>
            <a:pPr eaLnBrk="1" hangingPunct="1"/>
            <a:r>
              <a:rPr lang="en-US" smtClean="0"/>
              <a:t>Các tính chất của tệp</a:t>
            </a:r>
          </a:p>
          <a:p>
            <a:pPr lvl="1" eaLnBrk="1" hangingPunct="1"/>
            <a:r>
              <a:rPr lang="en-US" b="1" smtClean="0"/>
              <a:t>Tên tệp</a:t>
            </a:r>
            <a:r>
              <a:rPr lang="en-US" smtClean="0"/>
              <a:t>: theo quy tắc đặt tên của hệ điều hành</a:t>
            </a:r>
          </a:p>
          <a:p>
            <a:pPr lvl="1" eaLnBrk="1" hangingPunct="1"/>
            <a:r>
              <a:rPr lang="en-US" b="1" smtClean="0"/>
              <a:t>Kiểu tệp</a:t>
            </a:r>
            <a:r>
              <a:rPr lang="en-US" smtClean="0"/>
              <a:t>: văn bản (text) hoặc nhị phân (binary)</a:t>
            </a:r>
          </a:p>
          <a:p>
            <a:pPr lvl="1" eaLnBrk="1" hangingPunct="1"/>
            <a:r>
              <a:rPr lang="en-US" b="1" smtClean="0"/>
              <a:t>Độ dài tệp</a:t>
            </a:r>
            <a:r>
              <a:rPr lang="en-US" smtClean="0"/>
              <a:t>: là số kí tự (byte) có trong tệp (không tính kí tự EOF)</a:t>
            </a:r>
          </a:p>
          <a:p>
            <a:pPr lvl="1" eaLnBrk="1" hangingPunct="1"/>
            <a:r>
              <a:rPr lang="en-US" b="1" smtClean="0"/>
              <a:t>Vị trí tệp</a:t>
            </a:r>
            <a:r>
              <a:rPr lang="en-US" smtClean="0"/>
              <a:t>: là đường dẫn từ thư mục gốc đến thư mục hiện tại chứa tệp </a:t>
            </a:r>
          </a:p>
          <a:p>
            <a:pPr lvl="1" eaLnBrk="1" hangingPunct="1"/>
            <a:r>
              <a:rPr lang="en-US" b="1" smtClean="0"/>
              <a:t>Các thuộc tính</a:t>
            </a:r>
            <a:r>
              <a:rPr lang="en-US" smtClean="0"/>
              <a:t>: kiểu File hay Directory, read-only hay không, hidden hay không,v.v.</a:t>
            </a:r>
          </a:p>
        </p:txBody>
      </p:sp>
      <p:sp>
        <p:nvSpPr>
          <p:cNvPr id="4" name="Slide Number Placeholder 3"/>
          <p:cNvSpPr>
            <a:spLocks noGrp="1"/>
          </p:cNvSpPr>
          <p:nvPr>
            <p:ph type="sldNum" sz="quarter" idx="12"/>
          </p:nvPr>
        </p:nvSpPr>
        <p:spPr/>
        <p:txBody>
          <a:bodyPr/>
          <a:lstStyle/>
          <a:p>
            <a:pPr>
              <a:defRPr/>
            </a:pPr>
            <a:fld id="{AD170DCE-6BB2-4DE2-8223-F54E05B5A5A0}"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6147" name="Content Placeholder 2"/>
          <p:cNvSpPr>
            <a:spLocks noGrp="1"/>
          </p:cNvSpPr>
          <p:nvPr>
            <p:ph idx="1"/>
          </p:nvPr>
        </p:nvSpPr>
        <p:spPr/>
        <p:txBody>
          <a:bodyPr/>
          <a:lstStyle/>
          <a:p>
            <a:pPr eaLnBrk="1" hangingPunct="1"/>
            <a:r>
              <a:rPr lang="en-US" smtClean="0"/>
              <a:t>Khai báo biến kiểu tệp:</a:t>
            </a:r>
          </a:p>
          <a:p>
            <a:pPr lvl="1" eaLnBrk="1" hangingPunct="1"/>
            <a:r>
              <a:rPr lang="en-US" smtClean="0"/>
              <a:t>Cú pháp: 	</a:t>
            </a:r>
            <a:r>
              <a:rPr lang="en-US" b="1" smtClean="0"/>
              <a:t>FILE</a:t>
            </a:r>
            <a:r>
              <a:rPr lang="en-US" smtClean="0"/>
              <a:t> *&lt;tên biến&gt;;</a:t>
            </a:r>
          </a:p>
          <a:p>
            <a:pPr lvl="1" eaLnBrk="1" hangingPunct="1"/>
            <a:r>
              <a:rPr lang="en-US" smtClean="0"/>
              <a:t>Ý nghĩa: khai báo 1 biến con trỏ kiểu FILE. Trong C luôn dùng loại con trỏ này để thực hiện các thao tác tiếp theo cho tệp.</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65B81503-4ECC-4712-B522-3AC6C6AFC19F}"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7171" name="Content Placeholder 2"/>
          <p:cNvSpPr>
            <a:spLocks noGrp="1"/>
          </p:cNvSpPr>
          <p:nvPr>
            <p:ph idx="1"/>
          </p:nvPr>
        </p:nvSpPr>
        <p:spPr/>
        <p:txBody>
          <a:bodyPr/>
          <a:lstStyle/>
          <a:p>
            <a:pPr eaLnBrk="1" hangingPunct="1"/>
            <a:r>
              <a:rPr lang="en-US" smtClean="0"/>
              <a:t>Mở tệp:</a:t>
            </a:r>
          </a:p>
          <a:p>
            <a:pPr lvl="1" eaLnBrk="1" hangingPunct="1"/>
            <a:r>
              <a:rPr lang="en-US" smtClean="0"/>
              <a:t>Cú pháp: </a:t>
            </a:r>
          </a:p>
          <a:p>
            <a:pPr lvl="1" algn="ctr" eaLnBrk="1" hangingPunct="1">
              <a:buFont typeface="Arial" charset="0"/>
              <a:buNone/>
            </a:pPr>
            <a:r>
              <a:rPr lang="fr-FR" b="1" smtClean="0"/>
              <a:t>FILE *fopen(char *filename, char *mode);</a:t>
            </a:r>
            <a:r>
              <a:rPr lang="en-US" b="1" smtClean="0"/>
              <a:t> </a:t>
            </a:r>
          </a:p>
          <a:p>
            <a:pPr lvl="1" eaLnBrk="1" hangingPunct="1">
              <a:buFont typeface="Arial" charset="0"/>
              <a:buNone/>
            </a:pPr>
            <a:r>
              <a:rPr lang="en-US" smtClean="0"/>
              <a:t>Trong đó:</a:t>
            </a:r>
          </a:p>
          <a:p>
            <a:pPr lvl="1" eaLnBrk="1" hangingPunct="1">
              <a:buFont typeface="Arial" charset="0"/>
              <a:buNone/>
            </a:pPr>
            <a:r>
              <a:rPr lang="en-US" i="1" smtClean="0"/>
              <a:t>filename</a:t>
            </a:r>
            <a:r>
              <a:rPr lang="en-US" smtClean="0"/>
              <a:t>: tên tệp muốn mở, bao gồm cả đường dẫn đến tệp nếu tệp không nằm trong thư mục hiện tại</a:t>
            </a:r>
          </a:p>
          <a:p>
            <a:pPr lvl="1" eaLnBrk="1" hangingPunct="1">
              <a:buFont typeface="Arial" charset="0"/>
              <a:buNone/>
            </a:pPr>
            <a:r>
              <a:rPr lang="en-US" i="1" smtClean="0"/>
              <a:t>mode</a:t>
            </a:r>
            <a:r>
              <a:rPr lang="en-US" smtClean="0"/>
              <a:t>: chế độ mở tệp, bao gồm cả mục đích mở tệp (để đọc, ghi) và loại tệp muốn mở (text hay binary)</a:t>
            </a:r>
          </a:p>
        </p:txBody>
      </p:sp>
      <p:sp>
        <p:nvSpPr>
          <p:cNvPr id="4" name="Slide Number Placeholder 3"/>
          <p:cNvSpPr>
            <a:spLocks noGrp="1"/>
          </p:cNvSpPr>
          <p:nvPr>
            <p:ph type="sldNum" sz="quarter" idx="12"/>
          </p:nvPr>
        </p:nvSpPr>
        <p:spPr/>
        <p:txBody>
          <a:bodyPr/>
          <a:lstStyle/>
          <a:p>
            <a:pPr>
              <a:defRPr/>
            </a:pPr>
            <a:fld id="{E01A6FB9-1891-48E6-98FC-683C451ED823}" type="slidenum">
              <a:rPr lang="en-US"/>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latin typeface="Arial" charset="0"/>
                <a:cs typeface="Arial" charset="0"/>
              </a:rPr>
              <a:t>Mở tệp</a:t>
            </a:r>
          </a:p>
        </p:txBody>
      </p:sp>
      <p:sp>
        <p:nvSpPr>
          <p:cNvPr id="8195" name="Content Placeholder 2"/>
          <p:cNvSpPr>
            <a:spLocks noGrp="1"/>
          </p:cNvSpPr>
          <p:nvPr>
            <p:ph idx="1"/>
          </p:nvPr>
        </p:nvSpPr>
        <p:spPr/>
        <p:txBody>
          <a:bodyPr/>
          <a:lstStyle/>
          <a:p>
            <a:pPr eaLnBrk="1" hangingPunct="1"/>
            <a:r>
              <a:rPr lang="en-US" smtClean="0"/>
              <a:t>Các mode (chế độ)</a:t>
            </a:r>
          </a:p>
          <a:p>
            <a:pPr eaLnBrk="1" hangingPunct="1"/>
            <a:endParaRPr lang="en-US" smtClean="0"/>
          </a:p>
        </p:txBody>
      </p:sp>
      <p:graphicFrame>
        <p:nvGraphicFramePr>
          <p:cNvPr id="4" name="Table 3"/>
          <p:cNvGraphicFramePr>
            <a:graphicFrameLocks noGrp="1"/>
          </p:cNvGraphicFramePr>
          <p:nvPr/>
        </p:nvGraphicFramePr>
        <p:xfrm>
          <a:off x="1371600" y="1905000"/>
          <a:ext cx="6781801" cy="3870960"/>
        </p:xfrm>
        <a:graphic>
          <a:graphicData uri="http://schemas.openxmlformats.org/drawingml/2006/table">
            <a:tbl>
              <a:tblPr firstRow="1" bandRow="1">
                <a:tableStyleId>{5C22544A-7EE6-4342-B048-85BDC9FD1C3A}</a:tableStyleId>
              </a:tblPr>
              <a:tblGrid>
                <a:gridCol w="1271588"/>
                <a:gridCol w="5510213"/>
              </a:tblGrid>
              <a:tr h="370840">
                <a:tc>
                  <a:txBody>
                    <a:bodyPr/>
                    <a:lstStyle/>
                    <a:p>
                      <a:pPr algn="ctr"/>
                      <a:r>
                        <a:rPr lang="en-US" sz="2000" smtClean="0">
                          <a:latin typeface="Arial" pitchFamily="34" charset="0"/>
                          <a:cs typeface="Arial" pitchFamily="34" charset="0"/>
                        </a:rPr>
                        <a:t>Giá</a:t>
                      </a:r>
                      <a:r>
                        <a:rPr lang="en-US" sz="2000" baseline="0" smtClean="0">
                          <a:latin typeface="Arial" pitchFamily="34" charset="0"/>
                          <a:cs typeface="Arial" pitchFamily="34" charset="0"/>
                        </a:rPr>
                        <a:t> trị</a:t>
                      </a:r>
                      <a:endParaRPr lang="en-US" sz="2000">
                        <a:latin typeface="Arial" pitchFamily="34" charset="0"/>
                        <a:cs typeface="Arial" pitchFamily="34" charset="0"/>
                      </a:endParaRPr>
                    </a:p>
                  </a:txBody>
                  <a:tcPr/>
                </a:tc>
                <a:tc>
                  <a:txBody>
                    <a:bodyPr/>
                    <a:lstStyle/>
                    <a:p>
                      <a:pPr algn="ctr"/>
                      <a:r>
                        <a:rPr lang="en-US" sz="2000" smtClean="0">
                          <a:latin typeface="Arial" pitchFamily="34" charset="0"/>
                          <a:cs typeface="Arial" pitchFamily="34" charset="0"/>
                        </a:rPr>
                        <a:t>Ý</a:t>
                      </a:r>
                      <a:r>
                        <a:rPr lang="en-US" sz="2000" baseline="0" smtClean="0">
                          <a:latin typeface="Arial" pitchFamily="34" charset="0"/>
                          <a:cs typeface="Arial" pitchFamily="34" charset="0"/>
                        </a:rPr>
                        <a:t> nghĩa</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“r” </a:t>
                      </a:r>
                    </a:p>
                  </a:txBody>
                  <a:tcPr/>
                </a:tc>
                <a:tc>
                  <a:txBody>
                    <a:bodyPr/>
                    <a:lstStyle/>
                    <a:p>
                      <a:r>
                        <a:rPr lang="en-US" sz="2000" smtClean="0">
                          <a:latin typeface="Arial" pitchFamily="34" charset="0"/>
                          <a:cs typeface="Arial" pitchFamily="34" charset="0"/>
                        </a:rPr>
                        <a:t>open for reading </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“w” </a:t>
                      </a:r>
                    </a:p>
                  </a:txBody>
                  <a:tcPr/>
                </a:tc>
                <a:tc>
                  <a:txBody>
                    <a:bodyPr/>
                    <a:lstStyle/>
                    <a:p>
                      <a:r>
                        <a:rPr lang="en-US" sz="2000" smtClean="0">
                          <a:latin typeface="Arial" pitchFamily="34" charset="0"/>
                          <a:cs typeface="Arial" pitchFamily="34" charset="0"/>
                        </a:rPr>
                        <a:t>open for writing (file need not exist) </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“a” </a:t>
                      </a:r>
                    </a:p>
                  </a:txBody>
                  <a:tcPr/>
                </a:tc>
                <a:tc>
                  <a:txBody>
                    <a:bodyPr/>
                    <a:lstStyle/>
                    <a:p>
                      <a:r>
                        <a:rPr lang="en-US" sz="2000" smtClean="0">
                          <a:latin typeface="Arial" pitchFamily="34" charset="0"/>
                          <a:cs typeface="Arial" pitchFamily="34" charset="0"/>
                        </a:rPr>
                        <a:t>open for appending (file need not exist) </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“r+” </a:t>
                      </a:r>
                    </a:p>
                  </a:txBody>
                  <a:tcPr/>
                </a:tc>
                <a:tc>
                  <a:txBody>
                    <a:bodyPr/>
                    <a:lstStyle/>
                    <a:p>
                      <a:r>
                        <a:rPr lang="en-US" sz="2000" smtClean="0">
                          <a:latin typeface="Arial" pitchFamily="34" charset="0"/>
                          <a:cs typeface="Arial" pitchFamily="34" charset="0"/>
                        </a:rPr>
                        <a:t>open for reading and writing, start at beginning </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“w+” </a:t>
                      </a:r>
                    </a:p>
                  </a:txBody>
                  <a:tcPr/>
                </a:tc>
                <a:tc>
                  <a:txBody>
                    <a:bodyPr/>
                    <a:lstStyle/>
                    <a:p>
                      <a:r>
                        <a:rPr lang="en-US" sz="2000" smtClean="0">
                          <a:latin typeface="Arial" pitchFamily="34" charset="0"/>
                          <a:cs typeface="Arial" pitchFamily="34" charset="0"/>
                        </a:rPr>
                        <a:t>open for reading and writing (overwrite file) </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“a+”</a:t>
                      </a:r>
                    </a:p>
                  </a:txBody>
                  <a:tcPr/>
                </a:tc>
                <a:tc>
                  <a:txBody>
                    <a:bodyPr/>
                    <a:lstStyle/>
                    <a:p>
                      <a:r>
                        <a:rPr lang="en-US" sz="2000" smtClean="0">
                          <a:latin typeface="Arial" pitchFamily="34" charset="0"/>
                          <a:cs typeface="Arial" pitchFamily="34" charset="0"/>
                        </a:rPr>
                        <a:t>open for reading and writing (append if file exists)</a:t>
                      </a:r>
                      <a:endParaRPr lang="en-US" sz="2000">
                        <a:latin typeface="Arial" pitchFamily="34" charset="0"/>
                        <a:cs typeface="Arial" pitchFamily="34" charset="0"/>
                      </a:endParaRPr>
                    </a:p>
                  </a:txBody>
                  <a:tcPr/>
                </a:tc>
              </a:tr>
              <a:tr h="370840">
                <a:tc>
                  <a:txBody>
                    <a:bodyPr/>
                    <a:lstStyle/>
                    <a:p>
                      <a:pPr lvl="0" algn="ctr"/>
                      <a:r>
                        <a:rPr lang="en-US" sz="2000" smtClean="0">
                          <a:latin typeface="Arial" pitchFamily="34" charset="0"/>
                          <a:cs typeface="Arial" pitchFamily="34" charset="0"/>
                        </a:rPr>
                        <a:t>“t” </a:t>
                      </a:r>
                      <a:endParaRPr lang="en-US" sz="2000" baseline="0" smtClean="0">
                        <a:latin typeface="Arial" pitchFamily="34" charset="0"/>
                        <a:cs typeface="Arial" pitchFamily="34" charset="0"/>
                      </a:endParaRPr>
                    </a:p>
                  </a:txBody>
                  <a:tcPr/>
                </a:tc>
                <a:tc>
                  <a:txBody>
                    <a:bodyPr/>
                    <a:lstStyle/>
                    <a:p>
                      <a:r>
                        <a:rPr lang="en-US" sz="2000" smtClean="0">
                          <a:latin typeface="Arial" pitchFamily="34" charset="0"/>
                          <a:cs typeface="Arial" pitchFamily="34" charset="0"/>
                        </a:rPr>
                        <a:t>text</a:t>
                      </a:r>
                      <a:r>
                        <a:rPr lang="en-US" sz="2000" baseline="0" smtClean="0">
                          <a:latin typeface="Arial" pitchFamily="34" charset="0"/>
                          <a:cs typeface="Arial" pitchFamily="34" charset="0"/>
                        </a:rPr>
                        <a:t> file (default)</a:t>
                      </a:r>
                      <a:endParaRPr lang="en-US" sz="2000">
                        <a:latin typeface="Arial" pitchFamily="34" charset="0"/>
                        <a:cs typeface="Arial" pitchFamily="34" charset="0"/>
                      </a:endParaRPr>
                    </a:p>
                  </a:txBody>
                  <a:tcPr/>
                </a:tc>
              </a:tr>
              <a:tr h="370840">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baseline="0" smtClean="0">
                          <a:latin typeface="Arial" pitchFamily="34" charset="0"/>
                          <a:cs typeface="Arial" pitchFamily="34" charset="0"/>
                        </a:rPr>
                        <a:t>“b”</a:t>
                      </a:r>
                      <a:endParaRPr lang="en-US" sz="2000" smtClean="0">
                        <a:latin typeface="Arial" pitchFamily="34" charset="0"/>
                        <a:cs typeface="Arial" pitchFamily="34" charset="0"/>
                      </a:endParaRPr>
                    </a:p>
                  </a:txBody>
                  <a:tcPr/>
                </a:tc>
                <a:tc>
                  <a:txBody>
                    <a:bodyPr/>
                    <a:lstStyle/>
                    <a:p>
                      <a:r>
                        <a:rPr lang="en-US" sz="2000" baseline="0" smtClean="0">
                          <a:latin typeface="Arial" pitchFamily="34" charset="0"/>
                          <a:cs typeface="Arial" pitchFamily="34" charset="0"/>
                        </a:rPr>
                        <a:t>binary file</a:t>
                      </a:r>
                      <a:endParaRPr lang="en-US" sz="2000">
                        <a:latin typeface="Arial" pitchFamily="34" charset="0"/>
                        <a:cs typeface="Arial" pitchFamily="34" charset="0"/>
                      </a:endParaRPr>
                    </a:p>
                  </a:txBody>
                  <a:tcPr/>
                </a:tc>
              </a:tr>
            </a:tbl>
          </a:graphicData>
        </a:graphic>
      </p:graphicFrame>
      <p:sp>
        <p:nvSpPr>
          <p:cNvPr id="5" name="Slide Number Placeholder 4"/>
          <p:cNvSpPr>
            <a:spLocks noGrp="1"/>
          </p:cNvSpPr>
          <p:nvPr>
            <p:ph type="sldNum" sz="quarter" idx="12"/>
          </p:nvPr>
        </p:nvSpPr>
        <p:spPr/>
        <p:txBody>
          <a:bodyPr/>
          <a:lstStyle/>
          <a:p>
            <a:pPr>
              <a:defRPr/>
            </a:pPr>
            <a:fld id="{494ACF9B-9C89-40BE-AF3B-674B1D5DF8B1}"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latin typeface="Arial" charset="0"/>
                <a:cs typeface="Arial" charset="0"/>
              </a:rPr>
              <a:t>Mở tệp</a:t>
            </a:r>
          </a:p>
        </p:txBody>
      </p:sp>
      <p:sp>
        <p:nvSpPr>
          <p:cNvPr id="9219" name="Content Placeholder 2"/>
          <p:cNvSpPr>
            <a:spLocks noGrp="1"/>
          </p:cNvSpPr>
          <p:nvPr>
            <p:ph idx="1"/>
          </p:nvPr>
        </p:nvSpPr>
        <p:spPr/>
        <p:txBody>
          <a:bodyPr/>
          <a:lstStyle/>
          <a:p>
            <a:pPr eaLnBrk="1" hangingPunct="1"/>
            <a:r>
              <a:rPr lang="en-US" smtClean="0"/>
              <a:t>Sau khi một tệp được mở thành công, thì sẽ có một con trỏ vị trí hiện tại trên tệp đó. Con trỏ vị trí này được dùng để đọc và ghi tệp. </a:t>
            </a:r>
          </a:p>
          <a:p>
            <a:pPr eaLnBrk="1" hangingPunct="1"/>
            <a:r>
              <a:rPr lang="en-US" smtClean="0"/>
              <a:t>Vị trí con trỏ này phụ thuộc vào chế độ mở tệp  (ta có thể thay đổi nó nhờ hàm fseek()):</a:t>
            </a:r>
          </a:p>
          <a:p>
            <a:pPr lvl="1" eaLnBrk="1" hangingPunct="1"/>
            <a:r>
              <a:rPr lang="en-US" smtClean="0"/>
              <a:t>Khi mở tệp để đọc (“r”) hoặc ghi đè (“w”), thì nó nằm ngay vị trí đầu của tệp</a:t>
            </a:r>
          </a:p>
          <a:p>
            <a:pPr lvl="1" eaLnBrk="1" hangingPunct="1"/>
            <a:r>
              <a:rPr lang="en-US" smtClean="0"/>
              <a:t>Khi mở tệp ở chế độ ghi nối đuôi (“a”), thì nó nằm ở vị trí cuối cùng của tệp</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51610677-A9AC-48FF-8929-08782BB8CDB1}"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latin typeface="Arial" charset="0"/>
                <a:cs typeface="Arial" charset="0"/>
              </a:rPr>
              <a:t>Các thao tác cơ bản</a:t>
            </a:r>
          </a:p>
        </p:txBody>
      </p:sp>
      <p:sp>
        <p:nvSpPr>
          <p:cNvPr id="10243" name="Content Placeholder 2"/>
          <p:cNvSpPr>
            <a:spLocks noGrp="1"/>
          </p:cNvSpPr>
          <p:nvPr>
            <p:ph idx="1"/>
          </p:nvPr>
        </p:nvSpPr>
        <p:spPr/>
        <p:txBody>
          <a:bodyPr/>
          <a:lstStyle/>
          <a:p>
            <a:pPr eaLnBrk="1" hangingPunct="1"/>
            <a:r>
              <a:rPr lang="en-US" smtClean="0"/>
              <a:t>Đọc tệp:</a:t>
            </a:r>
          </a:p>
          <a:p>
            <a:pPr lvl="1" eaLnBrk="1" hangingPunct="1"/>
            <a:r>
              <a:rPr lang="en-US" smtClean="0"/>
              <a:t>Đọc từng ký tự: getc(), fgetc()</a:t>
            </a:r>
          </a:p>
          <a:p>
            <a:pPr lvl="1" eaLnBrk="1" hangingPunct="1"/>
            <a:r>
              <a:rPr lang="en-US" smtClean="0"/>
              <a:t>Đọc chuỗi ký tự: fgets()</a:t>
            </a:r>
          </a:p>
          <a:p>
            <a:pPr lvl="1" eaLnBrk="1" hangingPunct="1"/>
            <a:r>
              <a:rPr lang="en-US" smtClean="0"/>
              <a:t>Đọc mảng các phần tử: fread()</a:t>
            </a:r>
          </a:p>
        </p:txBody>
      </p:sp>
      <p:sp>
        <p:nvSpPr>
          <p:cNvPr id="4" name="Slide Number Placeholder 3"/>
          <p:cNvSpPr>
            <a:spLocks noGrp="1"/>
          </p:cNvSpPr>
          <p:nvPr>
            <p:ph type="sldNum" sz="quarter" idx="12"/>
          </p:nvPr>
        </p:nvSpPr>
        <p:spPr/>
        <p:txBody>
          <a:bodyPr/>
          <a:lstStyle/>
          <a:p>
            <a:pPr>
              <a:defRPr/>
            </a:pPr>
            <a:fld id="{0A97A435-C227-4916-8009-4A10270C1119}"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715</TotalTime>
  <Words>1320</Words>
  <Application>Microsoft Office PowerPoint</Application>
  <PresentationFormat>On-screen Show (4:3)</PresentationFormat>
  <Paragraphs>269</Paragraphs>
  <Slides>28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Times New Roman</vt:lpstr>
      <vt:lpstr>Calibri</vt:lpstr>
      <vt:lpstr>Office Theme</vt:lpstr>
      <vt:lpstr>Ngôn ngữ lập trình C/C++</vt:lpstr>
      <vt:lpstr>Nội dung chính</vt:lpstr>
      <vt:lpstr>Dữ liệu kiểu tệp </vt:lpstr>
      <vt:lpstr>Dữ liệu kiểu tệp </vt:lpstr>
      <vt:lpstr>Các thao tác cơ bản</vt:lpstr>
      <vt:lpstr>Các thao tác cơ bản</vt:lpstr>
      <vt:lpstr>Mở tệp</vt:lpstr>
      <vt:lpstr>Mở tệp</vt:lpstr>
      <vt:lpstr>Các thao tác cơ bản</vt:lpstr>
      <vt:lpstr>Program 1: đọc nội dung một tệp sử dụng fgetc()</vt:lpstr>
      <vt:lpstr>Program 1: đọc nội dung một tệp sử dụng fgetc() (tiếp)</vt:lpstr>
      <vt:lpstr>Kết quả chạy Program 1</vt:lpstr>
      <vt:lpstr>Program 2: đọc nội dung một tệp sử dụng fgets()</vt:lpstr>
      <vt:lpstr>Program 2: đọc nội dung một tệp sử dụng fgets() (tiếp)</vt:lpstr>
      <vt:lpstr>Kết quả chạy Program 2</vt:lpstr>
      <vt:lpstr>Các thao tác cơ bản</vt:lpstr>
      <vt:lpstr>Program 3: ghi nội dung nhập từ bàn phím lên tệp sử dụng các hàm fputc và fputs()</vt:lpstr>
      <vt:lpstr>Kết quả chạy Program 3</vt:lpstr>
      <vt:lpstr>Các thao tác cơ bản</vt:lpstr>
      <vt:lpstr>Truy nhập trực tiếp tệp</vt:lpstr>
      <vt:lpstr>Program 4: Tính kích thước một tệp có tên cho trước</vt:lpstr>
      <vt:lpstr>Program 4: Tính kích thước một tệp có tên cho trước (tiếp)</vt:lpstr>
      <vt:lpstr>Kết quả chạy Program 4</vt:lpstr>
      <vt:lpstr>Các thao tác cơ bản</vt:lpstr>
      <vt:lpstr>Tóm tắt nội dung đã học</vt:lpstr>
      <vt:lpstr>Summary of File operations in C*</vt:lpstr>
      <vt:lpstr>Summary of File operations in C*</vt:lpstr>
      <vt:lpstr>Bài tập</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dc:creator>
  <cp:lastModifiedBy>Net</cp:lastModifiedBy>
  <cp:revision>17</cp:revision>
  <dcterms:created xsi:type="dcterms:W3CDTF">2011-02-20T01:16:10Z</dcterms:created>
  <dcterms:modified xsi:type="dcterms:W3CDTF">2016-01-10T15:30:33Z</dcterms:modified>
</cp:coreProperties>
</file>