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27"/>
  </p:notesMasterIdLst>
  <p:sldIdLst>
    <p:sldId id="280" r:id="rId2"/>
    <p:sldId id="257" r:id="rId3"/>
    <p:sldId id="258" r:id="rId4"/>
    <p:sldId id="281" r:id="rId5"/>
    <p:sldId id="259" r:id="rId6"/>
    <p:sldId id="260" r:id="rId7"/>
    <p:sldId id="261" r:id="rId8"/>
    <p:sldId id="262" r:id="rId9"/>
    <p:sldId id="263" r:id="rId10"/>
    <p:sldId id="264" r:id="rId11"/>
    <p:sldId id="265" r:id="rId12"/>
    <p:sldId id="266" r:id="rId13"/>
    <p:sldId id="267" r:id="rId14"/>
    <p:sldId id="268" r:id="rId15"/>
    <p:sldId id="271" r:id="rId16"/>
    <p:sldId id="272" r:id="rId17"/>
    <p:sldId id="273" r:id="rId18"/>
    <p:sldId id="269" r:id="rId19"/>
    <p:sldId id="274" r:id="rId20"/>
    <p:sldId id="270" r:id="rId21"/>
    <p:sldId id="275" r:id="rId22"/>
    <p:sldId id="276" r:id="rId23"/>
    <p:sldId id="277" r:id="rId24"/>
    <p:sldId id="278" r:id="rId25"/>
    <p:sldId id="279"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3" autoAdjust="0"/>
    <p:restoredTop sz="94783" autoAdjust="0"/>
  </p:normalViewPr>
  <p:slideViewPr>
    <p:cSldViewPr>
      <p:cViewPr varScale="1">
        <p:scale>
          <a:sx n="65" d="100"/>
          <a:sy n="65" d="100"/>
        </p:scale>
        <p:origin x="-14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5F98F76-6271-446D-90DA-165E0D47D347}" type="datetimeFigureOut">
              <a:rPr lang="en-US"/>
              <a:pPr>
                <a:defRPr/>
              </a:pPr>
              <a:t>1/10/2016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6D78E4A-C27C-4E99-A768-8B6C3DA1953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762000" y="2514600"/>
            <a:ext cx="7924800" cy="15748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5" name="Rectangle 4"/>
          <p:cNvSpPr/>
          <p:nvPr userDrawn="1"/>
        </p:nvSpPr>
        <p:spPr>
          <a:xfrm>
            <a:off x="773113" y="4267200"/>
            <a:ext cx="7924800" cy="12192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6" name="Rectangle 5"/>
          <p:cNvSpPr/>
          <p:nvPr userDrawn="1"/>
        </p:nvSpPr>
        <p:spPr>
          <a:xfrm>
            <a:off x="762000" y="2514600"/>
            <a:ext cx="239713" cy="1574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7" name="Rectangle 6"/>
          <p:cNvSpPr/>
          <p:nvPr userDrawn="1"/>
        </p:nvSpPr>
        <p:spPr>
          <a:xfrm>
            <a:off x="773113" y="4267200"/>
            <a:ext cx="228600" cy="12192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grpSp>
        <p:nvGrpSpPr>
          <p:cNvPr id="8" name="Group 22"/>
          <p:cNvGrpSpPr>
            <a:grpSpLocks/>
          </p:cNvGrpSpPr>
          <p:nvPr userDrawn="1"/>
        </p:nvGrpSpPr>
        <p:grpSpPr bwMode="auto">
          <a:xfrm>
            <a:off x="2492375" y="357188"/>
            <a:ext cx="4071938" cy="1001712"/>
            <a:chOff x="2492375" y="357188"/>
            <a:chExt cx="4071937" cy="1001712"/>
          </a:xfrm>
        </p:grpSpPr>
        <p:sp>
          <p:nvSpPr>
            <p:cNvPr id="9" name="TextBox 8"/>
            <p:cNvSpPr txBox="1"/>
            <p:nvPr userDrawn="1"/>
          </p:nvSpPr>
          <p:spPr bwMode="auto">
            <a:xfrm>
              <a:off x="2492375" y="357188"/>
              <a:ext cx="4071937" cy="923925"/>
            </a:xfrm>
            <a:prstGeom prst="rect">
              <a:avLst/>
            </a:prstGeom>
            <a:noFill/>
          </p:spPr>
          <p:txBody>
            <a:bodyPr>
              <a:spAutoFit/>
            </a:bodyPr>
            <a:lstStyle/>
            <a:p>
              <a:pPr algn="ctr">
                <a:defRPr/>
              </a:pPr>
              <a:r>
                <a:rPr lang="en-AU" b="1">
                  <a:latin typeface="Arial" pitchFamily="34" charset="0"/>
                  <a:cs typeface="Arial" pitchFamily="34" charset="0"/>
                </a:rPr>
                <a:t>Trường Đại Học Bách Khoa Hà Nội</a:t>
              </a:r>
            </a:p>
            <a:p>
              <a:pPr algn="ctr">
                <a:defRPr/>
              </a:pPr>
              <a:r>
                <a:rPr lang="en-AU" b="1">
                  <a:latin typeface="Arial" pitchFamily="34" charset="0"/>
                  <a:cs typeface="Arial" pitchFamily="34" charset="0"/>
                </a:rPr>
                <a:t>Viện: Điện Tử - Viễn Thông</a:t>
              </a:r>
            </a:p>
            <a:p>
              <a:pPr algn="ctr">
                <a:defRPr/>
              </a:pPr>
              <a:r>
                <a:rPr lang="en-AU">
                  <a:latin typeface="Arial" pitchFamily="34" charset="0"/>
                  <a:cs typeface="Arial" pitchFamily="34" charset="0"/>
                </a:rPr>
                <a:t>Bộ Môn: Điện tử - Kỹ thuật máy tính</a:t>
              </a:r>
            </a:p>
          </p:txBody>
        </p:sp>
        <p:cxnSp>
          <p:nvCxnSpPr>
            <p:cNvPr id="10" name="Straight Connector 9"/>
            <p:cNvCxnSpPr/>
            <p:nvPr userDrawn="1"/>
          </p:nvCxnSpPr>
          <p:spPr bwMode="auto">
            <a:xfrm>
              <a:off x="2681288" y="1357313"/>
              <a:ext cx="3643311" cy="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Title 7"/>
          <p:cNvSpPr>
            <a:spLocks noGrp="1"/>
          </p:cNvSpPr>
          <p:nvPr>
            <p:ph type="ctrTitle"/>
          </p:nvPr>
        </p:nvSpPr>
        <p:spPr>
          <a:xfrm>
            <a:off x="1103312" y="2743200"/>
            <a:ext cx="7429500" cy="1295400"/>
          </a:xfrm>
        </p:spPr>
        <p:txBody>
          <a:bodyPr anchor="t">
            <a:normAutofit/>
          </a:bodyPr>
          <a:lstStyle>
            <a:lvl1pPr algn="r">
              <a:defRPr sz="3600">
                <a:solidFill>
                  <a:schemeClr val="tx1"/>
                </a:solidFill>
                <a:latin typeface="Arial" pitchFamily="34" charset="0"/>
                <a:cs typeface="Arial" pitchFamily="34" charset="0"/>
              </a:defRPr>
            </a:lvl1pPr>
          </a:lstStyle>
          <a:p>
            <a:r>
              <a:rPr lang="en-US" smtClean="0"/>
              <a:t>Click to edit Master title style</a:t>
            </a:r>
            <a:endParaRPr lang="en-US"/>
          </a:p>
        </p:txBody>
      </p:sp>
      <p:sp>
        <p:nvSpPr>
          <p:cNvPr id="20" name="Subtitle 8"/>
          <p:cNvSpPr>
            <a:spLocks noGrp="1"/>
          </p:cNvSpPr>
          <p:nvPr>
            <p:ph type="subTitle" idx="1"/>
          </p:nvPr>
        </p:nvSpPr>
        <p:spPr>
          <a:xfrm>
            <a:off x="1103312" y="4343400"/>
            <a:ext cx="7429500" cy="1066800"/>
          </a:xfrm>
        </p:spPr>
        <p:txBody>
          <a:bodyPr>
            <a:normAutofit/>
          </a:bodyPr>
          <a:lstStyle>
            <a:lvl1pPr marL="0" indent="0" algn="r">
              <a:buNone/>
              <a:defRPr sz="2800">
                <a:solidFill>
                  <a:srgbClr val="002060"/>
                </a:solidFill>
                <a:latin typeface="Times New Roman" pitchFamily="18" charset="0"/>
                <a:ea typeface="+mj-ea"/>
                <a:cs typeface="Times New Roman"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en-US"/>
          </a:p>
        </p:txBody>
      </p:sp>
      <p:sp>
        <p:nvSpPr>
          <p:cNvPr id="12"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3" name="Slide Number Placeholder 28"/>
          <p:cNvSpPr>
            <a:spLocks noGrp="1"/>
          </p:cNvSpPr>
          <p:nvPr>
            <p:ph type="sldNum" sz="quarter" idx="12"/>
          </p:nvPr>
        </p:nvSpPr>
        <p:spPr>
          <a:xfrm>
            <a:off x="1216025" y="6354763"/>
            <a:ext cx="1219200" cy="366712"/>
          </a:xfrm>
        </p:spPr>
        <p:txBody>
          <a:bodyPr/>
          <a:lstStyle>
            <a:lvl1pPr>
              <a:defRPr/>
            </a:lvl1pPr>
          </a:lstStyle>
          <a:p>
            <a:pPr>
              <a:defRPr/>
            </a:pPr>
            <a:fld id="{DEC03503-528B-4860-B2DB-21E47E22668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235112B-2234-43EA-9742-062574704F9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Straight Connector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19071C5-55D5-49ED-B294-A9B4F16A10D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C5263BA-F323-44EB-8B0F-9D1908530B1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15D2269E-7F54-417F-B925-94E4E6CF453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A99F3A3-C7F3-4D00-888C-B8A67A83988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D93301CB-2104-40EE-82C8-5AB52C17AAE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CB3D23B-2EB8-4182-8D80-0DE41A9F4FD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Date Placeholder 1"/>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424F752-A1FA-4DD2-9F4A-DE6F7341ED0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A52C46C9-EBA8-4156-8445-033D39A59CF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CBB0DA5-EF80-40A0-B0C2-6F9B0DACCA7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ct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80B49B37-1C86-4AD8-B2E3-9841E93E328D}"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3848" r:id="rId1"/>
    <p:sldLayoutId id="2147483844" r:id="rId2"/>
    <p:sldLayoutId id="2147483849" r:id="rId3"/>
    <p:sldLayoutId id="2147483845" r:id="rId4"/>
    <p:sldLayoutId id="2147483846" r:id="rId5"/>
    <p:sldLayoutId id="2147483850" r:id="rId6"/>
    <p:sldLayoutId id="2147483851" r:id="rId7"/>
    <p:sldLayoutId id="2147483852" r:id="rId8"/>
    <p:sldLayoutId id="2147483853" r:id="rId9"/>
    <p:sldLayoutId id="2147483847" r:id="rId10"/>
    <p:sldLayoutId id="2147483854" r:id="rId11"/>
  </p:sldLayoutIdLst>
  <p:hf hdr="0" ftr="0" dt="0"/>
  <p:txStyles>
    <p:titleStyle>
      <a:lvl1pPr algn="l" rtl="0" eaLnBrk="0" fontAlgn="base" hangingPunct="0">
        <a:spcBef>
          <a:spcPct val="0"/>
        </a:spcBef>
        <a:spcAft>
          <a:spcPct val="0"/>
        </a:spcAft>
        <a:defRPr sz="3200"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2"/>
          </a:solidFill>
          <a:latin typeface="Arial" charset="0"/>
          <a:cs typeface="Arial" charset="0"/>
        </a:defRPr>
      </a:lvl2pPr>
      <a:lvl3pPr algn="l" rtl="0" eaLnBrk="0" fontAlgn="base" hangingPunct="0">
        <a:spcBef>
          <a:spcPct val="0"/>
        </a:spcBef>
        <a:spcAft>
          <a:spcPct val="0"/>
        </a:spcAft>
        <a:defRPr sz="3200">
          <a:solidFill>
            <a:schemeClr val="tx2"/>
          </a:solidFill>
          <a:latin typeface="Arial" charset="0"/>
          <a:cs typeface="Arial" charset="0"/>
        </a:defRPr>
      </a:lvl3pPr>
      <a:lvl4pPr algn="l" rtl="0" eaLnBrk="0" fontAlgn="base" hangingPunct="0">
        <a:spcBef>
          <a:spcPct val="0"/>
        </a:spcBef>
        <a:spcAft>
          <a:spcPct val="0"/>
        </a:spcAft>
        <a:defRPr sz="3200">
          <a:solidFill>
            <a:schemeClr val="tx2"/>
          </a:solidFill>
          <a:latin typeface="Arial" charset="0"/>
          <a:cs typeface="Arial" charset="0"/>
        </a:defRPr>
      </a:lvl4pPr>
      <a:lvl5pPr algn="l" rtl="0" eaLnBrk="0" fontAlgn="base" hangingPunct="0">
        <a:spcBef>
          <a:spcPct val="0"/>
        </a:spcBef>
        <a:spcAft>
          <a:spcPct val="0"/>
        </a:spcAft>
        <a:defRPr sz="3200">
          <a:solidFill>
            <a:schemeClr val="tx2"/>
          </a:solidFill>
          <a:latin typeface="Arial" charset="0"/>
          <a:cs typeface="Arial" charset="0"/>
        </a:defRPr>
      </a:lvl5pPr>
      <a:lvl6pPr marL="457200" algn="l" rtl="0" fontAlgn="base">
        <a:spcBef>
          <a:spcPct val="0"/>
        </a:spcBef>
        <a:spcAft>
          <a:spcPct val="0"/>
        </a:spcAft>
        <a:defRPr sz="3200">
          <a:solidFill>
            <a:schemeClr val="tx2"/>
          </a:solidFill>
          <a:latin typeface="Arial" charset="0"/>
          <a:cs typeface="Arial" charset="0"/>
        </a:defRPr>
      </a:lvl6pPr>
      <a:lvl7pPr marL="914400" algn="l" rtl="0" fontAlgn="base">
        <a:spcBef>
          <a:spcPct val="0"/>
        </a:spcBef>
        <a:spcAft>
          <a:spcPct val="0"/>
        </a:spcAft>
        <a:defRPr sz="3200">
          <a:solidFill>
            <a:schemeClr val="tx2"/>
          </a:solidFill>
          <a:latin typeface="Arial" charset="0"/>
          <a:cs typeface="Arial" charset="0"/>
        </a:defRPr>
      </a:lvl7pPr>
      <a:lvl8pPr marL="1371600" algn="l" rtl="0" fontAlgn="base">
        <a:spcBef>
          <a:spcPct val="0"/>
        </a:spcBef>
        <a:spcAft>
          <a:spcPct val="0"/>
        </a:spcAft>
        <a:defRPr sz="3200">
          <a:solidFill>
            <a:schemeClr val="tx2"/>
          </a:solidFill>
          <a:latin typeface="Arial" charset="0"/>
          <a:cs typeface="Arial" charset="0"/>
        </a:defRPr>
      </a:lvl8pPr>
      <a:lvl9pPr marL="1828800" algn="l" rtl="0" fontAlgn="base">
        <a:spcBef>
          <a:spcPct val="0"/>
        </a:spcBef>
        <a:spcAft>
          <a:spcPct val="0"/>
        </a:spcAft>
        <a:defRPr sz="3200">
          <a:solidFill>
            <a:schemeClr val="tx2"/>
          </a:solidFill>
          <a:latin typeface="Arial" charset="0"/>
          <a:cs typeface="Arial"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Times New Roman" pitchFamily="18" charset="0"/>
          <a:ea typeface="+mn-ea"/>
          <a:cs typeface="Times New Roman" pitchFamily="18" charset="0"/>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Times New Roman" pitchFamily="18" charset="0"/>
          <a:ea typeface="+mn-ea"/>
          <a:cs typeface="Times New Roman" pitchFamily="18" charset="0"/>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Times New Roman" pitchFamily="18" charset="0"/>
          <a:ea typeface="+mn-ea"/>
          <a:cs typeface="Times New Roman" pitchFamily="18" charset="0"/>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Times New Roman" pitchFamily="18" charset="0"/>
          <a:ea typeface="+mn-ea"/>
          <a:cs typeface="Times New Roman" pitchFamily="18" charset="0"/>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Times New Roman" pitchFamily="18" charset="0"/>
          <a:ea typeface="+mn-ea"/>
          <a:cs typeface="Times New Roman" pitchFamily="18"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C791DF7-FFC4-491D-AFD2-4DE96C628ACE}" type="slidenum">
              <a:rPr lang="en-US" smtClean="0"/>
              <a:pPr/>
              <a:t>1</a:t>
            </a:fld>
            <a:endParaRPr lang="en-US" smtClean="0"/>
          </a:p>
        </p:txBody>
      </p:sp>
      <p:sp>
        <p:nvSpPr>
          <p:cNvPr id="9219" name="Title 8"/>
          <p:cNvSpPr>
            <a:spLocks noGrp="1"/>
          </p:cNvSpPr>
          <p:nvPr>
            <p:ph type="ctrTitle"/>
          </p:nvPr>
        </p:nvSpPr>
        <p:spPr>
          <a:xfrm>
            <a:off x="1103313" y="2743200"/>
            <a:ext cx="7429500" cy="1295400"/>
          </a:xfrm>
        </p:spPr>
        <p:txBody>
          <a:bodyPr/>
          <a:lstStyle/>
          <a:p>
            <a:pPr eaLnBrk="1" hangingPunct="1"/>
            <a:r>
              <a:rPr lang="en-AU" smtClean="0">
                <a:latin typeface="Arial" charset="0"/>
                <a:cs typeface="Arial" charset="0"/>
              </a:rPr>
              <a:t>Ngôn ngữ lập trình C/C++</a:t>
            </a:r>
          </a:p>
        </p:txBody>
      </p:sp>
      <p:sp>
        <p:nvSpPr>
          <p:cNvPr id="10" name="Subtitle 9"/>
          <p:cNvSpPr>
            <a:spLocks noGrp="1"/>
          </p:cNvSpPr>
          <p:nvPr>
            <p:ph type="subTitle" idx="1"/>
          </p:nvPr>
        </p:nvSpPr>
        <p:spPr>
          <a:xfrm>
            <a:off x="1103313" y="4343400"/>
            <a:ext cx="7429500" cy="1066800"/>
          </a:xfrm>
        </p:spPr>
        <p:txBody>
          <a:bodyPr/>
          <a:lstStyle/>
          <a:p>
            <a:pPr eaLnBrk="1" fontAlgn="auto" hangingPunct="1">
              <a:spcAft>
                <a:spcPts val="0"/>
              </a:spcAft>
              <a:buFont typeface="Wingdings 3"/>
              <a:buNone/>
              <a:defRPr/>
            </a:pPr>
            <a:r>
              <a:rPr lang="en-AU" b="1" smtClean="0"/>
              <a:t>Phần 2</a:t>
            </a:r>
            <a:r>
              <a:rPr lang="en-AU" smtClean="0"/>
              <a:t>: Ngôn ngữ lập trình C</a:t>
            </a:r>
          </a:p>
          <a:p>
            <a:pPr eaLnBrk="1" fontAlgn="auto" hangingPunct="1">
              <a:spcAft>
                <a:spcPts val="0"/>
              </a:spcAft>
              <a:buFont typeface="Wingdings 3"/>
              <a:buNone/>
              <a:defRPr/>
            </a:pPr>
            <a:r>
              <a:rPr lang="en-AU" b="1" smtClean="0"/>
              <a:t>Chương 3</a:t>
            </a:r>
            <a:r>
              <a:rPr lang="en-AU" smtClean="0"/>
              <a:t>: </a:t>
            </a:r>
            <a:r>
              <a:rPr lang="vi-VN" smtClean="0"/>
              <a:t>Các cấu trúc điều khiển lệnh</a:t>
            </a:r>
            <a:endParaRPr lang="en-A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2.1 Lệnh </a:t>
            </a:r>
            <a:r>
              <a:rPr lang="en-US" i="1" smtClean="0"/>
              <a:t>switch..case</a:t>
            </a:r>
            <a:endParaRPr lang="en-US" sz="3000" i="1" smtClean="0"/>
          </a:p>
        </p:txBody>
      </p:sp>
      <p:sp>
        <p:nvSpPr>
          <p:cNvPr id="18435"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FE66F9B7-F12A-4B7E-9D95-6D9EFCBA8C7B}" type="slidenum">
              <a:rPr lang="en-US" smtClean="0"/>
              <a:pPr/>
              <a:t>10</a:t>
            </a:fld>
            <a:endParaRPr lang="en-US" smtClean="0"/>
          </a:p>
        </p:txBody>
      </p:sp>
      <p:sp>
        <p:nvSpPr>
          <p:cNvPr id="18436" name="Rectangle 3"/>
          <p:cNvSpPr>
            <a:spLocks noGrp="1" noChangeArrowheads="1"/>
          </p:cNvSpPr>
          <p:nvPr>
            <p:ph sz="quarter" idx="1"/>
          </p:nvPr>
        </p:nvSpPr>
        <p:spPr>
          <a:xfrm>
            <a:off x="457200" y="1219200"/>
            <a:ext cx="8229600" cy="4937125"/>
          </a:xfrm>
        </p:spPr>
        <p:txBody>
          <a:bodyPr/>
          <a:lstStyle/>
          <a:p>
            <a:pPr eaLnBrk="1" hangingPunct="1"/>
            <a:r>
              <a:rPr lang="en-US" smtClean="0"/>
              <a:t>Cú pháp:</a:t>
            </a:r>
          </a:p>
          <a:p>
            <a:pPr eaLnBrk="1" hangingPunct="1">
              <a:buFont typeface="Wingdings" pitchFamily="2" charset="2"/>
              <a:buNone/>
            </a:pPr>
            <a:endParaRPr lang="en-US" smtClean="0"/>
          </a:p>
          <a:p>
            <a:pPr eaLnBrk="1" hangingPunct="1"/>
            <a:endParaRPr lang="en-US" smtClean="0">
              <a:latin typeface=".VnTimeH" pitchFamily="34" charset="0"/>
            </a:endParaRPr>
          </a:p>
          <a:p>
            <a:pPr eaLnBrk="1" hangingPunct="1"/>
            <a:endParaRPr lang="en-US" smtClean="0">
              <a:latin typeface=".VnTimeH" pitchFamily="34" charset="0"/>
            </a:endParaRPr>
          </a:p>
          <a:p>
            <a:pPr eaLnBrk="1" hangingPunct="1"/>
            <a:endParaRPr lang="en-US" sz="1800" smtClean="0"/>
          </a:p>
          <a:p>
            <a:pPr eaLnBrk="1" hangingPunct="1"/>
            <a:r>
              <a:rPr lang="en-US" sz="2000" b="1" smtClean="0"/>
              <a:t>Biểu thức điều kiện </a:t>
            </a:r>
            <a:r>
              <a:rPr lang="en-US" sz="2000" smtClean="0"/>
              <a:t>là một biểu thức số học nhận giá trị nguyên. </a:t>
            </a:r>
          </a:p>
          <a:p>
            <a:pPr eaLnBrk="1" hangingPunct="1"/>
            <a:r>
              <a:rPr lang="en-US" sz="2000" smtClean="0"/>
              <a:t>Hằng số 1, hằng số 2,… là các hằng số chọn kiểu số nguyên khác nhau, tương ứng cho các nhánh chọn </a:t>
            </a:r>
            <a:r>
              <a:rPr lang="en-US" sz="2000" i="1" smtClean="0"/>
              <a:t>case</a:t>
            </a:r>
            <a:r>
              <a:rPr lang="en-US" sz="2000" smtClean="0"/>
              <a:t> khác nhau. Đây là các hằng số mà giá trị biểu thức điều kiện có thể nhận. </a:t>
            </a:r>
          </a:p>
          <a:p>
            <a:pPr eaLnBrk="1" hangingPunct="1"/>
            <a:r>
              <a:rPr lang="en-US" sz="2000" smtClean="0"/>
              <a:t>Nhánh </a:t>
            </a:r>
            <a:r>
              <a:rPr lang="en-US" sz="2000" i="1" smtClean="0"/>
              <a:t>default </a:t>
            </a:r>
            <a:r>
              <a:rPr lang="en-US" sz="2000" smtClean="0"/>
              <a:t>là nhánh lựa chọn mặc định khi không có nhánh nào khác được chọn. Nhánh này là không bắt buộc phải có.</a:t>
            </a:r>
          </a:p>
          <a:p>
            <a:pPr eaLnBrk="1" hangingPunct="1"/>
            <a:endParaRPr lang="en-US" smtClean="0"/>
          </a:p>
        </p:txBody>
      </p:sp>
      <p:sp>
        <p:nvSpPr>
          <p:cNvPr id="18437" name="Rounded Rectangle 5"/>
          <p:cNvSpPr>
            <a:spLocks noChangeArrowheads="1"/>
          </p:cNvSpPr>
          <p:nvPr/>
        </p:nvSpPr>
        <p:spPr bwMode="auto">
          <a:xfrm>
            <a:off x="2667000" y="1371600"/>
            <a:ext cx="4495800" cy="1981200"/>
          </a:xfrm>
          <a:prstGeom prst="roundRect">
            <a:avLst>
              <a:gd name="adj" fmla="val 16667"/>
            </a:avLst>
          </a:prstGeom>
          <a:solidFill>
            <a:schemeClr val="accent3">
              <a:lumMod val="60000"/>
              <a:lumOff val="40000"/>
            </a:schemeClr>
          </a:solidFill>
          <a:ln w="9525" algn="ctr">
            <a:solidFill>
              <a:schemeClr val="tx1"/>
            </a:solidFill>
            <a:round/>
            <a:headEnd/>
            <a:tailEnd/>
          </a:ln>
        </p:spPr>
        <p:txBody>
          <a:bodyPr/>
          <a:lstStyle/>
          <a:p>
            <a:pPr>
              <a:defRPr/>
            </a:pPr>
            <a:r>
              <a:rPr lang="en-US" b="1" i="1"/>
              <a:t>switch</a:t>
            </a:r>
            <a:r>
              <a:rPr lang="en-US" i="1"/>
              <a:t> </a:t>
            </a:r>
            <a:r>
              <a:rPr lang="en-US"/>
              <a:t>(biểu thức điều kiện) {</a:t>
            </a:r>
          </a:p>
          <a:p>
            <a:pPr>
              <a:defRPr/>
            </a:pPr>
            <a:r>
              <a:rPr lang="en-US" b="1" i="1"/>
              <a:t>   case</a:t>
            </a:r>
            <a:r>
              <a:rPr lang="en-US" i="1"/>
              <a:t> </a:t>
            </a:r>
            <a:r>
              <a:rPr lang="en-US"/>
              <a:t>hằng số 1 </a:t>
            </a:r>
            <a:r>
              <a:rPr lang="en-US" b="1"/>
              <a:t>:</a:t>
            </a:r>
            <a:r>
              <a:rPr lang="en-US"/>
              <a:t> câu lệnh 1</a:t>
            </a:r>
          </a:p>
          <a:p>
            <a:pPr>
              <a:defRPr/>
            </a:pPr>
            <a:r>
              <a:rPr lang="en-US" b="1" i="1"/>
              <a:t>   case</a:t>
            </a:r>
            <a:r>
              <a:rPr lang="en-US" i="1"/>
              <a:t> </a:t>
            </a:r>
            <a:r>
              <a:rPr lang="en-US"/>
              <a:t>hằng số 2 </a:t>
            </a:r>
            <a:r>
              <a:rPr lang="en-US" b="1"/>
              <a:t>:</a:t>
            </a:r>
            <a:r>
              <a:rPr lang="en-US"/>
              <a:t> câu lệnh 2</a:t>
            </a:r>
          </a:p>
          <a:p>
            <a:pPr>
              <a:defRPr/>
            </a:pPr>
            <a:r>
              <a:rPr lang="en-US"/>
              <a:t>   …</a:t>
            </a:r>
          </a:p>
          <a:p>
            <a:pPr>
              <a:defRPr/>
            </a:pPr>
            <a:r>
              <a:rPr lang="en-US"/>
              <a:t>   [</a:t>
            </a:r>
            <a:r>
              <a:rPr lang="en-US" b="1" i="1"/>
              <a:t>default</a:t>
            </a:r>
            <a:r>
              <a:rPr lang="en-US"/>
              <a:t> </a:t>
            </a:r>
            <a:r>
              <a:rPr lang="en-US" b="1"/>
              <a:t>:</a:t>
            </a:r>
            <a:r>
              <a:rPr lang="en-US"/>
              <a:t> câu lệnh nhánh default]</a:t>
            </a:r>
          </a:p>
          <a:p>
            <a:pPr>
              <a:defRPr/>
            </a:pPr>
            <a:r>
              <a:rPr lang="en-US"/>
              <a:t>}</a:t>
            </a:r>
          </a:p>
          <a:p>
            <a:pPr>
              <a:defRPr/>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2.1 Lệnh </a:t>
            </a:r>
            <a:r>
              <a:rPr lang="en-US" i="1" smtClean="0"/>
              <a:t>switch..case</a:t>
            </a:r>
            <a:endParaRPr lang="en-US" smtClean="0"/>
          </a:p>
        </p:txBody>
      </p:sp>
      <p:sp>
        <p:nvSpPr>
          <p:cNvPr id="1945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E9E5A94-6E4C-4ECE-88BE-C5E888AE045A}" type="slidenum">
              <a:rPr lang="en-US" smtClean="0"/>
              <a:pPr/>
              <a:t>11</a:t>
            </a:fld>
            <a:endParaRPr lang="en-US" smtClean="0"/>
          </a:p>
        </p:txBody>
      </p:sp>
      <p:sp>
        <p:nvSpPr>
          <p:cNvPr id="19460"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400" b="1" smtClean="0"/>
              <a:t>Ý nghĩa:</a:t>
            </a:r>
          </a:p>
          <a:p>
            <a:pPr eaLnBrk="1" hangingPunct="1"/>
            <a:r>
              <a:rPr lang="en-US" sz="2000" smtClean="0"/>
              <a:t>Bước 1 : tính giá trị biểu thức điều kiện</a:t>
            </a:r>
          </a:p>
          <a:p>
            <a:pPr eaLnBrk="1" hangingPunct="1"/>
            <a:r>
              <a:rPr lang="en-US" sz="2000" smtClean="0"/>
              <a:t>Bước 2 : so sánh giá trị này với các hằng số trong các nhánh </a:t>
            </a:r>
            <a:r>
              <a:rPr lang="en-US" sz="2000" i="1" smtClean="0"/>
              <a:t>case</a:t>
            </a:r>
            <a:r>
              <a:rPr lang="en-US" sz="2000" smtClean="0"/>
              <a:t>. Nếu giá trị này bằng với hằng số chọn trong nhánh case nào thì câu lệnh trong nhánh đấy được thực hiện. Nếu không có nhánh case nào được thực hiện và có nhánh </a:t>
            </a:r>
            <a:r>
              <a:rPr lang="en-US" sz="2000" i="1" smtClean="0"/>
              <a:t>default</a:t>
            </a:r>
            <a:r>
              <a:rPr lang="en-US" sz="2000" smtClean="0"/>
              <a:t> thì câu lệnh nhánh </a:t>
            </a:r>
            <a:r>
              <a:rPr lang="en-US" sz="2000" i="1" smtClean="0"/>
              <a:t>default</a:t>
            </a:r>
            <a:r>
              <a:rPr lang="en-US" sz="2000" smtClean="0"/>
              <a:t> sẽ được thực hiện.  </a:t>
            </a:r>
          </a:p>
          <a:p>
            <a:pPr eaLnBrk="1" hangingPunct="1">
              <a:buFont typeface="Wingdings 3" pitchFamily="18" charset="2"/>
              <a:buNone/>
            </a:pPr>
            <a:r>
              <a:rPr lang="en-US" sz="2400" b="1" smtClean="0"/>
              <a:t>Lưu ý:</a:t>
            </a:r>
          </a:p>
          <a:p>
            <a:pPr eaLnBrk="1" hangingPunct="1"/>
            <a:r>
              <a:rPr lang="en-US" sz="2000" smtClean="0"/>
              <a:t>Để kết thúc việc thi hành của một nhánh chọn của cấu trúc </a:t>
            </a:r>
            <a:r>
              <a:rPr lang="en-US" sz="2000" i="1" smtClean="0"/>
              <a:t>switch</a:t>
            </a:r>
            <a:r>
              <a:rPr lang="en-US" sz="2000" smtClean="0"/>
              <a:t>, ta phải có lệnh </a:t>
            </a:r>
            <a:r>
              <a:rPr lang="en-US" sz="2000" i="1" smtClean="0"/>
              <a:t>break</a:t>
            </a:r>
            <a:r>
              <a:rPr lang="en-US" sz="2000" smtClean="0"/>
              <a:t> ở cuối của nhánh đó. </a:t>
            </a:r>
          </a:p>
          <a:p>
            <a:pPr eaLnBrk="1" hangingPunct="1"/>
            <a:r>
              <a:rPr lang="en-US" sz="2000" smtClean="0"/>
              <a:t>Nếu không có lệnh </a:t>
            </a:r>
            <a:r>
              <a:rPr lang="en-US" sz="2000" i="1" smtClean="0"/>
              <a:t>break</a:t>
            </a:r>
            <a:r>
              <a:rPr lang="en-US" sz="2000" smtClean="0"/>
              <a:t>, chương trình sẽ tiếp tục được thi hành ở nhánh kế tiếp. Điều này được áp dụng khi có nhiều giá trị của biểu thức điều kiện cùng áp dụng cho một trường hợp.</a:t>
            </a: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2.1 Lệnh </a:t>
            </a:r>
            <a:r>
              <a:rPr lang="en-US" i="1" smtClean="0"/>
              <a:t>switch..case</a:t>
            </a:r>
            <a:endParaRPr lang="en-US" smtClean="0"/>
          </a:p>
        </p:txBody>
      </p:sp>
      <p:sp>
        <p:nvSpPr>
          <p:cNvPr id="20483"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1577AE1-9BD5-4F7C-BBD9-A859430DAB98}" type="slidenum">
              <a:rPr lang="en-US" smtClean="0"/>
              <a:pPr/>
              <a:t>12</a:t>
            </a:fld>
            <a:endParaRPr lang="en-US" smtClean="0"/>
          </a:p>
        </p:txBody>
      </p:sp>
      <p:sp>
        <p:nvSpPr>
          <p:cNvPr id="20484" name="Content Placeholder 2"/>
          <p:cNvSpPr>
            <a:spLocks noGrp="1"/>
          </p:cNvSpPr>
          <p:nvPr>
            <p:ph sz="quarter" idx="1"/>
          </p:nvPr>
        </p:nvSpPr>
        <p:spPr>
          <a:xfrm>
            <a:off x="457200" y="1219200"/>
            <a:ext cx="8229600" cy="4937125"/>
          </a:xfrm>
        </p:spPr>
        <p:txBody>
          <a:bodyPr/>
          <a:lstStyle/>
          <a:p>
            <a:pPr eaLnBrk="1" hangingPunct="1"/>
            <a:r>
              <a:rPr lang="en-US" smtClean="0"/>
              <a:t>Ví dụ:</a:t>
            </a:r>
          </a:p>
          <a:p>
            <a:pPr eaLnBrk="1" hangingPunct="1"/>
            <a:endParaRPr lang="en-US" smtClean="0"/>
          </a:p>
        </p:txBody>
      </p:sp>
      <p:sp>
        <p:nvSpPr>
          <p:cNvPr id="20485" name="Rounded Rectangle 3"/>
          <p:cNvSpPr>
            <a:spLocks noChangeArrowheads="1"/>
          </p:cNvSpPr>
          <p:nvPr/>
        </p:nvSpPr>
        <p:spPr bwMode="auto">
          <a:xfrm>
            <a:off x="609600" y="1676400"/>
            <a:ext cx="8001000" cy="4724400"/>
          </a:xfrm>
          <a:prstGeom prst="roundRect">
            <a:avLst>
              <a:gd name="adj" fmla="val 16667"/>
            </a:avLst>
          </a:prstGeom>
          <a:solidFill>
            <a:schemeClr val="bg1">
              <a:lumMod val="95000"/>
            </a:schemeClr>
          </a:solidFill>
          <a:ln w="9525" algn="ctr">
            <a:solidFill>
              <a:schemeClr val="tx1"/>
            </a:solidFill>
            <a:round/>
            <a:headEnd/>
            <a:tailEnd/>
          </a:ln>
        </p:spPr>
        <p:txBody>
          <a:bodyPr/>
          <a:lstStyle/>
          <a:p>
            <a:pPr>
              <a:defRPr/>
            </a:pPr>
            <a:r>
              <a:rPr lang="en-US" sz="2000"/>
              <a:t>#include &lt;stdio.h&gt;</a:t>
            </a:r>
          </a:p>
          <a:p>
            <a:pPr>
              <a:defRPr/>
            </a:pPr>
            <a:r>
              <a:rPr lang="en-US" sz="2000"/>
              <a:t>#include &lt;conio.h&gt;</a:t>
            </a:r>
          </a:p>
          <a:p>
            <a:pPr>
              <a:defRPr/>
            </a:pPr>
            <a:r>
              <a:rPr lang="en-US" sz="2000"/>
              <a:t>void main() {</a:t>
            </a:r>
          </a:p>
          <a:p>
            <a:pPr>
              <a:defRPr/>
            </a:pPr>
            <a:r>
              <a:rPr lang="en-US" sz="2000"/>
              <a:t>	char ch;</a:t>
            </a:r>
          </a:p>
          <a:p>
            <a:pPr>
              <a:defRPr/>
            </a:pPr>
            <a:r>
              <a:rPr lang="en-US" sz="2000"/>
              <a:t>	printf("Nhap gia tri ch=");</a:t>
            </a:r>
          </a:p>
          <a:p>
            <a:pPr>
              <a:defRPr/>
            </a:pPr>
            <a:r>
              <a:rPr lang="en-US" sz="2000"/>
              <a:t>	scanf("%c",&amp;ch);</a:t>
            </a:r>
          </a:p>
          <a:p>
            <a:pPr>
              <a:defRPr/>
            </a:pPr>
            <a:r>
              <a:rPr lang="en-US" sz="2000"/>
              <a:t>	</a:t>
            </a:r>
            <a:r>
              <a:rPr lang="en-US" sz="2000" b="1"/>
              <a:t>switch</a:t>
            </a:r>
            <a:r>
              <a:rPr lang="en-US" sz="2000"/>
              <a:t> (ch){</a:t>
            </a:r>
          </a:p>
          <a:p>
            <a:pPr>
              <a:defRPr/>
            </a:pPr>
            <a:r>
              <a:rPr lang="en-US" sz="2000"/>
              <a:t>		</a:t>
            </a:r>
            <a:r>
              <a:rPr lang="en-US" sz="2000" b="1"/>
              <a:t>case</a:t>
            </a:r>
            <a:r>
              <a:rPr lang="en-US" sz="2000"/>
              <a:t> 'a': printf("Ki tu a da duoc nhap");</a:t>
            </a:r>
            <a:r>
              <a:rPr lang="en-US" sz="2000" b="1"/>
              <a:t>break</a:t>
            </a:r>
            <a:r>
              <a:rPr lang="en-US" sz="2000"/>
              <a:t>;</a:t>
            </a:r>
          </a:p>
          <a:p>
            <a:pPr>
              <a:defRPr/>
            </a:pPr>
            <a:r>
              <a:rPr lang="en-US" sz="2000"/>
              <a:t>		</a:t>
            </a:r>
            <a:r>
              <a:rPr lang="en-US" sz="2000" b="1"/>
              <a:t>case</a:t>
            </a:r>
            <a:r>
              <a:rPr lang="en-US" sz="2000"/>
              <a:t> 'b': printf("Ki tu b da duoc nhap");</a:t>
            </a:r>
            <a:r>
              <a:rPr lang="en-US" sz="2000" b="1"/>
              <a:t>break</a:t>
            </a:r>
            <a:r>
              <a:rPr lang="en-US" sz="2000"/>
              <a:t>;</a:t>
            </a:r>
          </a:p>
          <a:p>
            <a:pPr>
              <a:defRPr/>
            </a:pPr>
            <a:r>
              <a:rPr lang="en-US" sz="2000"/>
              <a:t>		</a:t>
            </a:r>
            <a:r>
              <a:rPr lang="en-US" sz="2000" b="1"/>
              <a:t>default</a:t>
            </a:r>
            <a:r>
              <a:rPr lang="en-US" sz="2000"/>
              <a:t>: printf("Ki tu khac a va b da duoc nhap");</a:t>
            </a:r>
          </a:p>
          <a:p>
            <a:pPr>
              <a:defRPr/>
            </a:pPr>
            <a:r>
              <a:rPr lang="en-US" sz="2000"/>
              <a:t>	}</a:t>
            </a:r>
          </a:p>
          <a:p>
            <a:pPr>
              <a:defRPr/>
            </a:pPr>
            <a:r>
              <a:rPr lang="en-US" sz="2000"/>
              <a:t>	getch();</a:t>
            </a:r>
          </a:p>
          <a:p>
            <a:pPr>
              <a:defRPr/>
            </a:pPr>
            <a:r>
              <a:rPr lang="en-US" sz="200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latin typeface="Arial" charset="0"/>
                <a:cs typeface="Arial" charset="0"/>
              </a:rPr>
              <a:t>3. Các cấu trúc lặp</a:t>
            </a:r>
          </a:p>
        </p:txBody>
      </p:sp>
      <p:sp>
        <p:nvSpPr>
          <p:cNvPr id="2150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C30B4A1-E1E9-4882-AA32-9170CA1960F1}" type="slidenum">
              <a:rPr lang="en-US" smtClean="0"/>
              <a:pPr/>
              <a:t>13</a:t>
            </a:fld>
            <a:endParaRPr lang="en-US" smtClean="0"/>
          </a:p>
        </p:txBody>
      </p:sp>
      <p:sp>
        <p:nvSpPr>
          <p:cNvPr id="21508" name="Content Placeholder 2"/>
          <p:cNvSpPr>
            <a:spLocks noGrp="1"/>
          </p:cNvSpPr>
          <p:nvPr>
            <p:ph sz="quarter" idx="1"/>
          </p:nvPr>
        </p:nvSpPr>
        <p:spPr>
          <a:xfrm>
            <a:off x="457200" y="1219200"/>
            <a:ext cx="8229600" cy="4937125"/>
          </a:xfrm>
        </p:spPr>
        <p:txBody>
          <a:bodyPr/>
          <a:lstStyle/>
          <a:p>
            <a:pPr eaLnBrk="1" hangingPunct="1"/>
            <a:r>
              <a:rPr lang="en-US" smtClean="0"/>
              <a:t>Lệnh </a:t>
            </a:r>
            <a:r>
              <a:rPr lang="en-US" b="1" i="1" smtClean="0"/>
              <a:t>for</a:t>
            </a:r>
          </a:p>
          <a:p>
            <a:pPr eaLnBrk="1" hangingPunct="1"/>
            <a:r>
              <a:rPr lang="en-US" smtClean="0"/>
              <a:t>Lệnh </a:t>
            </a:r>
            <a:r>
              <a:rPr lang="en-US" b="1" i="1" smtClean="0"/>
              <a:t>while</a:t>
            </a:r>
          </a:p>
          <a:p>
            <a:pPr eaLnBrk="1" hangingPunct="1"/>
            <a:r>
              <a:rPr lang="en-US" smtClean="0"/>
              <a:t>Lệnh </a:t>
            </a:r>
            <a:r>
              <a:rPr lang="en-US" b="1" i="1" smtClean="0"/>
              <a:t>do … while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latin typeface="Arial" charset="0"/>
                <a:cs typeface="Arial" charset="0"/>
              </a:rPr>
              <a:t>Lệnh </a:t>
            </a:r>
            <a:r>
              <a:rPr lang="en-US" b="1" i="1" smtClean="0">
                <a:latin typeface="Arial" charset="0"/>
                <a:cs typeface="Arial" charset="0"/>
              </a:rPr>
              <a:t>for</a:t>
            </a:r>
          </a:p>
        </p:txBody>
      </p:sp>
      <p:sp>
        <p:nvSpPr>
          <p:cNvPr id="2253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D5A9840-90D7-437B-A013-61C9CDC81517}" type="slidenum">
              <a:rPr lang="en-US" smtClean="0"/>
              <a:pPr/>
              <a:t>14</a:t>
            </a:fld>
            <a:endParaRPr lang="en-US" smtClean="0"/>
          </a:p>
        </p:txBody>
      </p:sp>
      <p:sp>
        <p:nvSpPr>
          <p:cNvPr id="22532" name="Content Placeholder 2"/>
          <p:cNvSpPr>
            <a:spLocks noGrp="1"/>
          </p:cNvSpPr>
          <p:nvPr>
            <p:ph sz="quarter" idx="1"/>
          </p:nvPr>
        </p:nvSpPr>
        <p:spPr>
          <a:xfrm>
            <a:off x="457200" y="1219200"/>
            <a:ext cx="8229600" cy="4937125"/>
          </a:xfrm>
        </p:spPr>
        <p:txBody>
          <a:bodyPr/>
          <a:lstStyle/>
          <a:p>
            <a:pPr eaLnBrk="1" hangingPunct="1">
              <a:buFontTx/>
              <a:buChar char="-"/>
            </a:pPr>
            <a:r>
              <a:rPr lang="en-US" sz="2800" smtClean="0"/>
              <a:t>Cú pháp:</a:t>
            </a:r>
          </a:p>
          <a:p>
            <a:pPr algn="ctr" eaLnBrk="1" hangingPunct="1">
              <a:buFont typeface="Wingdings 3" pitchFamily="18" charset="2"/>
              <a:buNone/>
            </a:pPr>
            <a:r>
              <a:rPr lang="en-US" sz="2800" b="1" smtClean="0"/>
              <a:t>for (lệnh 1; btđk; lệnh 2) lệnh 3 ;</a:t>
            </a:r>
          </a:p>
          <a:p>
            <a:pPr eaLnBrk="1" hangingPunct="1">
              <a:buFont typeface="Wingdings" pitchFamily="2" charset="2"/>
              <a:buNone/>
            </a:pPr>
            <a:r>
              <a:rPr lang="en-US" sz="2800" smtClean="0"/>
              <a:t>- Trong đó:</a:t>
            </a:r>
          </a:p>
          <a:p>
            <a:pPr eaLnBrk="1" hangingPunct="1">
              <a:buFont typeface="Wingdings" pitchFamily="2" charset="2"/>
              <a:buNone/>
            </a:pPr>
            <a:r>
              <a:rPr lang="en-US" sz="2800" smtClean="0"/>
              <a:t>+ Lệnh 1: lệnh khởi tạo giá trị ban đầu cho biến chạy</a:t>
            </a:r>
          </a:p>
          <a:p>
            <a:pPr eaLnBrk="1" hangingPunct="1">
              <a:buFont typeface="Wingdings" pitchFamily="2" charset="2"/>
              <a:buNone/>
            </a:pPr>
            <a:r>
              <a:rPr lang="en-US" sz="2800" smtClean="0"/>
              <a:t>+ btđk: là biểu thức logic xác định điểm dừng của vòng lặp. Chừng nào btđk&lt;&gt;0 thì còn thi hành vòng lặp.</a:t>
            </a:r>
          </a:p>
          <a:p>
            <a:pPr eaLnBrk="1" hangingPunct="1">
              <a:buFont typeface="Wingdings" pitchFamily="2" charset="2"/>
              <a:buNone/>
            </a:pPr>
            <a:r>
              <a:rPr lang="en-US" sz="2800" smtClean="0"/>
              <a:t>+ lệnh 2: là lệnh thay đổi giá trị biến chạy</a:t>
            </a:r>
          </a:p>
          <a:p>
            <a:pPr eaLnBrk="1" hangingPunct="1">
              <a:buFont typeface="Wingdings" pitchFamily="2" charset="2"/>
              <a:buNone/>
            </a:pPr>
            <a:r>
              <a:rPr lang="en-US" sz="2800" smtClean="0"/>
              <a:t>+ lệnh 3: lệnh thân vòng lặp.</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latin typeface="Arial" charset="0"/>
                <a:cs typeface="Arial" charset="0"/>
              </a:rPr>
              <a:t>Lệnh </a:t>
            </a:r>
            <a:r>
              <a:rPr lang="en-US" b="1" i="1" smtClean="0">
                <a:latin typeface="Arial" charset="0"/>
                <a:cs typeface="Arial" charset="0"/>
              </a:rPr>
              <a:t>for</a:t>
            </a:r>
            <a:endParaRPr lang="en-US" smtClean="0">
              <a:latin typeface="Arial" charset="0"/>
              <a:cs typeface="Arial" charset="0"/>
            </a:endParaRPr>
          </a:p>
        </p:txBody>
      </p:sp>
      <p:sp>
        <p:nvSpPr>
          <p:cNvPr id="23555" name="Slide Number Placeholder 19"/>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754C3F7-314E-4F51-A54B-3D90FF32812D}" type="slidenum">
              <a:rPr lang="en-US" smtClean="0"/>
              <a:pPr/>
              <a:t>15</a:t>
            </a:fld>
            <a:endParaRPr lang="en-US" smtClean="0"/>
          </a:p>
        </p:txBody>
      </p:sp>
      <p:sp>
        <p:nvSpPr>
          <p:cNvPr id="23556" name="Content Placeholder 2"/>
          <p:cNvSpPr>
            <a:spLocks noGrp="1"/>
          </p:cNvSpPr>
          <p:nvPr>
            <p:ph sz="quarter" idx="1"/>
          </p:nvPr>
        </p:nvSpPr>
        <p:spPr>
          <a:xfrm>
            <a:off x="457200" y="1219200"/>
            <a:ext cx="8229600" cy="4937125"/>
          </a:xfrm>
        </p:spPr>
        <p:txBody>
          <a:bodyPr/>
          <a:lstStyle/>
          <a:p>
            <a:pPr eaLnBrk="1" hangingPunct="1"/>
            <a:r>
              <a:rPr lang="en-US" b="1" smtClean="0"/>
              <a:t>Ý nghĩa hoạt động</a:t>
            </a:r>
          </a:p>
        </p:txBody>
      </p:sp>
      <p:grpSp>
        <p:nvGrpSpPr>
          <p:cNvPr id="23557" name="Group 20"/>
          <p:cNvGrpSpPr>
            <a:grpSpLocks/>
          </p:cNvGrpSpPr>
          <p:nvPr/>
        </p:nvGrpSpPr>
        <p:grpSpPr bwMode="auto">
          <a:xfrm>
            <a:off x="1752600" y="2209800"/>
            <a:ext cx="4724400" cy="3049588"/>
            <a:chOff x="1600200" y="2514600"/>
            <a:chExt cx="4724400" cy="3049590"/>
          </a:xfrm>
        </p:grpSpPr>
        <p:sp>
          <p:nvSpPr>
            <p:cNvPr id="23558" name="Text Box 4"/>
            <p:cNvSpPr txBox="1">
              <a:spLocks noChangeArrowheads="1"/>
            </p:cNvSpPr>
            <p:nvPr/>
          </p:nvSpPr>
          <p:spPr bwMode="auto">
            <a:xfrm>
              <a:off x="3505200" y="4800600"/>
              <a:ext cx="1524000" cy="400110"/>
            </a:xfrm>
            <a:prstGeom prst="rect">
              <a:avLst/>
            </a:prstGeom>
            <a:noFill/>
            <a:ln w="9525">
              <a:solidFill>
                <a:schemeClr val="tx1"/>
              </a:solidFill>
              <a:miter lim="800000"/>
              <a:headEnd/>
              <a:tailEnd/>
            </a:ln>
          </p:spPr>
          <p:txBody>
            <a:bodyPr>
              <a:spAutoFit/>
            </a:bodyPr>
            <a:lstStyle/>
            <a:p>
              <a:pPr algn="ctr">
                <a:spcBef>
                  <a:spcPct val="50000"/>
                </a:spcBef>
              </a:pPr>
              <a:r>
                <a:rPr lang="en-US" sz="2000">
                  <a:latin typeface="Times New Roman" pitchFamily="18" charset="0"/>
                  <a:cs typeface="Times New Roman" pitchFamily="18" charset="0"/>
                </a:rPr>
                <a:t>Lệnh 3</a:t>
              </a:r>
            </a:p>
          </p:txBody>
        </p:sp>
        <p:sp>
          <p:nvSpPr>
            <p:cNvPr id="23559" name="Oval 5"/>
            <p:cNvSpPr>
              <a:spLocks noChangeArrowheads="1"/>
            </p:cNvSpPr>
            <p:nvPr/>
          </p:nvSpPr>
          <p:spPr bwMode="auto">
            <a:xfrm>
              <a:off x="4114800" y="2514600"/>
              <a:ext cx="304800" cy="304800"/>
            </a:xfrm>
            <a:prstGeom prst="ellipse">
              <a:avLst/>
            </a:prstGeom>
            <a:solidFill>
              <a:srgbClr val="C0C0C0"/>
            </a:solidFill>
            <a:ln w="9525">
              <a:solidFill>
                <a:schemeClr val="tx1"/>
              </a:solidFill>
              <a:round/>
              <a:headEnd/>
              <a:tailEnd/>
            </a:ln>
          </p:spPr>
          <p:txBody>
            <a:bodyPr wrap="none" anchor="ctr"/>
            <a:lstStyle/>
            <a:p>
              <a:endParaRPr lang="en-US"/>
            </a:p>
          </p:txBody>
        </p:sp>
        <p:sp>
          <p:nvSpPr>
            <p:cNvPr id="23560" name="Oval 6"/>
            <p:cNvSpPr>
              <a:spLocks noChangeArrowheads="1"/>
            </p:cNvSpPr>
            <p:nvPr/>
          </p:nvSpPr>
          <p:spPr bwMode="auto">
            <a:xfrm>
              <a:off x="6019800" y="3962400"/>
              <a:ext cx="304800" cy="304800"/>
            </a:xfrm>
            <a:prstGeom prst="ellipse">
              <a:avLst/>
            </a:prstGeom>
            <a:solidFill>
              <a:schemeClr val="tx1"/>
            </a:solidFill>
            <a:ln w="9525">
              <a:solidFill>
                <a:schemeClr val="tx1"/>
              </a:solidFill>
              <a:round/>
              <a:headEnd/>
              <a:tailEnd/>
            </a:ln>
          </p:spPr>
          <p:txBody>
            <a:bodyPr wrap="none" anchor="ctr"/>
            <a:lstStyle/>
            <a:p>
              <a:endParaRPr lang="en-US"/>
            </a:p>
          </p:txBody>
        </p:sp>
        <p:sp>
          <p:nvSpPr>
            <p:cNvPr id="23561" name="AutoShape 7"/>
            <p:cNvSpPr>
              <a:spLocks noChangeArrowheads="1"/>
            </p:cNvSpPr>
            <p:nvPr/>
          </p:nvSpPr>
          <p:spPr bwMode="auto">
            <a:xfrm>
              <a:off x="3429000" y="3810001"/>
              <a:ext cx="1676400" cy="609600"/>
            </a:xfrm>
            <a:prstGeom prst="flowChartDecision">
              <a:avLst/>
            </a:prstGeom>
            <a:solidFill>
              <a:schemeClr val="accent3">
                <a:lumMod val="60000"/>
                <a:lumOff val="40000"/>
              </a:schemeClr>
            </a:solidFill>
            <a:ln w="9525">
              <a:solidFill>
                <a:schemeClr val="tx1"/>
              </a:solidFill>
              <a:miter lim="800000"/>
              <a:headEnd/>
              <a:tailEnd/>
            </a:ln>
          </p:spPr>
          <p:txBody>
            <a:bodyPr wrap="none" anchor="ctr"/>
            <a:lstStyle/>
            <a:p>
              <a:pPr algn="ctr">
                <a:defRPr/>
              </a:pPr>
              <a:r>
                <a:rPr lang="vi-VN" sz="2000"/>
                <a:t>btđk≠0</a:t>
              </a:r>
            </a:p>
          </p:txBody>
        </p:sp>
        <p:sp>
          <p:nvSpPr>
            <p:cNvPr id="23562" name="Line 8"/>
            <p:cNvSpPr>
              <a:spLocks noChangeShapeType="1"/>
            </p:cNvSpPr>
            <p:nvPr/>
          </p:nvSpPr>
          <p:spPr bwMode="auto">
            <a:xfrm>
              <a:off x="5105400" y="4114800"/>
              <a:ext cx="914400" cy="0"/>
            </a:xfrm>
            <a:prstGeom prst="line">
              <a:avLst/>
            </a:prstGeom>
            <a:noFill/>
            <a:ln w="31750">
              <a:solidFill>
                <a:schemeClr val="tx1"/>
              </a:solidFill>
              <a:round/>
              <a:headEnd/>
              <a:tailEnd type="triangle" w="med" len="med"/>
            </a:ln>
          </p:spPr>
          <p:txBody>
            <a:bodyPr/>
            <a:lstStyle/>
            <a:p>
              <a:endParaRPr lang="en-US"/>
            </a:p>
          </p:txBody>
        </p:sp>
        <p:sp>
          <p:nvSpPr>
            <p:cNvPr id="23563" name="Line 9"/>
            <p:cNvSpPr>
              <a:spLocks noChangeShapeType="1"/>
            </p:cNvSpPr>
            <p:nvPr/>
          </p:nvSpPr>
          <p:spPr bwMode="auto">
            <a:xfrm>
              <a:off x="4267200" y="3505200"/>
              <a:ext cx="0" cy="304800"/>
            </a:xfrm>
            <a:prstGeom prst="line">
              <a:avLst/>
            </a:prstGeom>
            <a:noFill/>
            <a:ln w="31750">
              <a:solidFill>
                <a:schemeClr val="tx1"/>
              </a:solidFill>
              <a:round/>
              <a:headEnd/>
              <a:tailEnd type="triangle" w="med" len="med"/>
            </a:ln>
          </p:spPr>
          <p:txBody>
            <a:bodyPr/>
            <a:lstStyle/>
            <a:p>
              <a:endParaRPr lang="en-US"/>
            </a:p>
          </p:txBody>
        </p:sp>
        <p:sp>
          <p:nvSpPr>
            <p:cNvPr id="23564" name="Line 10"/>
            <p:cNvSpPr>
              <a:spLocks noChangeShapeType="1"/>
            </p:cNvSpPr>
            <p:nvPr/>
          </p:nvSpPr>
          <p:spPr bwMode="auto">
            <a:xfrm>
              <a:off x="4267200" y="4419600"/>
              <a:ext cx="0" cy="381000"/>
            </a:xfrm>
            <a:prstGeom prst="line">
              <a:avLst/>
            </a:prstGeom>
            <a:noFill/>
            <a:ln w="31750">
              <a:solidFill>
                <a:schemeClr val="tx1"/>
              </a:solidFill>
              <a:round/>
              <a:headEnd/>
              <a:tailEnd type="triangle" w="med" len="med"/>
            </a:ln>
          </p:spPr>
          <p:txBody>
            <a:bodyPr/>
            <a:lstStyle/>
            <a:p>
              <a:endParaRPr lang="en-US"/>
            </a:p>
          </p:txBody>
        </p:sp>
        <p:sp>
          <p:nvSpPr>
            <p:cNvPr id="23565" name="Line 11"/>
            <p:cNvSpPr>
              <a:spLocks noChangeShapeType="1"/>
            </p:cNvSpPr>
            <p:nvPr/>
          </p:nvSpPr>
          <p:spPr bwMode="auto">
            <a:xfrm>
              <a:off x="4267200" y="5181600"/>
              <a:ext cx="0" cy="381000"/>
            </a:xfrm>
            <a:prstGeom prst="line">
              <a:avLst/>
            </a:prstGeom>
            <a:noFill/>
            <a:ln w="31750">
              <a:solidFill>
                <a:schemeClr val="tx1"/>
              </a:solidFill>
              <a:round/>
              <a:headEnd/>
              <a:tailEnd/>
            </a:ln>
          </p:spPr>
          <p:txBody>
            <a:bodyPr/>
            <a:lstStyle/>
            <a:p>
              <a:endParaRPr lang="en-US"/>
            </a:p>
          </p:txBody>
        </p:sp>
        <p:sp>
          <p:nvSpPr>
            <p:cNvPr id="23566" name="Text Box 14"/>
            <p:cNvSpPr txBox="1">
              <a:spLocks noChangeArrowheads="1"/>
            </p:cNvSpPr>
            <p:nvPr/>
          </p:nvSpPr>
          <p:spPr bwMode="auto">
            <a:xfrm>
              <a:off x="4343400" y="4343400"/>
              <a:ext cx="304800" cy="338138"/>
            </a:xfrm>
            <a:prstGeom prst="rect">
              <a:avLst/>
            </a:prstGeom>
            <a:noFill/>
            <a:ln w="9525">
              <a:noFill/>
              <a:miter lim="800000"/>
              <a:headEnd/>
              <a:tailEnd/>
            </a:ln>
          </p:spPr>
          <p:txBody>
            <a:bodyPr>
              <a:spAutoFit/>
            </a:bodyPr>
            <a:lstStyle/>
            <a:p>
              <a:pPr algn="ctr">
                <a:spcBef>
                  <a:spcPct val="50000"/>
                </a:spcBef>
              </a:pPr>
              <a:r>
                <a:rPr lang="en-US" sz="1600"/>
                <a:t>Đ</a:t>
              </a:r>
              <a:endParaRPr lang="en-US" sz="1600">
                <a:latin typeface=".VnTime" pitchFamily="34" charset="0"/>
              </a:endParaRPr>
            </a:p>
          </p:txBody>
        </p:sp>
        <p:sp>
          <p:nvSpPr>
            <p:cNvPr id="23567" name="Text Box 4"/>
            <p:cNvSpPr txBox="1">
              <a:spLocks noChangeArrowheads="1"/>
            </p:cNvSpPr>
            <p:nvPr/>
          </p:nvSpPr>
          <p:spPr bwMode="auto">
            <a:xfrm>
              <a:off x="3505200" y="3124200"/>
              <a:ext cx="1524000" cy="400110"/>
            </a:xfrm>
            <a:prstGeom prst="rect">
              <a:avLst/>
            </a:prstGeom>
            <a:noFill/>
            <a:ln w="9525">
              <a:solidFill>
                <a:schemeClr val="tx1"/>
              </a:solidFill>
              <a:miter lim="800000"/>
              <a:headEnd/>
              <a:tailEnd/>
            </a:ln>
          </p:spPr>
          <p:txBody>
            <a:bodyPr>
              <a:spAutoFit/>
            </a:bodyPr>
            <a:lstStyle/>
            <a:p>
              <a:pPr algn="ctr">
                <a:spcBef>
                  <a:spcPct val="50000"/>
                </a:spcBef>
              </a:pPr>
              <a:r>
                <a:rPr lang="en-US" sz="2000">
                  <a:latin typeface="Times New Roman" pitchFamily="18" charset="0"/>
                  <a:cs typeface="Times New Roman" pitchFamily="18" charset="0"/>
                </a:rPr>
                <a:t>Lệnh 1</a:t>
              </a:r>
            </a:p>
          </p:txBody>
        </p:sp>
        <p:sp>
          <p:nvSpPr>
            <p:cNvPr id="23568" name="Line 9"/>
            <p:cNvSpPr>
              <a:spLocks noChangeShapeType="1"/>
            </p:cNvSpPr>
            <p:nvPr/>
          </p:nvSpPr>
          <p:spPr bwMode="auto">
            <a:xfrm>
              <a:off x="4267200" y="2819400"/>
              <a:ext cx="0" cy="304800"/>
            </a:xfrm>
            <a:prstGeom prst="line">
              <a:avLst/>
            </a:prstGeom>
            <a:noFill/>
            <a:ln w="31750">
              <a:solidFill>
                <a:schemeClr val="tx1"/>
              </a:solidFill>
              <a:round/>
              <a:headEnd/>
              <a:tailEnd type="triangle" w="med" len="med"/>
            </a:ln>
          </p:spPr>
          <p:txBody>
            <a:bodyPr/>
            <a:lstStyle/>
            <a:p>
              <a:endParaRPr lang="en-US"/>
            </a:p>
          </p:txBody>
        </p:sp>
        <p:sp>
          <p:nvSpPr>
            <p:cNvPr id="23569" name="Text Box 4"/>
            <p:cNvSpPr txBox="1">
              <a:spLocks noChangeArrowheads="1"/>
            </p:cNvSpPr>
            <p:nvPr/>
          </p:nvSpPr>
          <p:spPr bwMode="auto">
            <a:xfrm>
              <a:off x="1600200" y="4800600"/>
              <a:ext cx="1524000" cy="400110"/>
            </a:xfrm>
            <a:prstGeom prst="rect">
              <a:avLst/>
            </a:prstGeom>
            <a:noFill/>
            <a:ln w="9525">
              <a:solidFill>
                <a:schemeClr val="tx1"/>
              </a:solidFill>
              <a:miter lim="800000"/>
              <a:headEnd/>
              <a:tailEnd/>
            </a:ln>
          </p:spPr>
          <p:txBody>
            <a:bodyPr>
              <a:spAutoFit/>
            </a:bodyPr>
            <a:lstStyle/>
            <a:p>
              <a:pPr algn="ctr">
                <a:spcBef>
                  <a:spcPct val="50000"/>
                </a:spcBef>
              </a:pPr>
              <a:r>
                <a:rPr lang="en-US" sz="2000">
                  <a:latin typeface="Times New Roman" pitchFamily="18" charset="0"/>
                  <a:cs typeface="Times New Roman" pitchFamily="18" charset="0"/>
                </a:rPr>
                <a:t>Lệnh 2</a:t>
              </a:r>
            </a:p>
          </p:txBody>
        </p:sp>
        <p:cxnSp>
          <p:nvCxnSpPr>
            <p:cNvPr id="23570" name="Straight Connector 18"/>
            <p:cNvCxnSpPr>
              <a:cxnSpLocks noChangeShapeType="1"/>
            </p:cNvCxnSpPr>
            <p:nvPr/>
          </p:nvCxnSpPr>
          <p:spPr bwMode="auto">
            <a:xfrm rot="10800000">
              <a:off x="2362200" y="5562600"/>
              <a:ext cx="1905000" cy="1588"/>
            </a:xfrm>
            <a:prstGeom prst="line">
              <a:avLst/>
            </a:prstGeom>
            <a:noFill/>
            <a:ln w="31750" algn="ctr">
              <a:solidFill>
                <a:schemeClr val="tx1"/>
              </a:solidFill>
              <a:round/>
              <a:headEnd/>
              <a:tailEnd/>
            </a:ln>
          </p:spPr>
        </p:cxnSp>
        <p:cxnSp>
          <p:nvCxnSpPr>
            <p:cNvPr id="23571" name="Straight Arrow Connector 20"/>
            <p:cNvCxnSpPr>
              <a:cxnSpLocks noChangeShapeType="1"/>
              <a:endCxn id="23569" idx="2"/>
            </p:cNvCxnSpPr>
            <p:nvPr/>
          </p:nvCxnSpPr>
          <p:spPr bwMode="auto">
            <a:xfrm rot="5400000" flipH="1" flipV="1">
              <a:off x="2179667" y="5381657"/>
              <a:ext cx="363479" cy="1587"/>
            </a:xfrm>
            <a:prstGeom prst="straightConnector1">
              <a:avLst/>
            </a:prstGeom>
            <a:noFill/>
            <a:ln w="31750" algn="ctr">
              <a:solidFill>
                <a:schemeClr val="tx1"/>
              </a:solidFill>
              <a:round/>
              <a:headEnd/>
              <a:tailEnd type="arrow" w="med" len="med"/>
            </a:ln>
          </p:spPr>
        </p:cxnSp>
        <p:cxnSp>
          <p:nvCxnSpPr>
            <p:cNvPr id="23572" name="Straight Arrow Connector 25"/>
            <p:cNvCxnSpPr>
              <a:cxnSpLocks noChangeShapeType="1"/>
              <a:endCxn id="23561" idx="1"/>
            </p:cNvCxnSpPr>
            <p:nvPr/>
          </p:nvCxnSpPr>
          <p:spPr bwMode="auto">
            <a:xfrm>
              <a:off x="2362200" y="4114800"/>
              <a:ext cx="1066800" cy="1588"/>
            </a:xfrm>
            <a:prstGeom prst="straightConnector1">
              <a:avLst/>
            </a:prstGeom>
            <a:noFill/>
            <a:ln w="31750" algn="ctr">
              <a:solidFill>
                <a:schemeClr val="tx1"/>
              </a:solidFill>
              <a:round/>
              <a:headEnd/>
              <a:tailEnd type="arrow" w="med" len="med"/>
            </a:ln>
          </p:spPr>
        </p:cxnSp>
        <p:cxnSp>
          <p:nvCxnSpPr>
            <p:cNvPr id="23573" name="Straight Connector 27"/>
            <p:cNvCxnSpPr>
              <a:cxnSpLocks noChangeShapeType="1"/>
              <a:endCxn id="23569" idx="0"/>
            </p:cNvCxnSpPr>
            <p:nvPr/>
          </p:nvCxnSpPr>
          <p:spPr bwMode="auto">
            <a:xfrm rot="5400000">
              <a:off x="2020889" y="4457700"/>
              <a:ext cx="684212" cy="1589"/>
            </a:xfrm>
            <a:prstGeom prst="line">
              <a:avLst/>
            </a:prstGeom>
            <a:noFill/>
            <a:ln w="31750" algn="ctr">
              <a:solidFill>
                <a:schemeClr val="tx1"/>
              </a:solidFill>
              <a:round/>
              <a:headEnd/>
              <a:tailEnd/>
            </a:ln>
          </p:spPr>
        </p:cxn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fontScale="90000"/>
          </a:bodyPr>
          <a:lstStyle/>
          <a:p>
            <a:pPr eaLnBrk="1" fontAlgn="auto" hangingPunct="1">
              <a:spcAft>
                <a:spcPts val="0"/>
              </a:spcAft>
              <a:defRPr/>
            </a:pPr>
            <a:r>
              <a:rPr lang="en-US" smtClean="0"/>
              <a:t>Lệnh </a:t>
            </a:r>
            <a:r>
              <a:rPr lang="en-US" b="1" i="1" smtClean="0"/>
              <a:t>for </a:t>
            </a:r>
            <a:r>
              <a:rPr lang="en-US" smtClean="0"/>
              <a:t>– Ví dụ 1: Tính căn bậc 2 của 10 số nguyên dương đầu tiên</a:t>
            </a:r>
          </a:p>
        </p:txBody>
      </p:sp>
      <p:sp>
        <p:nvSpPr>
          <p:cNvPr id="24579"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122D201-2A6F-448C-84D1-A865CFCBE580}" type="slidenum">
              <a:rPr lang="en-US" smtClean="0"/>
              <a:pPr/>
              <a:t>16</a:t>
            </a:fld>
            <a:endParaRPr lang="en-US" smtClean="0"/>
          </a:p>
        </p:txBody>
      </p:sp>
      <p:sp>
        <p:nvSpPr>
          <p:cNvPr id="24580" name="Rounded Rectangle 3"/>
          <p:cNvSpPr>
            <a:spLocks noChangeArrowheads="1"/>
          </p:cNvSpPr>
          <p:nvPr/>
        </p:nvSpPr>
        <p:spPr bwMode="auto">
          <a:xfrm>
            <a:off x="304800" y="1600200"/>
            <a:ext cx="8534400" cy="4495800"/>
          </a:xfrm>
          <a:prstGeom prst="roundRect">
            <a:avLst>
              <a:gd name="adj" fmla="val 16667"/>
            </a:avLst>
          </a:prstGeom>
          <a:solidFill>
            <a:schemeClr val="accent3">
              <a:lumMod val="60000"/>
              <a:lumOff val="40000"/>
            </a:schemeClr>
          </a:solidFill>
          <a:ln w="9525" algn="ctr">
            <a:solidFill>
              <a:schemeClr val="tx1"/>
            </a:solidFill>
            <a:round/>
            <a:headEnd/>
            <a:tailEnd/>
          </a:ln>
        </p:spPr>
        <p:txBody>
          <a:bodyPr/>
          <a:lstStyle/>
          <a:p>
            <a:pPr>
              <a:defRPr/>
            </a:pPr>
            <a:r>
              <a:rPr lang="en-US" sz="2000"/>
              <a:t>#include &lt;stdio.h&gt;</a:t>
            </a:r>
          </a:p>
          <a:p>
            <a:pPr>
              <a:defRPr/>
            </a:pPr>
            <a:r>
              <a:rPr lang="en-US" sz="2000"/>
              <a:t>#include &lt;conio.h&gt;</a:t>
            </a:r>
          </a:p>
          <a:p>
            <a:pPr>
              <a:defRPr/>
            </a:pPr>
            <a:r>
              <a:rPr lang="en-US" sz="2000"/>
              <a:t>#include &lt;math.h&gt; /*Thu vien toan hoc, chua ham sqrt tinh can bac 2*/</a:t>
            </a:r>
          </a:p>
          <a:p>
            <a:pPr>
              <a:defRPr/>
            </a:pPr>
            <a:r>
              <a:rPr lang="en-US" sz="2000"/>
              <a:t>void  main()</a:t>
            </a:r>
          </a:p>
          <a:p>
            <a:pPr>
              <a:defRPr/>
            </a:pPr>
            <a:r>
              <a:rPr lang="en-US" sz="2000"/>
              <a:t>{  int  i; 	</a:t>
            </a:r>
          </a:p>
          <a:p>
            <a:pPr>
              <a:defRPr/>
            </a:pPr>
            <a:r>
              <a:rPr lang="en-US" sz="2000"/>
              <a:t>   float  kqua;    </a:t>
            </a:r>
          </a:p>
          <a:p>
            <a:pPr>
              <a:defRPr/>
            </a:pPr>
            <a:r>
              <a:rPr lang="en-US" sz="2000"/>
              <a:t>   </a:t>
            </a:r>
          </a:p>
          <a:p>
            <a:pPr>
              <a:defRPr/>
            </a:pPr>
            <a:r>
              <a:rPr lang="en-US" sz="2000"/>
              <a:t>   </a:t>
            </a:r>
            <a:r>
              <a:rPr lang="en-US" sz="2000" b="1"/>
              <a:t>for </a:t>
            </a:r>
            <a:r>
              <a:rPr lang="en-US" sz="2000"/>
              <a:t>(i=1 </a:t>
            </a:r>
            <a:r>
              <a:rPr lang="en-US" sz="2000" b="1"/>
              <a:t>; </a:t>
            </a:r>
            <a:r>
              <a:rPr lang="en-US" sz="2000"/>
              <a:t>i&lt;=10 </a:t>
            </a:r>
            <a:r>
              <a:rPr lang="en-US" sz="2000" b="1"/>
              <a:t>;</a:t>
            </a:r>
            <a:r>
              <a:rPr lang="en-US" sz="2000"/>
              <a:t> i++) </a:t>
            </a:r>
            <a:r>
              <a:rPr lang="en-US" sz="2000" b="1"/>
              <a:t>{</a:t>
            </a:r>
          </a:p>
          <a:p>
            <a:pPr>
              <a:defRPr/>
            </a:pPr>
            <a:r>
              <a:rPr lang="en-US" sz="2000"/>
              <a:t>      kqua = sqrt(i);  </a:t>
            </a:r>
          </a:p>
          <a:p>
            <a:pPr>
              <a:defRPr/>
            </a:pPr>
            <a:r>
              <a:rPr lang="en-US" sz="2000"/>
              <a:t>      printf("Can bac 2 cua %d = %f \n", i, kqua);</a:t>
            </a:r>
          </a:p>
          <a:p>
            <a:pPr>
              <a:defRPr/>
            </a:pPr>
            <a:r>
              <a:rPr lang="en-US" sz="2000"/>
              <a:t>   </a:t>
            </a:r>
            <a:r>
              <a:rPr lang="en-US" sz="2000" b="1"/>
              <a:t>}</a:t>
            </a:r>
          </a:p>
          <a:p>
            <a:pPr>
              <a:defRPr/>
            </a:pPr>
            <a:r>
              <a:rPr lang="en-US" sz="2000"/>
              <a:t>   getch();</a:t>
            </a:r>
          </a:p>
          <a:p>
            <a:pPr>
              <a:defRPr/>
            </a:pPr>
            <a:r>
              <a:rPr lang="en-US" sz="2000"/>
              <a:t>}	 //Ket thuc chuong trinh</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eaLnBrk="1" fontAlgn="auto" hangingPunct="1">
              <a:spcAft>
                <a:spcPts val="0"/>
              </a:spcAft>
              <a:defRPr/>
            </a:pPr>
            <a:r>
              <a:rPr lang="en-US" smtClean="0"/>
              <a:t>Lệnh </a:t>
            </a:r>
            <a:r>
              <a:rPr lang="en-US" b="1" i="1" smtClean="0"/>
              <a:t>for </a:t>
            </a:r>
            <a:r>
              <a:rPr lang="en-US" smtClean="0"/>
              <a:t>– Ví dụ 2: Tính căn bậc 2 của một số nhập từ bàn phím</a:t>
            </a:r>
          </a:p>
        </p:txBody>
      </p:sp>
      <p:sp>
        <p:nvSpPr>
          <p:cNvPr id="25603"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D19A16C-43BD-4697-AC4C-5676829C7A64}" type="slidenum">
              <a:rPr lang="en-US" smtClean="0"/>
              <a:pPr/>
              <a:t>17</a:t>
            </a:fld>
            <a:endParaRPr lang="en-US" smtClean="0"/>
          </a:p>
        </p:txBody>
      </p:sp>
      <p:sp>
        <p:nvSpPr>
          <p:cNvPr id="17412" name="Rounded Rectangle 3"/>
          <p:cNvSpPr>
            <a:spLocks noChangeArrowheads="1"/>
          </p:cNvSpPr>
          <p:nvPr/>
        </p:nvSpPr>
        <p:spPr bwMode="auto">
          <a:xfrm>
            <a:off x="609600" y="1295400"/>
            <a:ext cx="7696200" cy="5105400"/>
          </a:xfrm>
          <a:prstGeom prst="roundRect">
            <a:avLst>
              <a:gd name="adj" fmla="val 16667"/>
            </a:avLst>
          </a:prstGeom>
          <a:solidFill>
            <a:schemeClr val="accent3">
              <a:lumMod val="60000"/>
              <a:lumOff val="40000"/>
            </a:schemeClr>
          </a:solidFill>
          <a:ln w="9525" algn="ctr">
            <a:solidFill>
              <a:schemeClr val="tx1"/>
            </a:solidFill>
            <a:round/>
            <a:headEnd/>
            <a:tailEnd/>
          </a:ln>
        </p:spPr>
        <p:txBody>
          <a:bodyPr/>
          <a:lstStyle/>
          <a:p>
            <a:pPr>
              <a:defRPr/>
            </a:pPr>
            <a:r>
              <a:rPr lang="en-US"/>
              <a:t>#include &lt;stdio.h&gt;</a:t>
            </a:r>
          </a:p>
          <a:p>
            <a:pPr>
              <a:defRPr/>
            </a:pPr>
            <a:r>
              <a:rPr lang="en-US"/>
              <a:t>#include &lt;math.h&gt; </a:t>
            </a:r>
            <a:r>
              <a:rPr lang="en-US">
                <a:solidFill>
                  <a:schemeClr val="accent1">
                    <a:lumMod val="50000"/>
                  </a:schemeClr>
                </a:solidFill>
              </a:rPr>
              <a:t>/*Thu vien toan hoc, chua ham tinh can bac 2*/</a:t>
            </a:r>
          </a:p>
          <a:p>
            <a:pPr>
              <a:defRPr/>
            </a:pPr>
            <a:r>
              <a:rPr lang="en-US"/>
              <a:t>main()</a:t>
            </a:r>
          </a:p>
          <a:p>
            <a:pPr>
              <a:defRPr/>
            </a:pPr>
            <a:r>
              <a:rPr lang="en-US"/>
              <a:t>{  int  x; 	</a:t>
            </a:r>
          </a:p>
          <a:p>
            <a:pPr>
              <a:defRPr/>
            </a:pPr>
            <a:r>
              <a:rPr lang="en-US"/>
              <a:t>   float  ketqua;    </a:t>
            </a:r>
          </a:p>
          <a:p>
            <a:pPr>
              <a:defRPr/>
            </a:pPr>
            <a:r>
              <a:rPr lang="en-US"/>
              <a:t>   int i;</a:t>
            </a:r>
          </a:p>
          <a:p>
            <a:pPr>
              <a:defRPr/>
            </a:pPr>
            <a:r>
              <a:rPr lang="en-US"/>
              <a:t>   char  ch;</a:t>
            </a:r>
          </a:p>
          <a:p>
            <a:pPr>
              <a:defRPr/>
            </a:pPr>
            <a:r>
              <a:rPr lang="en-US"/>
              <a:t>   </a:t>
            </a:r>
            <a:r>
              <a:rPr lang="en-US" b="1"/>
              <a:t>for</a:t>
            </a:r>
            <a:r>
              <a:rPr lang="en-US"/>
              <a:t> (</a:t>
            </a:r>
            <a:r>
              <a:rPr lang="en-US" b="1"/>
              <a:t>; ;</a:t>
            </a:r>
            <a:r>
              <a:rPr lang="en-US"/>
              <a:t>) </a:t>
            </a:r>
            <a:r>
              <a:rPr lang="en-US" b="1"/>
              <a:t>{</a:t>
            </a:r>
          </a:p>
          <a:p>
            <a:pPr>
              <a:defRPr/>
            </a:pPr>
            <a:r>
              <a:rPr lang="en-US"/>
              <a:t>      printf("\nHay nhap mot so nguyen :");</a:t>
            </a:r>
          </a:p>
          <a:p>
            <a:pPr>
              <a:defRPr/>
            </a:pPr>
            <a:r>
              <a:rPr lang="en-US"/>
              <a:t>      scanf("%d",&amp;x); </a:t>
            </a:r>
          </a:p>
          <a:p>
            <a:pPr>
              <a:defRPr/>
            </a:pPr>
            <a:r>
              <a:rPr lang="en-US"/>
              <a:t>      ketqua = pow(x,1.0/2);  </a:t>
            </a:r>
          </a:p>
          <a:p>
            <a:pPr>
              <a:defRPr/>
            </a:pPr>
            <a:r>
              <a:rPr lang="en-US"/>
              <a:t>      printf("Can bac 2 cua %d = %f \n", x, ketqua);</a:t>
            </a:r>
          </a:p>
          <a:p>
            <a:pPr>
              <a:defRPr/>
            </a:pPr>
            <a:r>
              <a:rPr lang="en-US"/>
              <a:t>      printf("Tiep tuc khong? Y/N");</a:t>
            </a:r>
          </a:p>
          <a:p>
            <a:pPr>
              <a:defRPr/>
            </a:pPr>
            <a:r>
              <a:rPr lang="en-US"/>
              <a:t>      ch= getche();</a:t>
            </a:r>
          </a:p>
          <a:p>
            <a:pPr>
              <a:defRPr/>
            </a:pPr>
            <a:r>
              <a:rPr lang="en-US"/>
              <a:t>      if (ch == 'n' || ch == 'N') </a:t>
            </a:r>
            <a:r>
              <a:rPr lang="en-US" b="1"/>
              <a:t>break</a:t>
            </a:r>
            <a:r>
              <a:rPr lang="en-US"/>
              <a:t>;</a:t>
            </a:r>
          </a:p>
          <a:p>
            <a:pPr>
              <a:defRPr/>
            </a:pPr>
            <a:r>
              <a:rPr lang="en-US"/>
              <a:t>   </a:t>
            </a:r>
            <a:r>
              <a:rPr lang="en-US" b="1"/>
              <a:t>}</a:t>
            </a:r>
          </a:p>
          <a:p>
            <a:pPr>
              <a:defRPr/>
            </a:pPr>
            <a:r>
              <a:rPr lang="en-US"/>
              <a:t>} //Ket thuc chuong trinh</a:t>
            </a:r>
            <a:endParaRPr lang="en-US" sz="16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latin typeface="Arial" charset="0"/>
                <a:cs typeface="Arial" charset="0"/>
              </a:rPr>
              <a:t>Lệnh </a:t>
            </a:r>
            <a:r>
              <a:rPr lang="en-US" b="1" i="1" smtClean="0">
                <a:latin typeface="Arial" charset="0"/>
                <a:cs typeface="Arial" charset="0"/>
              </a:rPr>
              <a:t>while</a:t>
            </a:r>
          </a:p>
        </p:txBody>
      </p:sp>
      <p:sp>
        <p:nvSpPr>
          <p:cNvPr id="26627" name="Slide Number Placeholder 1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B20E708-7091-4F45-A8EB-AE49E6A8F1E6}" type="slidenum">
              <a:rPr lang="en-US" smtClean="0"/>
              <a:pPr/>
              <a:t>18</a:t>
            </a:fld>
            <a:endParaRPr lang="en-US" smtClean="0"/>
          </a:p>
        </p:txBody>
      </p:sp>
      <p:sp>
        <p:nvSpPr>
          <p:cNvPr id="26628" name="Content Placeholder 2"/>
          <p:cNvSpPr>
            <a:spLocks noGrp="1"/>
          </p:cNvSpPr>
          <p:nvPr>
            <p:ph sz="quarter" idx="1"/>
          </p:nvPr>
        </p:nvSpPr>
        <p:spPr>
          <a:xfrm>
            <a:off x="457200" y="1219200"/>
            <a:ext cx="8229600" cy="4937125"/>
          </a:xfrm>
        </p:spPr>
        <p:txBody>
          <a:bodyPr/>
          <a:lstStyle/>
          <a:p>
            <a:pPr eaLnBrk="1" hangingPunct="1">
              <a:buFont typeface="Wingdings" pitchFamily="2" charset="2"/>
              <a:buNone/>
            </a:pPr>
            <a:r>
              <a:rPr lang="en-US" smtClean="0"/>
              <a:t>- Cú pháp:</a:t>
            </a:r>
          </a:p>
          <a:p>
            <a:pPr algn="ctr" eaLnBrk="1" hangingPunct="1">
              <a:buFont typeface="Wingdings" pitchFamily="2" charset="2"/>
              <a:buNone/>
            </a:pPr>
            <a:r>
              <a:rPr lang="en-US" smtClean="0"/>
              <a:t>	</a:t>
            </a:r>
            <a:r>
              <a:rPr lang="en-US" b="1" smtClean="0"/>
              <a:t>while</a:t>
            </a:r>
            <a:r>
              <a:rPr lang="en-US" smtClean="0"/>
              <a:t> (btđk) lệnh A ;</a:t>
            </a:r>
          </a:p>
          <a:p>
            <a:pPr eaLnBrk="1" hangingPunct="1">
              <a:buFont typeface="Wingdings" pitchFamily="2" charset="2"/>
              <a:buNone/>
            </a:pPr>
            <a:r>
              <a:rPr lang="en-US" smtClean="0"/>
              <a:t>- Nguyên tắc hoạt động</a:t>
            </a:r>
          </a:p>
          <a:p>
            <a:pPr eaLnBrk="1" hangingPunct="1"/>
            <a:endParaRPr lang="en-US" smtClean="0"/>
          </a:p>
        </p:txBody>
      </p:sp>
      <p:sp>
        <p:nvSpPr>
          <p:cNvPr id="26629" name="Text Box 4"/>
          <p:cNvSpPr txBox="1">
            <a:spLocks noChangeArrowheads="1"/>
          </p:cNvSpPr>
          <p:nvPr/>
        </p:nvSpPr>
        <p:spPr bwMode="auto">
          <a:xfrm>
            <a:off x="4953000" y="4951413"/>
            <a:ext cx="1524000" cy="400050"/>
          </a:xfrm>
          <a:prstGeom prst="rect">
            <a:avLst/>
          </a:prstGeom>
          <a:noFill/>
          <a:ln w="9525">
            <a:solidFill>
              <a:schemeClr val="tx1"/>
            </a:solidFill>
            <a:miter lim="800000"/>
            <a:headEnd/>
            <a:tailEnd/>
          </a:ln>
        </p:spPr>
        <p:txBody>
          <a:bodyPr>
            <a:spAutoFit/>
          </a:bodyPr>
          <a:lstStyle/>
          <a:p>
            <a:pPr algn="ctr">
              <a:spcBef>
                <a:spcPct val="50000"/>
              </a:spcBef>
            </a:pPr>
            <a:r>
              <a:rPr lang="en-US" sz="2000">
                <a:latin typeface="Times New Roman" pitchFamily="18" charset="0"/>
                <a:cs typeface="Times New Roman" pitchFamily="18" charset="0"/>
              </a:rPr>
              <a:t>Lệnh A</a:t>
            </a:r>
          </a:p>
        </p:txBody>
      </p:sp>
      <p:sp>
        <p:nvSpPr>
          <p:cNvPr id="26630" name="Oval 5"/>
          <p:cNvSpPr>
            <a:spLocks noChangeArrowheads="1"/>
          </p:cNvSpPr>
          <p:nvPr/>
        </p:nvSpPr>
        <p:spPr bwMode="auto">
          <a:xfrm>
            <a:off x="5562600" y="3352800"/>
            <a:ext cx="304800" cy="304800"/>
          </a:xfrm>
          <a:prstGeom prst="ellipse">
            <a:avLst/>
          </a:prstGeom>
          <a:solidFill>
            <a:srgbClr val="C0C0C0"/>
          </a:solidFill>
          <a:ln w="9525">
            <a:solidFill>
              <a:schemeClr val="tx1"/>
            </a:solidFill>
            <a:round/>
            <a:headEnd/>
            <a:tailEnd/>
          </a:ln>
        </p:spPr>
        <p:txBody>
          <a:bodyPr wrap="none" anchor="ctr"/>
          <a:lstStyle/>
          <a:p>
            <a:endParaRPr lang="en-US"/>
          </a:p>
        </p:txBody>
      </p:sp>
      <p:sp>
        <p:nvSpPr>
          <p:cNvPr id="26631" name="Oval 6"/>
          <p:cNvSpPr>
            <a:spLocks noChangeArrowheads="1"/>
          </p:cNvSpPr>
          <p:nvPr/>
        </p:nvSpPr>
        <p:spPr bwMode="auto">
          <a:xfrm>
            <a:off x="7467600" y="4113213"/>
            <a:ext cx="304800" cy="304800"/>
          </a:xfrm>
          <a:prstGeom prst="ellipse">
            <a:avLst/>
          </a:prstGeom>
          <a:solidFill>
            <a:schemeClr val="tx1"/>
          </a:solidFill>
          <a:ln w="9525">
            <a:solidFill>
              <a:schemeClr val="tx1"/>
            </a:solidFill>
            <a:round/>
            <a:headEnd/>
            <a:tailEnd/>
          </a:ln>
        </p:spPr>
        <p:txBody>
          <a:bodyPr wrap="none" anchor="ctr"/>
          <a:lstStyle/>
          <a:p>
            <a:endParaRPr lang="en-US"/>
          </a:p>
        </p:txBody>
      </p:sp>
      <p:sp>
        <p:nvSpPr>
          <p:cNvPr id="26632" name="AutoShape 7"/>
          <p:cNvSpPr>
            <a:spLocks noChangeArrowheads="1"/>
          </p:cNvSpPr>
          <p:nvPr/>
        </p:nvSpPr>
        <p:spPr bwMode="auto">
          <a:xfrm>
            <a:off x="4876800" y="3960813"/>
            <a:ext cx="1676400" cy="609600"/>
          </a:xfrm>
          <a:prstGeom prst="flowChartDecision">
            <a:avLst/>
          </a:prstGeom>
          <a:solidFill>
            <a:schemeClr val="accent3">
              <a:lumMod val="60000"/>
              <a:lumOff val="40000"/>
            </a:schemeClr>
          </a:solidFill>
          <a:ln w="9525">
            <a:solidFill>
              <a:schemeClr val="tx1"/>
            </a:solidFill>
            <a:miter lim="800000"/>
            <a:headEnd/>
            <a:tailEnd/>
          </a:ln>
        </p:spPr>
        <p:txBody>
          <a:bodyPr wrap="none" anchor="ctr"/>
          <a:lstStyle/>
          <a:p>
            <a:pPr algn="ctr">
              <a:defRPr/>
            </a:pPr>
            <a:r>
              <a:rPr lang="vi-VN" sz="2000"/>
              <a:t>btđk≠0</a:t>
            </a:r>
          </a:p>
        </p:txBody>
      </p:sp>
      <p:sp>
        <p:nvSpPr>
          <p:cNvPr id="26633" name="Line 8"/>
          <p:cNvSpPr>
            <a:spLocks noChangeShapeType="1"/>
          </p:cNvSpPr>
          <p:nvPr/>
        </p:nvSpPr>
        <p:spPr bwMode="auto">
          <a:xfrm>
            <a:off x="6553200" y="4265613"/>
            <a:ext cx="914400" cy="0"/>
          </a:xfrm>
          <a:prstGeom prst="line">
            <a:avLst/>
          </a:prstGeom>
          <a:noFill/>
          <a:ln w="31750">
            <a:solidFill>
              <a:schemeClr val="tx1"/>
            </a:solidFill>
            <a:round/>
            <a:headEnd/>
            <a:tailEnd type="triangle" w="med" len="med"/>
          </a:ln>
        </p:spPr>
        <p:txBody>
          <a:bodyPr/>
          <a:lstStyle/>
          <a:p>
            <a:endParaRPr lang="en-US"/>
          </a:p>
        </p:txBody>
      </p:sp>
      <p:sp>
        <p:nvSpPr>
          <p:cNvPr id="26634" name="Line 9"/>
          <p:cNvSpPr>
            <a:spLocks noChangeShapeType="1"/>
          </p:cNvSpPr>
          <p:nvPr/>
        </p:nvSpPr>
        <p:spPr bwMode="auto">
          <a:xfrm>
            <a:off x="5715000" y="3656013"/>
            <a:ext cx="0" cy="304800"/>
          </a:xfrm>
          <a:prstGeom prst="line">
            <a:avLst/>
          </a:prstGeom>
          <a:noFill/>
          <a:ln w="31750">
            <a:solidFill>
              <a:schemeClr val="tx1"/>
            </a:solidFill>
            <a:round/>
            <a:headEnd/>
            <a:tailEnd type="triangle" w="med" len="med"/>
          </a:ln>
        </p:spPr>
        <p:txBody>
          <a:bodyPr/>
          <a:lstStyle/>
          <a:p>
            <a:endParaRPr lang="en-US"/>
          </a:p>
        </p:txBody>
      </p:sp>
      <p:sp>
        <p:nvSpPr>
          <p:cNvPr id="26635" name="Line 10"/>
          <p:cNvSpPr>
            <a:spLocks noChangeShapeType="1"/>
          </p:cNvSpPr>
          <p:nvPr/>
        </p:nvSpPr>
        <p:spPr bwMode="auto">
          <a:xfrm>
            <a:off x="5715000" y="4570413"/>
            <a:ext cx="0" cy="381000"/>
          </a:xfrm>
          <a:prstGeom prst="line">
            <a:avLst/>
          </a:prstGeom>
          <a:noFill/>
          <a:ln w="31750">
            <a:solidFill>
              <a:schemeClr val="tx1"/>
            </a:solidFill>
            <a:round/>
            <a:headEnd/>
            <a:tailEnd type="triangle" w="med" len="med"/>
          </a:ln>
        </p:spPr>
        <p:txBody>
          <a:bodyPr/>
          <a:lstStyle/>
          <a:p>
            <a:endParaRPr lang="en-US"/>
          </a:p>
        </p:txBody>
      </p:sp>
      <p:sp>
        <p:nvSpPr>
          <p:cNvPr id="26636" name="Line 11"/>
          <p:cNvSpPr>
            <a:spLocks noChangeShapeType="1"/>
          </p:cNvSpPr>
          <p:nvPr/>
        </p:nvSpPr>
        <p:spPr bwMode="auto">
          <a:xfrm>
            <a:off x="5715000" y="5332413"/>
            <a:ext cx="0" cy="381000"/>
          </a:xfrm>
          <a:prstGeom prst="line">
            <a:avLst/>
          </a:prstGeom>
          <a:noFill/>
          <a:ln w="31750">
            <a:solidFill>
              <a:schemeClr val="tx1"/>
            </a:solidFill>
            <a:round/>
            <a:headEnd/>
            <a:tailEnd/>
          </a:ln>
        </p:spPr>
        <p:txBody>
          <a:bodyPr/>
          <a:lstStyle/>
          <a:p>
            <a:endParaRPr lang="en-US"/>
          </a:p>
        </p:txBody>
      </p:sp>
      <p:sp>
        <p:nvSpPr>
          <p:cNvPr id="26637" name="Text Box 14"/>
          <p:cNvSpPr txBox="1">
            <a:spLocks noChangeArrowheads="1"/>
          </p:cNvSpPr>
          <p:nvPr/>
        </p:nvSpPr>
        <p:spPr bwMode="auto">
          <a:xfrm>
            <a:off x="5791200" y="4494213"/>
            <a:ext cx="304800" cy="338137"/>
          </a:xfrm>
          <a:prstGeom prst="rect">
            <a:avLst/>
          </a:prstGeom>
          <a:noFill/>
          <a:ln w="9525">
            <a:noFill/>
            <a:miter lim="800000"/>
            <a:headEnd/>
            <a:tailEnd/>
          </a:ln>
        </p:spPr>
        <p:txBody>
          <a:bodyPr>
            <a:spAutoFit/>
          </a:bodyPr>
          <a:lstStyle/>
          <a:p>
            <a:pPr algn="ctr">
              <a:spcBef>
                <a:spcPct val="50000"/>
              </a:spcBef>
            </a:pPr>
            <a:r>
              <a:rPr lang="en-US" sz="1600"/>
              <a:t>Đ</a:t>
            </a:r>
            <a:endParaRPr lang="en-US" sz="1600">
              <a:latin typeface=".VnTime" pitchFamily="34" charset="0"/>
            </a:endParaRPr>
          </a:p>
        </p:txBody>
      </p:sp>
      <p:cxnSp>
        <p:nvCxnSpPr>
          <p:cNvPr id="26638" name="Straight Connector 15"/>
          <p:cNvCxnSpPr>
            <a:cxnSpLocks noChangeShapeType="1"/>
          </p:cNvCxnSpPr>
          <p:nvPr/>
        </p:nvCxnSpPr>
        <p:spPr bwMode="auto">
          <a:xfrm rot="10800000">
            <a:off x="3810000" y="5713413"/>
            <a:ext cx="1905000" cy="1587"/>
          </a:xfrm>
          <a:prstGeom prst="line">
            <a:avLst/>
          </a:prstGeom>
          <a:noFill/>
          <a:ln w="31750" algn="ctr">
            <a:solidFill>
              <a:schemeClr val="tx1"/>
            </a:solidFill>
            <a:round/>
            <a:headEnd/>
            <a:tailEnd/>
          </a:ln>
        </p:spPr>
      </p:cxnSp>
      <p:cxnSp>
        <p:nvCxnSpPr>
          <p:cNvPr id="26639" name="Straight Arrow Connector 16"/>
          <p:cNvCxnSpPr>
            <a:cxnSpLocks noChangeShapeType="1"/>
          </p:cNvCxnSpPr>
          <p:nvPr/>
        </p:nvCxnSpPr>
        <p:spPr bwMode="auto">
          <a:xfrm rot="5400000" flipH="1" flipV="1">
            <a:off x="3086893" y="4990307"/>
            <a:ext cx="1446213" cy="0"/>
          </a:xfrm>
          <a:prstGeom prst="straightConnector1">
            <a:avLst/>
          </a:prstGeom>
          <a:noFill/>
          <a:ln w="31750" algn="ctr">
            <a:solidFill>
              <a:schemeClr val="tx1"/>
            </a:solidFill>
            <a:round/>
            <a:headEnd/>
            <a:tailEnd type="arrow" w="med" len="med"/>
          </a:ln>
        </p:spPr>
      </p:cxnSp>
      <p:cxnSp>
        <p:nvCxnSpPr>
          <p:cNvPr id="26640" name="Straight Arrow Connector 17"/>
          <p:cNvCxnSpPr>
            <a:cxnSpLocks noChangeShapeType="1"/>
            <a:endCxn id="26632" idx="1"/>
          </p:cNvCxnSpPr>
          <p:nvPr/>
        </p:nvCxnSpPr>
        <p:spPr bwMode="auto">
          <a:xfrm>
            <a:off x="3810000" y="4265613"/>
            <a:ext cx="1066800" cy="1587"/>
          </a:xfrm>
          <a:prstGeom prst="straightConnector1">
            <a:avLst/>
          </a:prstGeom>
          <a:noFill/>
          <a:ln w="31750" algn="ctr">
            <a:solidFill>
              <a:schemeClr val="tx1"/>
            </a:solidFill>
            <a:round/>
            <a:headEnd/>
            <a:tailEnd type="arrow" w="med" len="med"/>
          </a:ln>
        </p:spPr>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eaLnBrk="1" fontAlgn="auto" hangingPunct="1">
              <a:spcAft>
                <a:spcPts val="0"/>
              </a:spcAft>
              <a:defRPr/>
            </a:pPr>
            <a:r>
              <a:rPr lang="en-US" smtClean="0"/>
              <a:t>Lệnh </a:t>
            </a:r>
            <a:r>
              <a:rPr lang="en-US" b="1" i="1" smtClean="0"/>
              <a:t>while </a:t>
            </a:r>
            <a:r>
              <a:rPr lang="en-US" smtClean="0"/>
              <a:t> </a:t>
            </a:r>
            <a:br>
              <a:rPr lang="en-US" smtClean="0"/>
            </a:br>
            <a:r>
              <a:rPr lang="en-US" smtClean="0"/>
              <a:t>Ví dụ: tính BSCNN của 2 số</a:t>
            </a:r>
          </a:p>
        </p:txBody>
      </p:sp>
      <p:sp>
        <p:nvSpPr>
          <p:cNvPr id="27651"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3A60855-6525-4EAF-B23B-17C718A0F507}" type="slidenum">
              <a:rPr lang="en-US" smtClean="0"/>
              <a:pPr/>
              <a:t>19</a:t>
            </a:fld>
            <a:endParaRPr lang="en-US" smtClean="0"/>
          </a:p>
        </p:txBody>
      </p:sp>
      <p:sp>
        <p:nvSpPr>
          <p:cNvPr id="27652" name="Rounded Rectangle 3"/>
          <p:cNvSpPr>
            <a:spLocks noChangeArrowheads="1"/>
          </p:cNvSpPr>
          <p:nvPr/>
        </p:nvSpPr>
        <p:spPr bwMode="auto">
          <a:xfrm>
            <a:off x="1066800" y="1600200"/>
            <a:ext cx="7239000" cy="4572000"/>
          </a:xfrm>
          <a:prstGeom prst="roundRect">
            <a:avLst>
              <a:gd name="adj" fmla="val 16667"/>
            </a:avLst>
          </a:prstGeom>
          <a:solidFill>
            <a:schemeClr val="accent3">
              <a:lumMod val="60000"/>
              <a:lumOff val="40000"/>
            </a:schemeClr>
          </a:solidFill>
          <a:ln w="9525" algn="ctr">
            <a:solidFill>
              <a:schemeClr val="tx1"/>
            </a:solidFill>
            <a:round/>
            <a:headEnd/>
            <a:tailEnd/>
          </a:ln>
        </p:spPr>
        <p:txBody>
          <a:bodyPr/>
          <a:lstStyle/>
          <a:p>
            <a:pPr>
              <a:defRPr/>
            </a:pPr>
            <a:r>
              <a:rPr lang="en-US" sz="1600"/>
              <a:t>#include &lt;stdio.h&gt;</a:t>
            </a:r>
          </a:p>
          <a:p>
            <a:pPr>
              <a:defRPr/>
            </a:pPr>
            <a:r>
              <a:rPr lang="en-US" sz="1600"/>
              <a:t>#include &lt;conio.h&gt;</a:t>
            </a:r>
          </a:p>
          <a:p>
            <a:pPr>
              <a:defRPr/>
            </a:pPr>
            <a:r>
              <a:rPr lang="en-US" sz="1600"/>
              <a:t>void main()	{</a:t>
            </a:r>
          </a:p>
          <a:p>
            <a:pPr>
              <a:defRPr/>
            </a:pPr>
            <a:r>
              <a:rPr lang="en-US" sz="1600"/>
              <a:t>   unsigned int a,b,x,y;</a:t>
            </a:r>
          </a:p>
          <a:p>
            <a:pPr>
              <a:defRPr/>
            </a:pPr>
            <a:r>
              <a:rPr lang="en-US" sz="1600"/>
              <a:t>   printf("nhap 2 so x, y : ");</a:t>
            </a:r>
          </a:p>
          <a:p>
            <a:pPr>
              <a:defRPr/>
            </a:pPr>
            <a:r>
              <a:rPr lang="en-US" sz="1600"/>
              <a:t>   scanf("%u%u", &amp;x,&amp;y);</a:t>
            </a:r>
          </a:p>
          <a:p>
            <a:pPr>
              <a:defRPr/>
            </a:pPr>
            <a:r>
              <a:rPr lang="en-US" sz="1600"/>
              <a:t>   a = x;   b = y; </a:t>
            </a:r>
          </a:p>
          <a:p>
            <a:pPr>
              <a:defRPr/>
            </a:pPr>
            <a:r>
              <a:rPr lang="en-US" sz="1600"/>
              <a:t>   if (a*b==0)</a:t>
            </a:r>
          </a:p>
          <a:p>
            <a:pPr>
              <a:defRPr/>
            </a:pPr>
            <a:r>
              <a:rPr lang="en-US" sz="1600"/>
              <a:t>      printf("Khong tim bsc cua 0");</a:t>
            </a:r>
          </a:p>
          <a:p>
            <a:pPr>
              <a:defRPr/>
            </a:pPr>
            <a:r>
              <a:rPr lang="en-US" sz="1600"/>
              <a:t>   else {</a:t>
            </a:r>
          </a:p>
          <a:p>
            <a:pPr>
              <a:defRPr/>
            </a:pPr>
            <a:r>
              <a:rPr lang="en-US" sz="1600"/>
              <a:t>      </a:t>
            </a:r>
            <a:r>
              <a:rPr lang="en-US" sz="1600" b="1"/>
              <a:t>while</a:t>
            </a:r>
            <a:r>
              <a:rPr lang="en-US" sz="1600"/>
              <a:t> (a!=b)</a:t>
            </a:r>
          </a:p>
          <a:p>
            <a:pPr>
              <a:defRPr/>
            </a:pPr>
            <a:r>
              <a:rPr lang="en-US" sz="1600"/>
              <a:t>         if (a&gt;b) a -= b;</a:t>
            </a:r>
          </a:p>
          <a:p>
            <a:pPr>
              <a:defRPr/>
            </a:pPr>
            <a:r>
              <a:rPr lang="en-US" sz="1600"/>
              <a:t>         else b -= a;</a:t>
            </a:r>
          </a:p>
          <a:p>
            <a:pPr>
              <a:defRPr/>
            </a:pPr>
            <a:r>
              <a:rPr lang="en-US" sz="1600"/>
              <a:t>      printf("boi so chung nho nhat la %u", x*y/a);</a:t>
            </a:r>
          </a:p>
          <a:p>
            <a:pPr>
              <a:defRPr/>
            </a:pPr>
            <a:r>
              <a:rPr lang="en-US" sz="1600"/>
              <a:t>   }</a:t>
            </a:r>
          </a:p>
          <a:p>
            <a:pPr>
              <a:defRPr/>
            </a:pPr>
            <a:r>
              <a:rPr lang="en-US" sz="1600"/>
              <a:t>   getch();</a:t>
            </a:r>
          </a:p>
          <a:p>
            <a:pPr>
              <a:defRPr/>
            </a:pPr>
            <a:r>
              <a:rPr lang="en-US" sz="160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AU" sz="3600" smtClean="0">
                <a:latin typeface="Arial" charset="0"/>
                <a:cs typeface="Arial" charset="0"/>
              </a:rPr>
              <a:t>Nội dung chính</a:t>
            </a:r>
            <a:endParaRPr lang="en-US" sz="3400" b="1" smtClean="0">
              <a:latin typeface="Arial" charset="0"/>
              <a:cs typeface="Arial" charset="0"/>
            </a:endParaRPr>
          </a:p>
        </p:txBody>
      </p:sp>
      <p:sp>
        <p:nvSpPr>
          <p:cNvPr id="1024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C8CF66A-6C62-4270-A93A-B42FB534B4FB}" type="slidenum">
              <a:rPr lang="en-US" smtClean="0"/>
              <a:pPr/>
              <a:t>2</a:t>
            </a:fld>
            <a:endParaRPr lang="en-US" smtClean="0"/>
          </a:p>
        </p:txBody>
      </p:sp>
      <p:sp>
        <p:nvSpPr>
          <p:cNvPr id="3075" name="Rectangle 3"/>
          <p:cNvSpPr>
            <a:spLocks noGrp="1" noChangeArrowheads="1"/>
          </p:cNvSpPr>
          <p:nvPr>
            <p:ph sz="quarter" idx="1"/>
          </p:nvPr>
        </p:nvSpPr>
        <p:spPr>
          <a:xfrm>
            <a:off x="457200" y="1219200"/>
            <a:ext cx="8229600" cy="4937125"/>
          </a:xfrm>
        </p:spPr>
        <p:txBody>
          <a:bodyPr>
            <a:normAutofit/>
          </a:bodyPr>
          <a:lstStyle/>
          <a:p>
            <a:pPr marL="514350" indent="-514350" eaLnBrk="1" fontAlgn="auto" hangingPunct="1">
              <a:spcAft>
                <a:spcPts val="0"/>
              </a:spcAft>
              <a:buFont typeface="+mj-lt"/>
              <a:buAutoNum type="arabicPeriod"/>
              <a:defRPr/>
            </a:pPr>
            <a:r>
              <a:rPr lang="en-US" sz="2800" smtClean="0"/>
              <a:t>Giới thiệu</a:t>
            </a:r>
          </a:p>
          <a:p>
            <a:pPr marL="514350" indent="-514350" eaLnBrk="1" fontAlgn="auto" hangingPunct="1">
              <a:spcAft>
                <a:spcPts val="0"/>
              </a:spcAft>
              <a:buFont typeface="+mj-lt"/>
              <a:buAutoNum type="arabicPeriod"/>
              <a:defRPr/>
            </a:pPr>
            <a:r>
              <a:rPr lang="en-US" sz="2800" smtClean="0"/>
              <a:t>Các cấu trúc rẽ nhánh</a:t>
            </a:r>
          </a:p>
          <a:p>
            <a:pPr marL="514350" indent="-514350" eaLnBrk="1" fontAlgn="auto" hangingPunct="1">
              <a:spcAft>
                <a:spcPts val="0"/>
              </a:spcAft>
              <a:buFont typeface="+mj-lt"/>
              <a:buAutoNum type="arabicPeriod"/>
              <a:defRPr/>
            </a:pPr>
            <a:r>
              <a:rPr lang="en-US" sz="2800" smtClean="0"/>
              <a:t>Các cấu trúc lặp</a:t>
            </a:r>
          </a:p>
          <a:p>
            <a:pPr marL="274320" indent="-274320" eaLnBrk="1" fontAlgn="auto" hangingPunct="1">
              <a:spcAft>
                <a:spcPts val="0"/>
              </a:spcAft>
              <a:buFont typeface="Wingdings 3"/>
              <a:buChar char=""/>
              <a:defRPr/>
            </a:pPr>
            <a:endParaRPr lang="en-US" smtClean="0"/>
          </a:p>
          <a:p>
            <a:pPr marL="274320" indent="-274320" eaLnBrk="1" fontAlgn="auto" hangingPunct="1">
              <a:spcAft>
                <a:spcPts val="0"/>
              </a:spcAft>
              <a:buFont typeface="Wingdings 3"/>
              <a:buChar char=""/>
              <a:defRPr/>
            </a:pP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latin typeface="Arial" charset="0"/>
                <a:cs typeface="Arial" charset="0"/>
              </a:rPr>
              <a:t>Lệnh </a:t>
            </a:r>
            <a:r>
              <a:rPr lang="en-US" b="1" i="1" smtClean="0">
                <a:latin typeface="Arial" charset="0"/>
                <a:cs typeface="Arial" charset="0"/>
              </a:rPr>
              <a:t>do … while</a:t>
            </a:r>
            <a:endParaRPr lang="en-US" smtClean="0">
              <a:latin typeface="Arial" charset="0"/>
              <a:cs typeface="Arial" charset="0"/>
            </a:endParaRPr>
          </a:p>
        </p:txBody>
      </p:sp>
      <p:sp>
        <p:nvSpPr>
          <p:cNvPr id="28675" name="Slide Number Placeholder 1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18733A5-855A-46D5-BC28-D5AB74161F42}" type="slidenum">
              <a:rPr lang="en-US" smtClean="0"/>
              <a:pPr/>
              <a:t>20</a:t>
            </a:fld>
            <a:endParaRPr lang="en-US" smtClean="0"/>
          </a:p>
        </p:txBody>
      </p:sp>
      <p:sp>
        <p:nvSpPr>
          <p:cNvPr id="28676" name="Content Placeholder 2"/>
          <p:cNvSpPr>
            <a:spLocks noGrp="1"/>
          </p:cNvSpPr>
          <p:nvPr>
            <p:ph sz="quarter" idx="1"/>
          </p:nvPr>
        </p:nvSpPr>
        <p:spPr>
          <a:xfrm>
            <a:off x="457200" y="1219200"/>
            <a:ext cx="8229600" cy="4937125"/>
          </a:xfrm>
        </p:spPr>
        <p:txBody>
          <a:bodyPr/>
          <a:lstStyle/>
          <a:p>
            <a:pPr eaLnBrk="1" hangingPunct="1">
              <a:buFont typeface="Wingdings" pitchFamily="2" charset="2"/>
              <a:buNone/>
            </a:pPr>
            <a:r>
              <a:rPr lang="en-US" smtClean="0"/>
              <a:t>- Cú pháp:</a:t>
            </a:r>
          </a:p>
          <a:p>
            <a:pPr algn="ctr" eaLnBrk="1" hangingPunct="1">
              <a:buFont typeface="Wingdings" pitchFamily="2" charset="2"/>
              <a:buNone/>
            </a:pPr>
            <a:r>
              <a:rPr lang="en-US" smtClean="0"/>
              <a:t>	</a:t>
            </a:r>
            <a:r>
              <a:rPr lang="en-US" b="1" smtClean="0"/>
              <a:t>do</a:t>
            </a:r>
            <a:r>
              <a:rPr lang="en-US" smtClean="0"/>
              <a:t>  lệnh A  </a:t>
            </a:r>
            <a:r>
              <a:rPr lang="en-US" b="1" smtClean="0"/>
              <a:t>while</a:t>
            </a:r>
            <a:r>
              <a:rPr lang="en-US" smtClean="0"/>
              <a:t> (btđk) ;</a:t>
            </a:r>
          </a:p>
          <a:p>
            <a:pPr eaLnBrk="1" hangingPunct="1">
              <a:buFont typeface="Wingdings" pitchFamily="2" charset="2"/>
              <a:buNone/>
            </a:pPr>
            <a:r>
              <a:rPr lang="en-US" smtClean="0"/>
              <a:t>- Nguyên tắc hoạt động</a:t>
            </a:r>
          </a:p>
          <a:p>
            <a:pPr eaLnBrk="1" hangingPunct="1"/>
            <a:endParaRPr lang="en-US" smtClean="0"/>
          </a:p>
        </p:txBody>
      </p:sp>
      <p:sp>
        <p:nvSpPr>
          <p:cNvPr id="28677" name="Text Box 4"/>
          <p:cNvSpPr txBox="1">
            <a:spLocks noChangeArrowheads="1"/>
          </p:cNvSpPr>
          <p:nvPr/>
        </p:nvSpPr>
        <p:spPr bwMode="auto">
          <a:xfrm>
            <a:off x="4953000" y="3662363"/>
            <a:ext cx="1524000" cy="400050"/>
          </a:xfrm>
          <a:prstGeom prst="rect">
            <a:avLst/>
          </a:prstGeom>
          <a:noFill/>
          <a:ln w="9525">
            <a:solidFill>
              <a:schemeClr val="tx1"/>
            </a:solidFill>
            <a:miter lim="800000"/>
            <a:headEnd/>
            <a:tailEnd/>
          </a:ln>
        </p:spPr>
        <p:txBody>
          <a:bodyPr>
            <a:spAutoFit/>
          </a:bodyPr>
          <a:lstStyle/>
          <a:p>
            <a:pPr algn="ctr">
              <a:spcBef>
                <a:spcPct val="50000"/>
              </a:spcBef>
            </a:pPr>
            <a:r>
              <a:rPr lang="en-US" sz="2000">
                <a:latin typeface="Times New Roman" pitchFamily="18" charset="0"/>
                <a:cs typeface="Times New Roman" pitchFamily="18" charset="0"/>
              </a:rPr>
              <a:t>Lệnh A</a:t>
            </a:r>
          </a:p>
        </p:txBody>
      </p:sp>
      <p:sp>
        <p:nvSpPr>
          <p:cNvPr id="28678" name="Oval 5"/>
          <p:cNvSpPr>
            <a:spLocks noChangeArrowheads="1"/>
          </p:cNvSpPr>
          <p:nvPr/>
        </p:nvSpPr>
        <p:spPr bwMode="auto">
          <a:xfrm>
            <a:off x="5562600" y="3048000"/>
            <a:ext cx="304800" cy="304800"/>
          </a:xfrm>
          <a:prstGeom prst="ellipse">
            <a:avLst/>
          </a:prstGeom>
          <a:solidFill>
            <a:srgbClr val="C0C0C0"/>
          </a:solidFill>
          <a:ln w="9525">
            <a:solidFill>
              <a:schemeClr val="tx1"/>
            </a:solidFill>
            <a:round/>
            <a:headEnd/>
            <a:tailEnd/>
          </a:ln>
        </p:spPr>
        <p:txBody>
          <a:bodyPr wrap="none" anchor="ctr"/>
          <a:lstStyle/>
          <a:p>
            <a:endParaRPr lang="en-US"/>
          </a:p>
        </p:txBody>
      </p:sp>
      <p:sp>
        <p:nvSpPr>
          <p:cNvPr id="28679" name="Oval 6"/>
          <p:cNvSpPr>
            <a:spLocks noChangeArrowheads="1"/>
          </p:cNvSpPr>
          <p:nvPr/>
        </p:nvSpPr>
        <p:spPr bwMode="auto">
          <a:xfrm>
            <a:off x="7467600" y="4572000"/>
            <a:ext cx="304800" cy="304800"/>
          </a:xfrm>
          <a:prstGeom prst="ellipse">
            <a:avLst/>
          </a:prstGeom>
          <a:solidFill>
            <a:schemeClr val="tx1"/>
          </a:solidFill>
          <a:ln w="9525">
            <a:solidFill>
              <a:schemeClr val="tx1"/>
            </a:solidFill>
            <a:round/>
            <a:headEnd/>
            <a:tailEnd/>
          </a:ln>
        </p:spPr>
        <p:txBody>
          <a:bodyPr wrap="none" anchor="ctr"/>
          <a:lstStyle/>
          <a:p>
            <a:endParaRPr lang="en-US"/>
          </a:p>
        </p:txBody>
      </p:sp>
      <p:sp>
        <p:nvSpPr>
          <p:cNvPr id="28680" name="AutoShape 7"/>
          <p:cNvSpPr>
            <a:spLocks noChangeArrowheads="1"/>
          </p:cNvSpPr>
          <p:nvPr/>
        </p:nvSpPr>
        <p:spPr bwMode="auto">
          <a:xfrm>
            <a:off x="4876800" y="4419600"/>
            <a:ext cx="1676400" cy="609600"/>
          </a:xfrm>
          <a:prstGeom prst="flowChartDecision">
            <a:avLst/>
          </a:prstGeom>
          <a:solidFill>
            <a:schemeClr val="accent3">
              <a:lumMod val="60000"/>
              <a:lumOff val="40000"/>
            </a:schemeClr>
          </a:solidFill>
          <a:ln w="9525">
            <a:solidFill>
              <a:schemeClr val="tx1"/>
            </a:solidFill>
            <a:miter lim="800000"/>
            <a:headEnd/>
            <a:tailEnd/>
          </a:ln>
        </p:spPr>
        <p:txBody>
          <a:bodyPr wrap="none" anchor="ctr"/>
          <a:lstStyle/>
          <a:p>
            <a:pPr algn="ctr">
              <a:defRPr/>
            </a:pPr>
            <a:r>
              <a:rPr lang="vi-VN" sz="2000"/>
              <a:t>btđk≠0</a:t>
            </a:r>
          </a:p>
        </p:txBody>
      </p:sp>
      <p:sp>
        <p:nvSpPr>
          <p:cNvPr id="28681" name="Line 8"/>
          <p:cNvSpPr>
            <a:spLocks noChangeShapeType="1"/>
          </p:cNvSpPr>
          <p:nvPr/>
        </p:nvSpPr>
        <p:spPr bwMode="auto">
          <a:xfrm>
            <a:off x="6553200" y="4724400"/>
            <a:ext cx="914400" cy="0"/>
          </a:xfrm>
          <a:prstGeom prst="line">
            <a:avLst/>
          </a:prstGeom>
          <a:noFill/>
          <a:ln w="31750">
            <a:solidFill>
              <a:schemeClr val="tx1"/>
            </a:solidFill>
            <a:round/>
            <a:headEnd/>
            <a:tailEnd type="triangle" w="med" len="med"/>
          </a:ln>
        </p:spPr>
        <p:txBody>
          <a:bodyPr/>
          <a:lstStyle/>
          <a:p>
            <a:endParaRPr lang="en-US"/>
          </a:p>
        </p:txBody>
      </p:sp>
      <p:sp>
        <p:nvSpPr>
          <p:cNvPr id="28682" name="Line 9"/>
          <p:cNvSpPr>
            <a:spLocks noChangeShapeType="1"/>
          </p:cNvSpPr>
          <p:nvPr/>
        </p:nvSpPr>
        <p:spPr bwMode="auto">
          <a:xfrm>
            <a:off x="5715000" y="3351213"/>
            <a:ext cx="0" cy="304800"/>
          </a:xfrm>
          <a:prstGeom prst="line">
            <a:avLst/>
          </a:prstGeom>
          <a:noFill/>
          <a:ln w="31750">
            <a:solidFill>
              <a:schemeClr val="tx1"/>
            </a:solidFill>
            <a:round/>
            <a:headEnd/>
            <a:tailEnd type="triangle" w="med" len="med"/>
          </a:ln>
        </p:spPr>
        <p:txBody>
          <a:bodyPr/>
          <a:lstStyle/>
          <a:p>
            <a:endParaRPr lang="en-US"/>
          </a:p>
        </p:txBody>
      </p:sp>
      <p:sp>
        <p:nvSpPr>
          <p:cNvPr id="28683" name="Line 10"/>
          <p:cNvSpPr>
            <a:spLocks noChangeShapeType="1"/>
          </p:cNvSpPr>
          <p:nvPr/>
        </p:nvSpPr>
        <p:spPr bwMode="auto">
          <a:xfrm>
            <a:off x="5715000" y="4038600"/>
            <a:ext cx="0" cy="381000"/>
          </a:xfrm>
          <a:prstGeom prst="line">
            <a:avLst/>
          </a:prstGeom>
          <a:noFill/>
          <a:ln w="31750">
            <a:solidFill>
              <a:schemeClr val="tx1"/>
            </a:solidFill>
            <a:round/>
            <a:headEnd/>
            <a:tailEnd type="triangle" w="med" len="med"/>
          </a:ln>
        </p:spPr>
        <p:txBody>
          <a:bodyPr/>
          <a:lstStyle/>
          <a:p>
            <a:endParaRPr lang="en-US"/>
          </a:p>
        </p:txBody>
      </p:sp>
      <p:sp>
        <p:nvSpPr>
          <p:cNvPr id="28684" name="Line 11"/>
          <p:cNvSpPr>
            <a:spLocks noChangeShapeType="1"/>
          </p:cNvSpPr>
          <p:nvPr/>
        </p:nvSpPr>
        <p:spPr bwMode="auto">
          <a:xfrm>
            <a:off x="5715000" y="5027613"/>
            <a:ext cx="0" cy="381000"/>
          </a:xfrm>
          <a:prstGeom prst="line">
            <a:avLst/>
          </a:prstGeom>
          <a:noFill/>
          <a:ln w="31750">
            <a:solidFill>
              <a:schemeClr val="tx1"/>
            </a:solidFill>
            <a:round/>
            <a:headEnd/>
            <a:tailEnd/>
          </a:ln>
        </p:spPr>
        <p:txBody>
          <a:bodyPr/>
          <a:lstStyle/>
          <a:p>
            <a:endParaRPr lang="en-US"/>
          </a:p>
        </p:txBody>
      </p:sp>
      <p:sp>
        <p:nvSpPr>
          <p:cNvPr id="28685" name="Text Box 14"/>
          <p:cNvSpPr txBox="1">
            <a:spLocks noChangeArrowheads="1"/>
          </p:cNvSpPr>
          <p:nvPr/>
        </p:nvSpPr>
        <p:spPr bwMode="auto">
          <a:xfrm>
            <a:off x="5791200" y="4995863"/>
            <a:ext cx="304800" cy="338137"/>
          </a:xfrm>
          <a:prstGeom prst="rect">
            <a:avLst/>
          </a:prstGeom>
          <a:noFill/>
          <a:ln w="9525">
            <a:noFill/>
            <a:miter lim="800000"/>
            <a:headEnd/>
            <a:tailEnd/>
          </a:ln>
        </p:spPr>
        <p:txBody>
          <a:bodyPr>
            <a:spAutoFit/>
          </a:bodyPr>
          <a:lstStyle/>
          <a:p>
            <a:pPr algn="ctr">
              <a:spcBef>
                <a:spcPct val="50000"/>
              </a:spcBef>
            </a:pPr>
            <a:r>
              <a:rPr lang="en-US" sz="1600"/>
              <a:t>Đ</a:t>
            </a:r>
            <a:endParaRPr lang="en-US" sz="1600">
              <a:latin typeface=".VnTime" pitchFamily="34" charset="0"/>
            </a:endParaRPr>
          </a:p>
        </p:txBody>
      </p:sp>
      <p:cxnSp>
        <p:nvCxnSpPr>
          <p:cNvPr id="28686" name="Straight Connector 12"/>
          <p:cNvCxnSpPr>
            <a:cxnSpLocks noChangeShapeType="1"/>
          </p:cNvCxnSpPr>
          <p:nvPr/>
        </p:nvCxnSpPr>
        <p:spPr bwMode="auto">
          <a:xfrm rot="10800000">
            <a:off x="3810000" y="5408613"/>
            <a:ext cx="1905000" cy="1587"/>
          </a:xfrm>
          <a:prstGeom prst="line">
            <a:avLst/>
          </a:prstGeom>
          <a:noFill/>
          <a:ln w="31750" algn="ctr">
            <a:solidFill>
              <a:schemeClr val="tx1"/>
            </a:solidFill>
            <a:round/>
            <a:headEnd/>
            <a:tailEnd/>
          </a:ln>
        </p:spPr>
      </p:cxnSp>
      <p:cxnSp>
        <p:nvCxnSpPr>
          <p:cNvPr id="28687" name="Straight Arrow Connector 13"/>
          <p:cNvCxnSpPr>
            <a:cxnSpLocks noChangeShapeType="1"/>
          </p:cNvCxnSpPr>
          <p:nvPr/>
        </p:nvCxnSpPr>
        <p:spPr bwMode="auto">
          <a:xfrm rot="5400000" flipH="1" flipV="1">
            <a:off x="3009107" y="4609306"/>
            <a:ext cx="1600200" cy="1587"/>
          </a:xfrm>
          <a:prstGeom prst="straightConnector1">
            <a:avLst/>
          </a:prstGeom>
          <a:noFill/>
          <a:ln w="31750" algn="ctr">
            <a:solidFill>
              <a:schemeClr val="tx1"/>
            </a:solidFill>
            <a:round/>
            <a:headEnd/>
            <a:tailEnd type="arrow" w="med" len="med"/>
          </a:ln>
        </p:spPr>
      </p:cxnSp>
      <p:cxnSp>
        <p:nvCxnSpPr>
          <p:cNvPr id="28688" name="Straight Arrow Connector 22"/>
          <p:cNvCxnSpPr>
            <a:cxnSpLocks noChangeShapeType="1"/>
          </p:cNvCxnSpPr>
          <p:nvPr/>
        </p:nvCxnSpPr>
        <p:spPr bwMode="auto">
          <a:xfrm>
            <a:off x="3810000" y="3810000"/>
            <a:ext cx="1143000" cy="1588"/>
          </a:xfrm>
          <a:prstGeom prst="straightConnector1">
            <a:avLst/>
          </a:prstGeom>
          <a:noFill/>
          <a:ln w="31750" algn="ctr">
            <a:solidFill>
              <a:schemeClr val="tx1"/>
            </a:solidFill>
            <a:round/>
            <a:headEnd/>
            <a:tailEnd type="arrow" w="med" len="med"/>
          </a:ln>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pPr eaLnBrk="1" fontAlgn="auto" hangingPunct="1">
              <a:spcAft>
                <a:spcPts val="0"/>
              </a:spcAft>
              <a:defRPr/>
            </a:pPr>
            <a:r>
              <a:rPr lang="en-US" smtClean="0"/>
              <a:t>Lệnh </a:t>
            </a:r>
            <a:r>
              <a:rPr lang="en-US" b="1" i="1" smtClean="0"/>
              <a:t>do … while </a:t>
            </a:r>
            <a:r>
              <a:rPr lang="en-US" i="1" smtClean="0"/>
              <a:t>-</a:t>
            </a:r>
            <a:r>
              <a:rPr lang="en-US" b="1" i="1" smtClean="0"/>
              <a:t> </a:t>
            </a:r>
            <a:r>
              <a:rPr lang="en-US" smtClean="0"/>
              <a:t>Ví dụ: Tính căn bậc 2 của 10 số nguyên dương đầu tiên</a:t>
            </a:r>
          </a:p>
        </p:txBody>
      </p:sp>
      <p:sp>
        <p:nvSpPr>
          <p:cNvPr id="29699"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B4FFE12-71CD-4B57-8234-A8C056F565D1}" type="slidenum">
              <a:rPr lang="en-US" smtClean="0"/>
              <a:pPr/>
              <a:t>21</a:t>
            </a:fld>
            <a:endParaRPr lang="en-US" smtClean="0"/>
          </a:p>
        </p:txBody>
      </p:sp>
      <p:sp>
        <p:nvSpPr>
          <p:cNvPr id="29700" name="Rounded Rectangle 3"/>
          <p:cNvSpPr>
            <a:spLocks noChangeArrowheads="1"/>
          </p:cNvSpPr>
          <p:nvPr/>
        </p:nvSpPr>
        <p:spPr bwMode="auto">
          <a:xfrm>
            <a:off x="304800" y="1524000"/>
            <a:ext cx="8686800" cy="4495800"/>
          </a:xfrm>
          <a:prstGeom prst="roundRect">
            <a:avLst>
              <a:gd name="adj" fmla="val 16667"/>
            </a:avLst>
          </a:prstGeom>
          <a:solidFill>
            <a:schemeClr val="accent3">
              <a:lumMod val="60000"/>
              <a:lumOff val="40000"/>
            </a:schemeClr>
          </a:solidFill>
          <a:ln w="9525" algn="ctr">
            <a:solidFill>
              <a:schemeClr val="tx1"/>
            </a:solidFill>
            <a:round/>
            <a:headEnd/>
            <a:tailEnd/>
          </a:ln>
        </p:spPr>
        <p:txBody>
          <a:bodyPr/>
          <a:lstStyle/>
          <a:p>
            <a:pPr>
              <a:defRPr/>
            </a:pPr>
            <a:r>
              <a:rPr lang="en-US" sz="2000"/>
              <a:t>#include &lt;stdio.h&gt;</a:t>
            </a:r>
          </a:p>
          <a:p>
            <a:pPr>
              <a:defRPr/>
            </a:pPr>
            <a:r>
              <a:rPr lang="en-US" sz="2000"/>
              <a:t>#include &lt;conio.h&gt;</a:t>
            </a:r>
          </a:p>
          <a:p>
            <a:pPr>
              <a:defRPr/>
            </a:pPr>
            <a:r>
              <a:rPr lang="en-US" sz="2000"/>
              <a:t>#include &lt;math.h&gt; </a:t>
            </a:r>
            <a:r>
              <a:rPr lang="en-US" sz="2000">
                <a:solidFill>
                  <a:srgbClr val="FF0000"/>
                </a:solidFill>
              </a:rPr>
              <a:t>/*Thu vien toan hoc, chua ham sqrt tinh can bac 2*/</a:t>
            </a:r>
          </a:p>
          <a:p>
            <a:pPr>
              <a:defRPr/>
            </a:pPr>
            <a:r>
              <a:rPr lang="en-US" sz="2000"/>
              <a:t>main()</a:t>
            </a:r>
          </a:p>
          <a:p>
            <a:pPr>
              <a:defRPr/>
            </a:pPr>
            <a:r>
              <a:rPr lang="en-US" sz="2000"/>
              <a:t>{  int  i=1; 	</a:t>
            </a:r>
          </a:p>
          <a:p>
            <a:pPr>
              <a:defRPr/>
            </a:pPr>
            <a:r>
              <a:rPr lang="en-US" sz="2000"/>
              <a:t>   float  kqua;    </a:t>
            </a:r>
          </a:p>
          <a:p>
            <a:pPr>
              <a:defRPr/>
            </a:pPr>
            <a:r>
              <a:rPr lang="en-US" sz="2000"/>
              <a:t>   </a:t>
            </a:r>
            <a:r>
              <a:rPr lang="en-US" sz="2000" b="1"/>
              <a:t>do</a:t>
            </a:r>
            <a:r>
              <a:rPr lang="en-US" sz="2000"/>
              <a:t> </a:t>
            </a:r>
            <a:r>
              <a:rPr lang="en-US" sz="2000" b="1"/>
              <a:t>{</a:t>
            </a:r>
          </a:p>
          <a:p>
            <a:pPr>
              <a:defRPr/>
            </a:pPr>
            <a:r>
              <a:rPr lang="en-US" sz="2000"/>
              <a:t>      kqua = sqrt(i);  </a:t>
            </a:r>
          </a:p>
          <a:p>
            <a:pPr>
              <a:defRPr/>
            </a:pPr>
            <a:r>
              <a:rPr lang="en-US" sz="2000"/>
              <a:t>      printf("Can bac 2 cua %d = %f \n", i, kqua);</a:t>
            </a:r>
          </a:p>
          <a:p>
            <a:pPr>
              <a:defRPr/>
            </a:pPr>
            <a:r>
              <a:rPr lang="en-US" sz="2000"/>
              <a:t>      i++;</a:t>
            </a:r>
          </a:p>
          <a:p>
            <a:pPr>
              <a:defRPr/>
            </a:pPr>
            <a:r>
              <a:rPr lang="en-US" sz="2000"/>
              <a:t>   </a:t>
            </a:r>
            <a:r>
              <a:rPr lang="en-US" sz="2000" b="1"/>
              <a:t>}</a:t>
            </a:r>
            <a:r>
              <a:rPr lang="en-US" sz="2000"/>
              <a:t> </a:t>
            </a:r>
            <a:r>
              <a:rPr lang="en-US" sz="2000" b="1"/>
              <a:t>while </a:t>
            </a:r>
            <a:r>
              <a:rPr lang="en-US" sz="2000"/>
              <a:t>(i&lt;=10);</a:t>
            </a:r>
          </a:p>
          <a:p>
            <a:pPr>
              <a:defRPr/>
            </a:pPr>
            <a:r>
              <a:rPr lang="en-US" sz="2000"/>
              <a:t>   getch();</a:t>
            </a:r>
          </a:p>
          <a:p>
            <a:pPr>
              <a:defRPr/>
            </a:pPr>
            <a:r>
              <a:rPr lang="en-US" sz="2000"/>
              <a:t>}	 //Ket thuc chuong trinh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latin typeface="Arial" charset="0"/>
                <a:cs typeface="Arial" charset="0"/>
              </a:rPr>
              <a:t>Lệnh </a:t>
            </a:r>
            <a:r>
              <a:rPr lang="en-US" b="1" i="1" smtClean="0">
                <a:latin typeface="Arial" charset="0"/>
                <a:cs typeface="Arial" charset="0"/>
              </a:rPr>
              <a:t>break </a:t>
            </a:r>
            <a:r>
              <a:rPr lang="en-US" smtClean="0">
                <a:latin typeface="Arial" charset="0"/>
                <a:cs typeface="Arial" charset="0"/>
              </a:rPr>
              <a:t>và </a:t>
            </a:r>
            <a:r>
              <a:rPr lang="en-US" b="1" i="1" smtClean="0">
                <a:latin typeface="Arial" charset="0"/>
                <a:cs typeface="Arial" charset="0"/>
              </a:rPr>
              <a:t>continue</a:t>
            </a:r>
          </a:p>
        </p:txBody>
      </p:sp>
      <p:sp>
        <p:nvSpPr>
          <p:cNvPr id="3072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445BA7D-B524-49A3-86EA-42E4E61B3B61}" type="slidenum">
              <a:rPr lang="en-US" smtClean="0"/>
              <a:pPr/>
              <a:t>22</a:t>
            </a:fld>
            <a:endParaRPr lang="en-US" smtClean="0"/>
          </a:p>
        </p:txBody>
      </p:sp>
      <p:sp>
        <p:nvSpPr>
          <p:cNvPr id="30724" name="Content Placeholder 2"/>
          <p:cNvSpPr>
            <a:spLocks noGrp="1"/>
          </p:cNvSpPr>
          <p:nvPr>
            <p:ph sz="quarter" idx="1"/>
          </p:nvPr>
        </p:nvSpPr>
        <p:spPr>
          <a:xfrm>
            <a:off x="457200" y="1219200"/>
            <a:ext cx="8229600" cy="4937125"/>
          </a:xfrm>
        </p:spPr>
        <p:txBody>
          <a:bodyPr/>
          <a:lstStyle/>
          <a:p>
            <a:pPr eaLnBrk="1" hangingPunct="1"/>
            <a:r>
              <a:rPr lang="en-US" smtClean="0"/>
              <a:t>Lệnh </a:t>
            </a:r>
            <a:r>
              <a:rPr lang="en-US" b="1" smtClean="0"/>
              <a:t>break</a:t>
            </a:r>
            <a:r>
              <a:rPr lang="en-US" smtClean="0"/>
              <a:t>: cho phép kết thúc vòng lặp ngay lập tức (bỏ qua bước kiểm tra điều kiện)</a:t>
            </a:r>
          </a:p>
          <a:p>
            <a:pPr eaLnBrk="1" hangingPunct="1"/>
            <a:endParaRPr lang="en-US" smtClean="0"/>
          </a:p>
          <a:p>
            <a:pPr eaLnBrk="1" hangingPunct="1"/>
            <a:r>
              <a:rPr lang="en-US" smtClean="0"/>
              <a:t>Lệnh </a:t>
            </a:r>
            <a:r>
              <a:rPr lang="en-US" b="1" smtClean="0"/>
              <a:t>continue</a:t>
            </a:r>
            <a:r>
              <a:rPr lang="en-US" smtClean="0"/>
              <a:t>: cho phép bỏ qua các lệnh phía sau lệnh này và ngay lập tức quay lại đầu vòng lặp.</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latin typeface="Arial" charset="0"/>
                <a:cs typeface="Arial" charset="0"/>
              </a:rPr>
              <a:t>Tóm tắt về các cấu trúc điều khiển</a:t>
            </a:r>
          </a:p>
        </p:txBody>
      </p:sp>
      <p:sp>
        <p:nvSpPr>
          <p:cNvPr id="3174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FFD82E7-5C34-4AC6-A516-55FDA1DA3E53}" type="slidenum">
              <a:rPr lang="en-US" smtClean="0"/>
              <a:pPr/>
              <a:t>23</a:t>
            </a:fld>
            <a:endParaRPr lang="en-US" smtClean="0"/>
          </a:p>
        </p:txBody>
      </p:sp>
      <p:sp>
        <p:nvSpPr>
          <p:cNvPr id="31748" name="Content Placeholder 2"/>
          <p:cNvSpPr>
            <a:spLocks noGrp="1"/>
          </p:cNvSpPr>
          <p:nvPr>
            <p:ph sz="quarter" idx="1"/>
          </p:nvPr>
        </p:nvSpPr>
        <p:spPr>
          <a:xfrm>
            <a:off x="457200" y="1219200"/>
            <a:ext cx="8229600" cy="4937125"/>
          </a:xfrm>
        </p:spPr>
        <p:txBody>
          <a:bodyPr/>
          <a:lstStyle/>
          <a:p>
            <a:pPr eaLnBrk="1" hangingPunct="1"/>
            <a:r>
              <a:rPr lang="en-US" sz="2800" smtClean="0"/>
              <a:t>Cấu trúc tuần tự: khối lệnh {…}</a:t>
            </a:r>
          </a:p>
          <a:p>
            <a:pPr eaLnBrk="1" hangingPunct="1"/>
            <a:r>
              <a:rPr lang="en-US" sz="2800" smtClean="0"/>
              <a:t>Cấu trúc rẽ nhánh:</a:t>
            </a:r>
          </a:p>
          <a:p>
            <a:pPr lvl="1" eaLnBrk="1" hangingPunct="1"/>
            <a:r>
              <a:rPr lang="en-US" sz="2400" smtClean="0"/>
              <a:t>1 nhánh: </a:t>
            </a:r>
            <a:r>
              <a:rPr lang="en-US" sz="2400" b="1" smtClean="0"/>
              <a:t>if</a:t>
            </a:r>
          </a:p>
          <a:p>
            <a:pPr lvl="1" eaLnBrk="1" hangingPunct="1"/>
            <a:r>
              <a:rPr lang="en-US" sz="2400" smtClean="0"/>
              <a:t>2 nhánh: </a:t>
            </a:r>
            <a:r>
              <a:rPr lang="en-US" sz="2400" b="1" smtClean="0"/>
              <a:t>if</a:t>
            </a:r>
            <a:r>
              <a:rPr lang="en-US" sz="2400" smtClean="0"/>
              <a:t> .. </a:t>
            </a:r>
            <a:r>
              <a:rPr lang="en-US" sz="2400" b="1" smtClean="0"/>
              <a:t>else</a:t>
            </a:r>
            <a:r>
              <a:rPr lang="en-US" sz="2400" smtClean="0"/>
              <a:t> ..</a:t>
            </a:r>
          </a:p>
          <a:p>
            <a:pPr lvl="1" eaLnBrk="1" hangingPunct="1"/>
            <a:r>
              <a:rPr lang="en-US" sz="2400" smtClean="0"/>
              <a:t>3 nhánh trở lên: </a:t>
            </a:r>
            <a:r>
              <a:rPr lang="en-US" sz="2400" b="1" smtClean="0"/>
              <a:t>switch</a:t>
            </a:r>
            <a:r>
              <a:rPr lang="en-US" sz="2400" smtClean="0"/>
              <a:t> .. </a:t>
            </a:r>
            <a:r>
              <a:rPr lang="en-US" sz="2400" b="1" smtClean="0"/>
              <a:t>case </a:t>
            </a:r>
            <a:r>
              <a:rPr lang="en-US" sz="2400" smtClean="0"/>
              <a:t>..</a:t>
            </a:r>
          </a:p>
          <a:p>
            <a:pPr eaLnBrk="1" hangingPunct="1"/>
            <a:r>
              <a:rPr lang="en-US" sz="2800" smtClean="0"/>
              <a:t>Cấu trúc lặp:</a:t>
            </a:r>
          </a:p>
          <a:p>
            <a:pPr lvl="1" eaLnBrk="1" hangingPunct="1"/>
            <a:r>
              <a:rPr lang="en-US" sz="2400" smtClean="0"/>
              <a:t>Số bước lặp xác định trước: </a:t>
            </a:r>
            <a:r>
              <a:rPr lang="en-US" sz="2400" b="1" smtClean="0"/>
              <a:t>for </a:t>
            </a:r>
            <a:r>
              <a:rPr lang="en-US" sz="2400" smtClean="0"/>
              <a:t>(..) .. </a:t>
            </a:r>
          </a:p>
          <a:p>
            <a:pPr lvl="1" eaLnBrk="1" hangingPunct="1"/>
            <a:r>
              <a:rPr lang="en-US" sz="2400" smtClean="0"/>
              <a:t>Số bước lặp không xác định trước: </a:t>
            </a:r>
          </a:p>
          <a:p>
            <a:pPr lvl="2" eaLnBrk="1" hangingPunct="1"/>
            <a:r>
              <a:rPr lang="en-US" smtClean="0"/>
              <a:t>Số bước lặp &gt; 0: </a:t>
            </a:r>
            <a:r>
              <a:rPr lang="en-US" b="1" smtClean="0"/>
              <a:t>do </a:t>
            </a:r>
            <a:r>
              <a:rPr lang="en-US" smtClean="0"/>
              <a:t>.. </a:t>
            </a:r>
            <a:r>
              <a:rPr lang="en-US" b="1" smtClean="0"/>
              <a:t>while </a:t>
            </a:r>
            <a:r>
              <a:rPr lang="en-US" smtClean="0"/>
              <a:t>..</a:t>
            </a:r>
          </a:p>
          <a:p>
            <a:pPr lvl="2" eaLnBrk="1" hangingPunct="1"/>
            <a:r>
              <a:rPr lang="en-US" smtClean="0"/>
              <a:t>Số bước lặp &gt;= 0: </a:t>
            </a:r>
            <a:r>
              <a:rPr lang="en-US" b="1" smtClean="0"/>
              <a:t>while </a:t>
            </a:r>
            <a:r>
              <a:rPr lang="en-US" smtClean="0"/>
              <a:t>.. </a:t>
            </a:r>
            <a:r>
              <a:rPr lang="en-US" b="1" smtClean="0"/>
              <a:t>do </a:t>
            </a:r>
            <a:r>
              <a:rPr lang="en-US"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latin typeface="Arial" charset="0"/>
                <a:cs typeface="Arial" charset="0"/>
              </a:rPr>
              <a:t>Xin cảm ơn!</a:t>
            </a:r>
          </a:p>
        </p:txBody>
      </p:sp>
      <p:sp>
        <p:nvSpPr>
          <p:cNvPr id="3277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78214DF-11B8-4AF9-944D-35C0733D3EBA}" type="slidenum">
              <a:rPr lang="en-US" smtClean="0"/>
              <a:pPr/>
              <a:t>24</a:t>
            </a:fld>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33795"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FB6972E-E46A-4829-B9E1-669B4CA84A19}" type="slidenum">
              <a:rPr lang="en-US" smtClean="0"/>
              <a:pPr/>
              <a:t>25</a:t>
            </a:fld>
            <a:endParaRPr lang="en-US" smtClean="0"/>
          </a:p>
        </p:txBody>
      </p:sp>
      <p:sp>
        <p:nvSpPr>
          <p:cNvPr id="33796" name="Content Placeholder 3"/>
          <p:cNvSpPr>
            <a:spLocks noGrp="1"/>
          </p:cNvSpPr>
          <p:nvPr>
            <p:ph sz="quarter" idx="1"/>
          </p:nvPr>
        </p:nvSpPr>
        <p:spPr>
          <a:xfrm>
            <a:off x="457200" y="1219200"/>
            <a:ext cx="8229600" cy="4937125"/>
          </a:xfrm>
        </p:spPr>
        <p:txBody>
          <a:bodyPr/>
          <a:lstStyle/>
          <a:p>
            <a:pPr eaLnBrk="1" hangingPunct="1"/>
            <a:r>
              <a:rPr lang="en-US" sz="2400" b="1" smtClean="0"/>
              <a:t>Bài 1</a:t>
            </a:r>
            <a:r>
              <a:rPr lang="en-US" sz="2400" smtClean="0"/>
              <a:t>: viết chương trình in ra các ký tự của bảng mã ASCII theo từng dòng có dạng:</a:t>
            </a:r>
          </a:p>
          <a:p>
            <a:pPr eaLnBrk="1" hangingPunct="1">
              <a:buFont typeface="Wingdings" pitchFamily="2" charset="2"/>
              <a:buNone/>
            </a:pPr>
            <a:r>
              <a:rPr lang="en-US" sz="2400" smtClean="0"/>
              <a:t>	Mã ASCII: Kí tự</a:t>
            </a:r>
          </a:p>
          <a:p>
            <a:pPr eaLnBrk="1" hangingPunct="1"/>
            <a:r>
              <a:rPr lang="en-US" sz="2400" b="1" smtClean="0"/>
              <a:t>Bài 2</a:t>
            </a:r>
            <a:r>
              <a:rPr lang="en-US" sz="2400" smtClean="0"/>
              <a:t>: Viết chương trình nhập một kí tự từ bàn phím và kiểm tra, nếu kí tự đó là chữ hoa thì in ra màn hình. Chương trình kết thúc khi ấn phím ESC (có mã ASCII là 27)</a:t>
            </a:r>
          </a:p>
          <a:p>
            <a:pPr eaLnBrk="1" hangingPunct="1"/>
            <a:r>
              <a:rPr lang="en-US" sz="2400" b="1" smtClean="0"/>
              <a:t>Bài 3</a:t>
            </a:r>
            <a:r>
              <a:rPr lang="en-US" sz="2400" smtClean="0"/>
              <a:t>: Viết chương trình cho trước một mật khẩu (là một chuỗi ký tự có chiều dài không quá 20 ký tự), rồi yêu cầu người dùng nhập mật khẩu (chỉ hiện lên màn hình ký tự * khi người dùng nhập mật khẩu). Sau đó ấn Enter để kết thúc việc nhập mật khẩu. Kiểm tra nếu người dùng nhập đúng mật khẩu thì in </a:t>
            </a:r>
            <a:r>
              <a:rPr lang="en-US" sz="2400" b="1" smtClean="0"/>
              <a:t>Yes</a:t>
            </a:r>
            <a:r>
              <a:rPr lang="en-US" sz="2400" smtClean="0"/>
              <a:t>, trái lại in </a:t>
            </a:r>
            <a:r>
              <a:rPr lang="en-US" sz="2400" b="1" smtClean="0"/>
              <a:t>No</a:t>
            </a:r>
            <a:r>
              <a:rPr lang="en-US" sz="2400" smtClean="0"/>
              <a:t>. Chương trình kết thúc khi ấn ESC.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latin typeface="Arial" charset="0"/>
                <a:cs typeface="Arial" charset="0"/>
              </a:rPr>
              <a:t>1. Giới thiệu</a:t>
            </a:r>
          </a:p>
        </p:txBody>
      </p:sp>
      <p:sp>
        <p:nvSpPr>
          <p:cNvPr id="1126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712E54E-EE5B-4C0B-AB5B-ECAAB7AFF85F}" type="slidenum">
              <a:rPr lang="en-US" smtClean="0"/>
              <a:pPr/>
              <a:t>3</a:t>
            </a:fld>
            <a:endParaRPr lang="en-US" smtClean="0"/>
          </a:p>
        </p:txBody>
      </p:sp>
      <p:sp>
        <p:nvSpPr>
          <p:cNvPr id="11268"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800" smtClean="0"/>
              <a:t>Có </a:t>
            </a:r>
            <a:r>
              <a:rPr lang="vi-VN" sz="2800" smtClean="0"/>
              <a:t>3 loại cấu trúc điều khiển </a:t>
            </a:r>
            <a:r>
              <a:rPr lang="en-US" sz="2800" smtClean="0"/>
              <a:t>các lệnh </a:t>
            </a:r>
            <a:r>
              <a:rPr lang="vi-VN" sz="2800" smtClean="0"/>
              <a:t>cơ bản:</a:t>
            </a:r>
          </a:p>
          <a:p>
            <a:pPr eaLnBrk="1" hangingPunct="1"/>
            <a:r>
              <a:rPr lang="vi-VN" sz="2700" b="1" smtClean="0"/>
              <a:t>Cấu trúc tuần tự </a:t>
            </a:r>
            <a:r>
              <a:rPr lang="vi-VN" sz="2700" smtClean="0"/>
              <a:t>: là cách tổ chức các lệnh thành từng khối. Phần cấu trúc khối lệnh đã được trình bầy trong chương 1.</a:t>
            </a:r>
          </a:p>
          <a:p>
            <a:pPr eaLnBrk="1" hangingPunct="1"/>
            <a:r>
              <a:rPr lang="en-US" sz="2700" b="1" smtClean="0"/>
              <a:t>Cấu trúc rẽ nhánh</a:t>
            </a:r>
            <a:r>
              <a:rPr lang="en-US" sz="2700" smtClean="0"/>
              <a:t>: có các cấu trúc </a:t>
            </a:r>
            <a:r>
              <a:rPr lang="en-US" sz="2700" i="1" smtClean="0"/>
              <a:t>if và switch.</a:t>
            </a:r>
          </a:p>
          <a:p>
            <a:pPr eaLnBrk="1" hangingPunct="1"/>
            <a:r>
              <a:rPr lang="en-US" sz="2700" b="1" smtClean="0"/>
              <a:t>Cấu trúc lặp </a:t>
            </a:r>
            <a:r>
              <a:rPr lang="en-US" sz="2700" smtClean="0"/>
              <a:t>: có các cấu trúc </a:t>
            </a:r>
            <a:r>
              <a:rPr lang="en-US" sz="2700" i="1" smtClean="0"/>
              <a:t>for, while, do while.</a:t>
            </a:r>
            <a:endParaRPr lang="en-US" i="1" smtClean="0"/>
          </a:p>
          <a:p>
            <a:pPr eaLnBrk="1" hangingPunct="1">
              <a:buFont typeface="Wingdings" pitchFamily="2" charset="2"/>
              <a:buNone/>
            </a:pPr>
            <a:endParaRPr lang="en-US" i="1"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b="1" smtClean="0">
                <a:latin typeface="Arial" charset="0"/>
                <a:cs typeface="Arial" charset="0"/>
              </a:rPr>
              <a:t>1. Giới thiệu: các cấu trúc điều khiển</a:t>
            </a:r>
            <a:endParaRPr lang="en-AU" smtClean="0">
              <a:latin typeface="Arial" charset="0"/>
              <a:cs typeface="Arial" charset="0"/>
            </a:endParaRPr>
          </a:p>
        </p:txBody>
      </p:sp>
      <p:sp>
        <p:nvSpPr>
          <p:cNvPr id="12291"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14E5725-DB9A-4AEF-A84A-9176829BDB87}" type="slidenum">
              <a:rPr lang="en-US" smtClean="0"/>
              <a:pPr/>
              <a:t>4</a:t>
            </a:fld>
            <a:endParaRPr lang="en-US" smtClean="0"/>
          </a:p>
        </p:txBody>
      </p:sp>
      <p:grpSp>
        <p:nvGrpSpPr>
          <p:cNvPr id="12292" name="Group 50"/>
          <p:cNvGrpSpPr>
            <a:grpSpLocks/>
          </p:cNvGrpSpPr>
          <p:nvPr/>
        </p:nvGrpSpPr>
        <p:grpSpPr bwMode="auto">
          <a:xfrm>
            <a:off x="838200" y="1600200"/>
            <a:ext cx="1066800" cy="3810000"/>
            <a:chOff x="838200" y="1600200"/>
            <a:chExt cx="1066800" cy="3810000"/>
          </a:xfrm>
        </p:grpSpPr>
        <p:sp>
          <p:nvSpPr>
            <p:cNvPr id="5" name="Rounded Rectangle 4"/>
            <p:cNvSpPr/>
            <p:nvPr/>
          </p:nvSpPr>
          <p:spPr>
            <a:xfrm>
              <a:off x="838200" y="21336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S1</a:t>
              </a:r>
              <a:endParaRPr lang="en-AU">
                <a:solidFill>
                  <a:schemeClr val="tx1"/>
                </a:solidFill>
                <a:latin typeface="Arial" pitchFamily="34" charset="0"/>
                <a:cs typeface="Arial" pitchFamily="34" charset="0"/>
              </a:endParaRPr>
            </a:p>
          </p:txBody>
        </p:sp>
        <p:sp>
          <p:nvSpPr>
            <p:cNvPr id="6" name="Rounded Rectangle 5"/>
            <p:cNvSpPr/>
            <p:nvPr/>
          </p:nvSpPr>
          <p:spPr>
            <a:xfrm>
              <a:off x="838200" y="31242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S2</a:t>
              </a:r>
              <a:endParaRPr lang="en-AU">
                <a:solidFill>
                  <a:schemeClr val="tx1"/>
                </a:solidFill>
                <a:latin typeface="Arial" pitchFamily="34" charset="0"/>
                <a:cs typeface="Arial" pitchFamily="34" charset="0"/>
              </a:endParaRPr>
            </a:p>
          </p:txBody>
        </p:sp>
        <p:cxnSp>
          <p:nvCxnSpPr>
            <p:cNvPr id="8" name="Straight Arrow Connector 7"/>
            <p:cNvCxnSpPr>
              <a:stCxn id="5" idx="2"/>
              <a:endCxn id="6" idx="0"/>
            </p:cNvCxnSpPr>
            <p:nvPr/>
          </p:nvCxnSpPr>
          <p:spPr>
            <a:xfrm rot="5400000">
              <a:off x="1182688" y="2935288"/>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1181100" y="39243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838200" y="41148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S3</a:t>
              </a:r>
              <a:endParaRPr lang="en-AU">
                <a:solidFill>
                  <a:schemeClr val="tx1"/>
                </a:solidFill>
                <a:latin typeface="Arial" pitchFamily="34" charset="0"/>
                <a:cs typeface="Arial" pitchFamily="34" charset="0"/>
              </a:endParaRPr>
            </a:p>
          </p:txBody>
        </p:sp>
        <p:sp>
          <p:nvSpPr>
            <p:cNvPr id="11" name="Oval 10"/>
            <p:cNvSpPr/>
            <p:nvPr/>
          </p:nvSpPr>
          <p:spPr>
            <a:xfrm>
              <a:off x="1219200" y="1600200"/>
              <a:ext cx="3048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sp>
          <p:nvSpPr>
            <p:cNvPr id="12" name="Oval 11"/>
            <p:cNvSpPr/>
            <p:nvPr/>
          </p:nvSpPr>
          <p:spPr>
            <a:xfrm>
              <a:off x="1219200" y="51054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cxnSp>
          <p:nvCxnSpPr>
            <p:cNvPr id="13" name="Straight Arrow Connector 12"/>
            <p:cNvCxnSpPr/>
            <p:nvPr/>
          </p:nvCxnSpPr>
          <p:spPr>
            <a:xfrm rot="5400000">
              <a:off x="1181100" y="19431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1181100" y="49149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grpSp>
        <p:nvGrpSpPr>
          <p:cNvPr id="12293" name="Group 58"/>
          <p:cNvGrpSpPr>
            <a:grpSpLocks/>
          </p:cNvGrpSpPr>
          <p:nvPr/>
        </p:nvGrpSpPr>
        <p:grpSpPr bwMode="auto">
          <a:xfrm>
            <a:off x="2895600" y="1600200"/>
            <a:ext cx="2743200" cy="3810000"/>
            <a:chOff x="2895600" y="1600200"/>
            <a:chExt cx="2743200" cy="3810000"/>
          </a:xfrm>
        </p:grpSpPr>
        <p:sp>
          <p:nvSpPr>
            <p:cNvPr id="15" name="Rounded Rectangle 14"/>
            <p:cNvSpPr/>
            <p:nvPr/>
          </p:nvSpPr>
          <p:spPr>
            <a:xfrm>
              <a:off x="3733800" y="21336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S1</a:t>
              </a:r>
              <a:endParaRPr lang="en-AU">
                <a:solidFill>
                  <a:schemeClr val="tx1"/>
                </a:solidFill>
                <a:latin typeface="Arial" pitchFamily="34" charset="0"/>
                <a:cs typeface="Arial" pitchFamily="34" charset="0"/>
              </a:endParaRPr>
            </a:p>
          </p:txBody>
        </p:sp>
        <p:sp>
          <p:nvSpPr>
            <p:cNvPr id="16" name="Oval 15"/>
            <p:cNvSpPr/>
            <p:nvPr/>
          </p:nvSpPr>
          <p:spPr>
            <a:xfrm>
              <a:off x="4114800" y="1600200"/>
              <a:ext cx="3048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cxnSp>
          <p:nvCxnSpPr>
            <p:cNvPr id="17" name="Straight Arrow Connector 16"/>
            <p:cNvCxnSpPr/>
            <p:nvPr/>
          </p:nvCxnSpPr>
          <p:spPr>
            <a:xfrm rot="5400000">
              <a:off x="4076700" y="19431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2895600" y="39624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S2</a:t>
              </a:r>
              <a:endParaRPr lang="en-AU">
                <a:solidFill>
                  <a:schemeClr val="tx1"/>
                </a:solidFill>
                <a:latin typeface="Arial" pitchFamily="34" charset="0"/>
                <a:cs typeface="Arial" pitchFamily="34" charset="0"/>
              </a:endParaRPr>
            </a:p>
          </p:txBody>
        </p:sp>
        <p:cxnSp>
          <p:nvCxnSpPr>
            <p:cNvPr id="19" name="Straight Arrow Connector 18"/>
            <p:cNvCxnSpPr>
              <a:stCxn id="20" idx="1"/>
              <a:endCxn id="18" idx="0"/>
            </p:cNvCxnSpPr>
            <p:nvPr/>
          </p:nvCxnSpPr>
          <p:spPr>
            <a:xfrm rot="10800000" flipV="1">
              <a:off x="3429000" y="3352800"/>
              <a:ext cx="533400" cy="6096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0" name="Diamond 19"/>
            <p:cNvSpPr/>
            <p:nvPr/>
          </p:nvSpPr>
          <p:spPr>
            <a:xfrm>
              <a:off x="3962400" y="3124200"/>
              <a:ext cx="609600" cy="457200"/>
            </a:xfrm>
            <a:prstGeom prst="diamon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000">
                  <a:solidFill>
                    <a:schemeClr val="tx1"/>
                  </a:solidFill>
                </a:rPr>
                <a:t>C</a:t>
              </a:r>
              <a:endParaRPr lang="en-AU">
                <a:solidFill>
                  <a:schemeClr val="tx1"/>
                </a:solidFill>
              </a:endParaRPr>
            </a:p>
          </p:txBody>
        </p:sp>
        <p:cxnSp>
          <p:nvCxnSpPr>
            <p:cNvPr id="21" name="Straight Arrow Connector 20"/>
            <p:cNvCxnSpPr/>
            <p:nvPr/>
          </p:nvCxnSpPr>
          <p:spPr>
            <a:xfrm rot="5400000">
              <a:off x="4076700" y="29337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20" idx="3"/>
              <a:endCxn id="24" idx="0"/>
            </p:cNvCxnSpPr>
            <p:nvPr/>
          </p:nvCxnSpPr>
          <p:spPr>
            <a:xfrm>
              <a:off x="4572000" y="3352800"/>
              <a:ext cx="533400" cy="6096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4572000" y="39624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S3</a:t>
              </a:r>
              <a:endParaRPr lang="en-AU">
                <a:solidFill>
                  <a:schemeClr val="tx1"/>
                </a:solidFill>
                <a:latin typeface="Arial" pitchFamily="34" charset="0"/>
                <a:cs typeface="Arial" pitchFamily="34" charset="0"/>
              </a:endParaRPr>
            </a:p>
          </p:txBody>
        </p:sp>
        <p:sp>
          <p:nvSpPr>
            <p:cNvPr id="26" name="Oval 25"/>
            <p:cNvSpPr/>
            <p:nvPr/>
          </p:nvSpPr>
          <p:spPr>
            <a:xfrm>
              <a:off x="4114800" y="51054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cxnSp>
          <p:nvCxnSpPr>
            <p:cNvPr id="27" name="Straight Arrow Connector 26"/>
            <p:cNvCxnSpPr>
              <a:stCxn id="18" idx="2"/>
              <a:endCxn id="26" idx="0"/>
            </p:cNvCxnSpPr>
            <p:nvPr/>
          </p:nvCxnSpPr>
          <p:spPr>
            <a:xfrm rot="16200000" flipH="1">
              <a:off x="3581400" y="4419600"/>
              <a:ext cx="533400" cy="8382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4" idx="2"/>
              <a:endCxn id="26" idx="0"/>
            </p:cNvCxnSpPr>
            <p:nvPr/>
          </p:nvCxnSpPr>
          <p:spPr>
            <a:xfrm rot="5400000">
              <a:off x="4419600" y="4419600"/>
              <a:ext cx="533400" cy="8382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grpSp>
        <p:nvGrpSpPr>
          <p:cNvPr id="12294" name="Group 54"/>
          <p:cNvGrpSpPr>
            <a:grpSpLocks/>
          </p:cNvGrpSpPr>
          <p:nvPr/>
        </p:nvGrpSpPr>
        <p:grpSpPr bwMode="auto">
          <a:xfrm>
            <a:off x="6477000" y="1600200"/>
            <a:ext cx="1066800" cy="2895600"/>
            <a:chOff x="6477000" y="1600200"/>
            <a:chExt cx="1066800" cy="2895600"/>
          </a:xfrm>
        </p:grpSpPr>
        <p:sp>
          <p:nvSpPr>
            <p:cNvPr id="33" name="Rounded Rectangle 32"/>
            <p:cNvSpPr/>
            <p:nvPr/>
          </p:nvSpPr>
          <p:spPr>
            <a:xfrm>
              <a:off x="6477000" y="2133600"/>
              <a:ext cx="1066800" cy="60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400">
                  <a:solidFill>
                    <a:schemeClr val="tx1"/>
                  </a:solidFill>
                  <a:latin typeface="Arial" pitchFamily="34" charset="0"/>
                  <a:cs typeface="Arial" pitchFamily="34" charset="0"/>
                </a:rPr>
                <a:t>S1</a:t>
              </a:r>
              <a:endParaRPr lang="en-AU">
                <a:solidFill>
                  <a:schemeClr val="tx1"/>
                </a:solidFill>
                <a:latin typeface="Arial" pitchFamily="34" charset="0"/>
                <a:cs typeface="Arial" pitchFamily="34" charset="0"/>
              </a:endParaRPr>
            </a:p>
          </p:txBody>
        </p:sp>
        <p:sp>
          <p:nvSpPr>
            <p:cNvPr id="34" name="Oval 33"/>
            <p:cNvSpPr/>
            <p:nvPr/>
          </p:nvSpPr>
          <p:spPr>
            <a:xfrm>
              <a:off x="6858000" y="1600200"/>
              <a:ext cx="3048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cxnSp>
          <p:nvCxnSpPr>
            <p:cNvPr id="35" name="Straight Arrow Connector 34"/>
            <p:cNvCxnSpPr/>
            <p:nvPr/>
          </p:nvCxnSpPr>
          <p:spPr>
            <a:xfrm rot="5400000">
              <a:off x="6819900" y="19431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8" name="Diamond 37"/>
            <p:cNvSpPr/>
            <p:nvPr/>
          </p:nvSpPr>
          <p:spPr>
            <a:xfrm>
              <a:off x="6705600" y="3124200"/>
              <a:ext cx="609600" cy="457200"/>
            </a:xfrm>
            <a:prstGeom prst="diamon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2000">
                  <a:solidFill>
                    <a:schemeClr val="tx1"/>
                  </a:solidFill>
                </a:rPr>
                <a:t>C</a:t>
              </a:r>
              <a:endParaRPr lang="en-AU">
                <a:solidFill>
                  <a:schemeClr val="tx1"/>
                </a:solidFill>
              </a:endParaRPr>
            </a:p>
          </p:txBody>
        </p:sp>
        <p:cxnSp>
          <p:nvCxnSpPr>
            <p:cNvPr id="39" name="Straight Arrow Connector 38"/>
            <p:cNvCxnSpPr/>
            <p:nvPr/>
          </p:nvCxnSpPr>
          <p:spPr>
            <a:xfrm rot="5400000">
              <a:off x="6819900" y="2933700"/>
              <a:ext cx="38100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68580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cxnSp>
          <p:nvCxnSpPr>
            <p:cNvPr id="44" name="Straight Arrow Connector 43"/>
            <p:cNvCxnSpPr>
              <a:stCxn id="38" idx="2"/>
              <a:endCxn id="42" idx="0"/>
            </p:cNvCxnSpPr>
            <p:nvPr/>
          </p:nvCxnSpPr>
          <p:spPr>
            <a:xfrm rot="5400000">
              <a:off x="6705601" y="3886200"/>
              <a:ext cx="609600" cy="3175"/>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9" name="Elbow Connector 48"/>
            <p:cNvCxnSpPr>
              <a:stCxn id="38" idx="3"/>
              <a:endCxn id="33" idx="3"/>
            </p:cNvCxnSpPr>
            <p:nvPr/>
          </p:nvCxnSpPr>
          <p:spPr>
            <a:xfrm flipV="1">
              <a:off x="7315200" y="2438400"/>
              <a:ext cx="228600" cy="914400"/>
            </a:xfrm>
            <a:prstGeom prst="bentConnector3">
              <a:avLst>
                <a:gd name="adj1" fmla="val 200000"/>
              </a:avLst>
            </a:prstGeom>
            <a:ln w="31750">
              <a:tailEnd type="arrow"/>
            </a:ln>
          </p:spPr>
          <p:style>
            <a:lnRef idx="1">
              <a:schemeClr val="accent1"/>
            </a:lnRef>
            <a:fillRef idx="0">
              <a:schemeClr val="accent1"/>
            </a:fillRef>
            <a:effectRef idx="0">
              <a:schemeClr val="accent1"/>
            </a:effectRef>
            <a:fontRef idx="minor">
              <a:schemeClr val="tx1"/>
            </a:fontRef>
          </p:style>
        </p:cxnSp>
      </p:grpSp>
      <p:sp>
        <p:nvSpPr>
          <p:cNvPr id="12295" name="TextBox 55"/>
          <p:cNvSpPr txBox="1">
            <a:spLocks noChangeArrowheads="1"/>
          </p:cNvSpPr>
          <p:nvPr/>
        </p:nvSpPr>
        <p:spPr bwMode="auto">
          <a:xfrm>
            <a:off x="304800" y="5649913"/>
            <a:ext cx="2133600" cy="369887"/>
          </a:xfrm>
          <a:prstGeom prst="rect">
            <a:avLst/>
          </a:prstGeom>
          <a:noFill/>
          <a:ln w="9525">
            <a:noFill/>
            <a:miter lim="800000"/>
            <a:headEnd/>
            <a:tailEnd/>
          </a:ln>
        </p:spPr>
        <p:txBody>
          <a:bodyPr>
            <a:spAutoFit/>
          </a:bodyPr>
          <a:lstStyle/>
          <a:p>
            <a:pPr algn="ctr"/>
            <a:r>
              <a:rPr lang="en-AU" b="1"/>
              <a:t>Cấu trúc tuần tự</a:t>
            </a:r>
          </a:p>
        </p:txBody>
      </p:sp>
      <p:sp>
        <p:nvSpPr>
          <p:cNvPr id="12296" name="TextBox 56"/>
          <p:cNvSpPr txBox="1">
            <a:spLocks noChangeArrowheads="1"/>
          </p:cNvSpPr>
          <p:nvPr/>
        </p:nvSpPr>
        <p:spPr bwMode="auto">
          <a:xfrm>
            <a:off x="3124200" y="5638800"/>
            <a:ext cx="2286000" cy="369888"/>
          </a:xfrm>
          <a:prstGeom prst="rect">
            <a:avLst/>
          </a:prstGeom>
          <a:noFill/>
          <a:ln w="9525">
            <a:noFill/>
            <a:miter lim="800000"/>
            <a:headEnd/>
            <a:tailEnd/>
          </a:ln>
        </p:spPr>
        <p:txBody>
          <a:bodyPr>
            <a:spAutoFit/>
          </a:bodyPr>
          <a:lstStyle/>
          <a:p>
            <a:pPr algn="ctr"/>
            <a:r>
              <a:rPr lang="en-AU" b="1"/>
              <a:t>Cấu trúc rẽ nhánh</a:t>
            </a:r>
          </a:p>
        </p:txBody>
      </p:sp>
      <p:sp>
        <p:nvSpPr>
          <p:cNvPr id="12297" name="TextBox 57"/>
          <p:cNvSpPr txBox="1">
            <a:spLocks noChangeArrowheads="1"/>
          </p:cNvSpPr>
          <p:nvPr/>
        </p:nvSpPr>
        <p:spPr bwMode="auto">
          <a:xfrm>
            <a:off x="5867400" y="5638800"/>
            <a:ext cx="2286000" cy="369888"/>
          </a:xfrm>
          <a:prstGeom prst="rect">
            <a:avLst/>
          </a:prstGeom>
          <a:noFill/>
          <a:ln w="9525">
            <a:noFill/>
            <a:miter lim="800000"/>
            <a:headEnd/>
            <a:tailEnd/>
          </a:ln>
        </p:spPr>
        <p:txBody>
          <a:bodyPr>
            <a:spAutoFit/>
          </a:bodyPr>
          <a:lstStyle/>
          <a:p>
            <a:pPr algn="ctr"/>
            <a:r>
              <a:rPr lang="en-AU" b="1"/>
              <a:t>Cấu trúc lặp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Giới thiệu</a:t>
            </a:r>
            <a:endParaRPr lang="en-US" sz="3000" smtClean="0"/>
          </a:p>
        </p:txBody>
      </p:sp>
      <p:sp>
        <p:nvSpPr>
          <p:cNvPr id="1331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A2A54DC-1BD0-4D25-B628-E8A23FF4894D}" type="slidenum">
              <a:rPr lang="en-US" smtClean="0"/>
              <a:pPr/>
              <a:t>5</a:t>
            </a:fld>
            <a:endParaRPr lang="en-US" smtClean="0"/>
          </a:p>
        </p:txBody>
      </p:sp>
      <p:sp>
        <p:nvSpPr>
          <p:cNvPr id="13316" name="Rectangle 3"/>
          <p:cNvSpPr>
            <a:spLocks noGrp="1" noChangeArrowheads="1"/>
          </p:cNvSpPr>
          <p:nvPr>
            <p:ph sz="quarter" idx="1"/>
          </p:nvPr>
        </p:nvSpPr>
        <p:spPr>
          <a:xfrm>
            <a:off x="457200" y="1219200"/>
            <a:ext cx="8229600" cy="4937125"/>
          </a:xfrm>
        </p:spPr>
        <p:txBody>
          <a:bodyPr/>
          <a:lstStyle/>
          <a:p>
            <a:pPr eaLnBrk="1" hangingPunct="1"/>
            <a:r>
              <a:rPr lang="en-US" smtClean="0"/>
              <a:t>Cấu trúc rẽ nhánh có thể chia làm hai loại:</a:t>
            </a:r>
          </a:p>
          <a:p>
            <a:pPr eaLnBrk="1" hangingPunct="1"/>
            <a:r>
              <a:rPr lang="vi-VN" smtClean="0"/>
              <a:t>- Cấu trúc rẽ một trong hai nhánh : như cấu trúc </a:t>
            </a:r>
            <a:r>
              <a:rPr lang="vi-VN" i="1" smtClean="0"/>
              <a:t>if</a:t>
            </a:r>
            <a:r>
              <a:rPr lang="vi-VN" smtClean="0"/>
              <a:t>, </a:t>
            </a:r>
            <a:r>
              <a:rPr lang="vi-VN" i="1" smtClean="0"/>
              <a:t>if..else </a:t>
            </a:r>
            <a:r>
              <a:rPr lang="vi-VN" smtClean="0"/>
              <a:t>và lệnh </a:t>
            </a:r>
            <a:r>
              <a:rPr lang="vi-VN" i="1" smtClean="0"/>
              <a:t>(? :)</a:t>
            </a:r>
            <a:r>
              <a:rPr lang="vi-VN" smtClean="0"/>
              <a:t>.</a:t>
            </a:r>
          </a:p>
          <a:p>
            <a:pPr eaLnBrk="1" hangingPunct="1"/>
            <a:r>
              <a:rPr lang="en-US" smtClean="0"/>
              <a:t>- Cấu trúc rẽ một, hai hoặc nhiều nhánh : cấu trúc </a:t>
            </a:r>
            <a:r>
              <a:rPr lang="en-US" i="1" smtClean="0"/>
              <a:t>switch..case. </a:t>
            </a:r>
          </a:p>
          <a:p>
            <a:pPr eaLnBrk="1" hangingPunct="1"/>
            <a:r>
              <a:rPr lang="vi-VN" smtClean="0"/>
              <a:t>Trong hai cấu trúc này thì cấu trúc hai nhánh tổng quát hơn vì nó có thể áp dụng cho mọi loại biểu thức điều kiện rẽ nhánh và cấu trúc này cho phép lồng nhau để tạo thành các cấu trúc rẽ nhiều nhánh. Còn cấu trúc rẽ nhiều nhánh switch chỉ có thể áp dụng với biểu thức điều kiện rẽ nhánh kiểu số nguyên.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smtClean="0"/>
              <a:t>2. Các cấu trúc rẽ nhánh</a:t>
            </a:r>
            <a:br>
              <a:rPr lang="en-US" sz="3600" smtClean="0"/>
            </a:br>
            <a:r>
              <a:rPr lang="en-US" sz="3600" smtClean="0"/>
              <a:t>2.1 Lệnh </a:t>
            </a:r>
            <a:r>
              <a:rPr lang="en-US" sz="3600" i="1" smtClean="0"/>
              <a:t>if</a:t>
            </a:r>
            <a:endParaRPr lang="en-US" sz="3400" i="1" smtClean="0"/>
          </a:p>
        </p:txBody>
      </p:sp>
      <p:sp>
        <p:nvSpPr>
          <p:cNvPr id="14339" name="Slide Number Placeholder 1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10CC304-3B8A-4576-A391-12E9A2401E27}" type="slidenum">
              <a:rPr lang="en-US" smtClean="0"/>
              <a:pPr/>
              <a:t>6</a:t>
            </a:fld>
            <a:endParaRPr lang="en-US" smtClean="0"/>
          </a:p>
        </p:txBody>
      </p:sp>
      <p:sp>
        <p:nvSpPr>
          <p:cNvPr id="14340" name="Rectangle 3"/>
          <p:cNvSpPr>
            <a:spLocks noGrp="1" noChangeArrowheads="1"/>
          </p:cNvSpPr>
          <p:nvPr>
            <p:ph sz="quarter" idx="1"/>
          </p:nvPr>
        </p:nvSpPr>
        <p:spPr>
          <a:xfrm>
            <a:off x="457200" y="1219200"/>
            <a:ext cx="8229600" cy="4937125"/>
          </a:xfrm>
        </p:spPr>
        <p:txBody>
          <a:bodyPr/>
          <a:lstStyle/>
          <a:p>
            <a:pPr eaLnBrk="1" hangingPunct="1"/>
            <a:r>
              <a:rPr lang="en-US" smtClean="0"/>
              <a:t>Dạng 1:</a:t>
            </a:r>
          </a:p>
          <a:p>
            <a:pPr eaLnBrk="1" hangingPunct="1"/>
            <a:r>
              <a:rPr lang="en-US" smtClean="0"/>
              <a:t>Cú pháp:</a:t>
            </a:r>
          </a:p>
          <a:p>
            <a:pPr lvl="1" algn="ctr" eaLnBrk="1" hangingPunct="1">
              <a:buFont typeface="Wingdings" pitchFamily="2" charset="2"/>
              <a:buNone/>
            </a:pPr>
            <a:r>
              <a:rPr lang="vi-VN" sz="2400" b="1" i="1" smtClean="0"/>
              <a:t>if</a:t>
            </a:r>
            <a:r>
              <a:rPr lang="vi-VN" sz="2400" i="1" smtClean="0"/>
              <a:t>  (btđk) Lệnh A ;</a:t>
            </a:r>
          </a:p>
          <a:p>
            <a:pPr eaLnBrk="1" hangingPunct="1"/>
            <a:r>
              <a:rPr lang="en-US" smtClean="0"/>
              <a:t>Ý nghĩa:</a:t>
            </a:r>
          </a:p>
          <a:p>
            <a:pPr lvl="1" eaLnBrk="1" hangingPunct="1"/>
            <a:endParaRPr lang="en-US" smtClean="0"/>
          </a:p>
          <a:p>
            <a:pPr eaLnBrk="1" hangingPunct="1"/>
            <a:endParaRPr lang="en-US" smtClean="0"/>
          </a:p>
        </p:txBody>
      </p:sp>
      <p:sp>
        <p:nvSpPr>
          <p:cNvPr id="14341" name="Text Box 4"/>
          <p:cNvSpPr txBox="1">
            <a:spLocks noChangeArrowheads="1"/>
          </p:cNvSpPr>
          <p:nvPr/>
        </p:nvSpPr>
        <p:spPr bwMode="auto">
          <a:xfrm>
            <a:off x="3505200" y="5029200"/>
            <a:ext cx="1524000" cy="376238"/>
          </a:xfrm>
          <a:prstGeom prst="rect">
            <a:avLst/>
          </a:prstGeom>
          <a:noFill/>
          <a:ln w="9525">
            <a:solidFill>
              <a:schemeClr val="tx1"/>
            </a:solidFill>
            <a:miter lim="800000"/>
            <a:headEnd/>
            <a:tailEnd/>
          </a:ln>
        </p:spPr>
        <p:txBody>
          <a:bodyPr>
            <a:spAutoFit/>
          </a:bodyPr>
          <a:lstStyle/>
          <a:p>
            <a:pPr algn="ctr">
              <a:spcBef>
                <a:spcPct val="50000"/>
              </a:spcBef>
            </a:pPr>
            <a:r>
              <a:rPr lang="en-US">
                <a:latin typeface="Times New Roman" pitchFamily="18" charset="0"/>
                <a:cs typeface="Times New Roman" pitchFamily="18" charset="0"/>
              </a:rPr>
              <a:t>Lệnh A</a:t>
            </a:r>
          </a:p>
        </p:txBody>
      </p:sp>
      <p:sp>
        <p:nvSpPr>
          <p:cNvPr id="14342" name="Oval 5"/>
          <p:cNvSpPr>
            <a:spLocks noChangeArrowheads="1"/>
          </p:cNvSpPr>
          <p:nvPr/>
        </p:nvSpPr>
        <p:spPr bwMode="auto">
          <a:xfrm>
            <a:off x="4114800" y="3429000"/>
            <a:ext cx="304800" cy="304800"/>
          </a:xfrm>
          <a:prstGeom prst="ellipse">
            <a:avLst/>
          </a:prstGeom>
          <a:solidFill>
            <a:srgbClr val="C0C0C0"/>
          </a:solidFill>
          <a:ln w="9525">
            <a:solidFill>
              <a:schemeClr val="tx1"/>
            </a:solidFill>
            <a:round/>
            <a:headEnd/>
            <a:tailEnd/>
          </a:ln>
        </p:spPr>
        <p:txBody>
          <a:bodyPr wrap="none" anchor="ctr"/>
          <a:lstStyle/>
          <a:p>
            <a:endParaRPr lang="en-US"/>
          </a:p>
        </p:txBody>
      </p:sp>
      <p:sp>
        <p:nvSpPr>
          <p:cNvPr id="14343" name="Oval 6"/>
          <p:cNvSpPr>
            <a:spLocks noChangeArrowheads="1"/>
          </p:cNvSpPr>
          <p:nvPr/>
        </p:nvSpPr>
        <p:spPr bwMode="auto">
          <a:xfrm>
            <a:off x="6019800" y="4191000"/>
            <a:ext cx="304800" cy="304800"/>
          </a:xfrm>
          <a:prstGeom prst="ellipse">
            <a:avLst/>
          </a:prstGeom>
          <a:solidFill>
            <a:schemeClr val="tx1"/>
          </a:solidFill>
          <a:ln w="9525">
            <a:solidFill>
              <a:schemeClr val="tx1"/>
            </a:solidFill>
            <a:round/>
            <a:headEnd/>
            <a:tailEnd/>
          </a:ln>
        </p:spPr>
        <p:txBody>
          <a:bodyPr wrap="none" anchor="ctr"/>
          <a:lstStyle/>
          <a:p>
            <a:endParaRPr lang="en-US"/>
          </a:p>
        </p:txBody>
      </p:sp>
      <p:sp>
        <p:nvSpPr>
          <p:cNvPr id="14344" name="AutoShape 7"/>
          <p:cNvSpPr>
            <a:spLocks noChangeArrowheads="1"/>
          </p:cNvSpPr>
          <p:nvPr/>
        </p:nvSpPr>
        <p:spPr bwMode="auto">
          <a:xfrm>
            <a:off x="3429000" y="4038600"/>
            <a:ext cx="1676400" cy="609600"/>
          </a:xfrm>
          <a:prstGeom prst="flowChartDecision">
            <a:avLst/>
          </a:prstGeom>
          <a:solidFill>
            <a:schemeClr val="accent3">
              <a:lumMod val="60000"/>
              <a:lumOff val="40000"/>
            </a:schemeClr>
          </a:solidFill>
          <a:ln w="9525">
            <a:solidFill>
              <a:schemeClr val="tx1"/>
            </a:solidFill>
            <a:miter lim="800000"/>
            <a:headEnd/>
            <a:tailEnd/>
          </a:ln>
        </p:spPr>
        <p:txBody>
          <a:bodyPr wrap="none" anchor="ctr"/>
          <a:lstStyle/>
          <a:p>
            <a:pPr algn="ctr">
              <a:defRPr/>
            </a:pPr>
            <a:r>
              <a:rPr lang="vi-VN"/>
              <a:t>btđk≠0</a:t>
            </a:r>
          </a:p>
        </p:txBody>
      </p:sp>
      <p:sp>
        <p:nvSpPr>
          <p:cNvPr id="14345" name="Line 8"/>
          <p:cNvSpPr>
            <a:spLocks noChangeShapeType="1"/>
          </p:cNvSpPr>
          <p:nvPr/>
        </p:nvSpPr>
        <p:spPr bwMode="auto">
          <a:xfrm>
            <a:off x="5105400" y="4343400"/>
            <a:ext cx="914400" cy="0"/>
          </a:xfrm>
          <a:prstGeom prst="line">
            <a:avLst/>
          </a:prstGeom>
          <a:noFill/>
          <a:ln w="9525">
            <a:solidFill>
              <a:schemeClr val="tx1"/>
            </a:solidFill>
            <a:round/>
            <a:headEnd/>
            <a:tailEnd type="triangle" w="med" len="med"/>
          </a:ln>
        </p:spPr>
        <p:txBody>
          <a:bodyPr/>
          <a:lstStyle/>
          <a:p>
            <a:endParaRPr lang="en-US"/>
          </a:p>
        </p:txBody>
      </p:sp>
      <p:sp>
        <p:nvSpPr>
          <p:cNvPr id="14346" name="Line 9"/>
          <p:cNvSpPr>
            <a:spLocks noChangeShapeType="1"/>
          </p:cNvSpPr>
          <p:nvPr/>
        </p:nvSpPr>
        <p:spPr bwMode="auto">
          <a:xfrm>
            <a:off x="4267200" y="3733800"/>
            <a:ext cx="0" cy="304800"/>
          </a:xfrm>
          <a:prstGeom prst="line">
            <a:avLst/>
          </a:prstGeom>
          <a:noFill/>
          <a:ln w="9525">
            <a:solidFill>
              <a:schemeClr val="tx1"/>
            </a:solidFill>
            <a:round/>
            <a:headEnd/>
            <a:tailEnd type="triangle" w="med" len="med"/>
          </a:ln>
        </p:spPr>
        <p:txBody>
          <a:bodyPr/>
          <a:lstStyle/>
          <a:p>
            <a:endParaRPr lang="en-US"/>
          </a:p>
        </p:txBody>
      </p:sp>
      <p:sp>
        <p:nvSpPr>
          <p:cNvPr id="14347" name="Line 10"/>
          <p:cNvSpPr>
            <a:spLocks noChangeShapeType="1"/>
          </p:cNvSpPr>
          <p:nvPr/>
        </p:nvSpPr>
        <p:spPr bwMode="auto">
          <a:xfrm>
            <a:off x="4267200" y="4648200"/>
            <a:ext cx="0" cy="381000"/>
          </a:xfrm>
          <a:prstGeom prst="line">
            <a:avLst/>
          </a:prstGeom>
          <a:noFill/>
          <a:ln w="9525">
            <a:solidFill>
              <a:schemeClr val="tx1"/>
            </a:solidFill>
            <a:round/>
            <a:headEnd/>
            <a:tailEnd type="triangle" w="med" len="med"/>
          </a:ln>
        </p:spPr>
        <p:txBody>
          <a:bodyPr/>
          <a:lstStyle/>
          <a:p>
            <a:endParaRPr lang="en-US"/>
          </a:p>
        </p:txBody>
      </p:sp>
      <p:sp>
        <p:nvSpPr>
          <p:cNvPr id="14348" name="Line 11"/>
          <p:cNvSpPr>
            <a:spLocks noChangeShapeType="1"/>
          </p:cNvSpPr>
          <p:nvPr/>
        </p:nvSpPr>
        <p:spPr bwMode="auto">
          <a:xfrm>
            <a:off x="4267200" y="5410200"/>
            <a:ext cx="0" cy="381000"/>
          </a:xfrm>
          <a:prstGeom prst="line">
            <a:avLst/>
          </a:prstGeom>
          <a:noFill/>
          <a:ln w="9525">
            <a:solidFill>
              <a:schemeClr val="tx1"/>
            </a:solidFill>
            <a:round/>
            <a:headEnd/>
            <a:tailEnd/>
          </a:ln>
        </p:spPr>
        <p:txBody>
          <a:bodyPr/>
          <a:lstStyle/>
          <a:p>
            <a:endParaRPr lang="en-US"/>
          </a:p>
        </p:txBody>
      </p:sp>
      <p:sp>
        <p:nvSpPr>
          <p:cNvPr id="14349" name="Line 12"/>
          <p:cNvSpPr>
            <a:spLocks noChangeShapeType="1"/>
          </p:cNvSpPr>
          <p:nvPr/>
        </p:nvSpPr>
        <p:spPr bwMode="auto">
          <a:xfrm>
            <a:off x="4267200" y="5791200"/>
            <a:ext cx="1143000" cy="0"/>
          </a:xfrm>
          <a:prstGeom prst="line">
            <a:avLst/>
          </a:prstGeom>
          <a:noFill/>
          <a:ln w="9525">
            <a:solidFill>
              <a:schemeClr val="tx1"/>
            </a:solidFill>
            <a:round/>
            <a:headEnd/>
            <a:tailEnd/>
          </a:ln>
        </p:spPr>
        <p:txBody>
          <a:bodyPr/>
          <a:lstStyle/>
          <a:p>
            <a:endParaRPr lang="en-US"/>
          </a:p>
        </p:txBody>
      </p:sp>
      <p:sp>
        <p:nvSpPr>
          <p:cNvPr id="14350" name="Line 13"/>
          <p:cNvSpPr>
            <a:spLocks noChangeShapeType="1"/>
          </p:cNvSpPr>
          <p:nvPr/>
        </p:nvSpPr>
        <p:spPr bwMode="auto">
          <a:xfrm>
            <a:off x="5410200" y="4343400"/>
            <a:ext cx="0" cy="1447800"/>
          </a:xfrm>
          <a:prstGeom prst="line">
            <a:avLst/>
          </a:prstGeom>
          <a:noFill/>
          <a:ln w="9525">
            <a:solidFill>
              <a:schemeClr val="tx1"/>
            </a:solidFill>
            <a:round/>
            <a:headEnd type="triangle" w="med" len="med"/>
            <a:tailEnd/>
          </a:ln>
        </p:spPr>
        <p:txBody>
          <a:bodyPr/>
          <a:lstStyle/>
          <a:p>
            <a:endParaRPr lang="en-US"/>
          </a:p>
        </p:txBody>
      </p:sp>
      <p:sp>
        <p:nvSpPr>
          <p:cNvPr id="14351" name="Text Box 14"/>
          <p:cNvSpPr txBox="1">
            <a:spLocks noChangeArrowheads="1"/>
          </p:cNvSpPr>
          <p:nvPr/>
        </p:nvSpPr>
        <p:spPr bwMode="auto">
          <a:xfrm>
            <a:off x="4267200" y="4572000"/>
            <a:ext cx="304800" cy="338138"/>
          </a:xfrm>
          <a:prstGeom prst="rect">
            <a:avLst/>
          </a:prstGeom>
          <a:noFill/>
          <a:ln w="9525">
            <a:noFill/>
            <a:miter lim="800000"/>
            <a:headEnd/>
            <a:tailEnd/>
          </a:ln>
        </p:spPr>
        <p:txBody>
          <a:bodyPr>
            <a:spAutoFit/>
          </a:bodyPr>
          <a:lstStyle/>
          <a:p>
            <a:pPr algn="ctr">
              <a:spcBef>
                <a:spcPct val="50000"/>
              </a:spcBef>
            </a:pPr>
            <a:r>
              <a:rPr lang="en-US" sz="1600"/>
              <a:t>Đ</a:t>
            </a:r>
            <a:endParaRPr lang="en-US" sz="1600">
              <a:latin typeface=".VnTime"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smtClean="0"/>
              <a:t>2. Các cấu trúc rẽ nhánh</a:t>
            </a:r>
            <a:br>
              <a:rPr lang="en-US" sz="3600" smtClean="0"/>
            </a:br>
            <a:r>
              <a:rPr lang="en-US" sz="3600" smtClean="0"/>
              <a:t>2.1 Lệnh </a:t>
            </a:r>
            <a:r>
              <a:rPr lang="en-US" sz="3600" i="1" smtClean="0"/>
              <a:t>if</a:t>
            </a:r>
            <a:endParaRPr lang="en-US" sz="3400" i="1" smtClean="0"/>
          </a:p>
        </p:txBody>
      </p:sp>
      <p:sp>
        <p:nvSpPr>
          <p:cNvPr id="15363" name="Slide Number Placeholder 1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2AF1959-2C48-4AE8-A01B-C6545A4AAACE}" type="slidenum">
              <a:rPr lang="en-US" smtClean="0"/>
              <a:pPr/>
              <a:t>7</a:t>
            </a:fld>
            <a:endParaRPr lang="en-US" smtClean="0"/>
          </a:p>
        </p:txBody>
      </p:sp>
      <p:sp>
        <p:nvSpPr>
          <p:cNvPr id="15364" name="Content Placeholder 18"/>
          <p:cNvSpPr>
            <a:spLocks noGrp="1"/>
          </p:cNvSpPr>
          <p:nvPr>
            <p:ph sz="quarter" idx="1"/>
          </p:nvPr>
        </p:nvSpPr>
        <p:spPr>
          <a:xfrm>
            <a:off x="457200" y="1219200"/>
            <a:ext cx="8229600" cy="4937125"/>
          </a:xfrm>
        </p:spPr>
        <p:txBody>
          <a:bodyPr/>
          <a:lstStyle/>
          <a:p>
            <a:pPr eaLnBrk="1" hangingPunct="1">
              <a:buFont typeface="Arial" charset="0"/>
              <a:buChar char="•"/>
            </a:pPr>
            <a:r>
              <a:rPr lang="en-US" sz="2400" smtClean="0"/>
              <a:t>Dạng 2:</a:t>
            </a:r>
          </a:p>
          <a:p>
            <a:pPr lvl="1" eaLnBrk="1" hangingPunct="1">
              <a:buFont typeface="Arial" charset="0"/>
              <a:buChar char="•"/>
            </a:pPr>
            <a:r>
              <a:rPr lang="en-US" sz="2400" smtClean="0"/>
              <a:t>Cú pháp:</a:t>
            </a:r>
          </a:p>
          <a:p>
            <a:pPr lvl="3" eaLnBrk="1" hangingPunct="1">
              <a:buFont typeface="Wingdings" pitchFamily="2" charset="2"/>
              <a:buNone/>
            </a:pPr>
            <a:r>
              <a:rPr lang="vi-VN" sz="2400" smtClean="0"/>
              <a:t>		</a:t>
            </a:r>
            <a:r>
              <a:rPr lang="vi-VN" sz="2400" b="1" i="1" smtClean="0"/>
              <a:t>if</a:t>
            </a:r>
            <a:r>
              <a:rPr lang="vi-VN" sz="2400" i="1" smtClean="0"/>
              <a:t>  (btđk) lệnh 1 ;</a:t>
            </a:r>
          </a:p>
          <a:p>
            <a:pPr lvl="3" eaLnBrk="1" hangingPunct="1">
              <a:buFont typeface="Wingdings" pitchFamily="2" charset="2"/>
              <a:buNone/>
            </a:pPr>
            <a:r>
              <a:rPr lang="en-US" sz="2400" smtClean="0"/>
              <a:t>		</a:t>
            </a:r>
            <a:r>
              <a:rPr lang="en-US" sz="2400" b="1" i="1" smtClean="0"/>
              <a:t>else </a:t>
            </a:r>
            <a:r>
              <a:rPr lang="en-US" sz="2400" i="1" smtClean="0"/>
              <a:t>lệnh 2 ;</a:t>
            </a:r>
          </a:p>
          <a:p>
            <a:pPr lvl="1" eaLnBrk="1" hangingPunct="1">
              <a:buFont typeface="Arial" charset="0"/>
              <a:buChar char="•"/>
            </a:pPr>
            <a:r>
              <a:rPr lang="en-US" sz="2400" smtClean="0"/>
              <a:t>Ý nghĩa:</a:t>
            </a:r>
            <a:endParaRPr lang="en-AU" smtClean="0"/>
          </a:p>
        </p:txBody>
      </p:sp>
      <p:sp>
        <p:nvSpPr>
          <p:cNvPr id="7171" name="Rectangle 4"/>
          <p:cNvSpPr>
            <a:spLocks noChangeArrowheads="1"/>
          </p:cNvSpPr>
          <p:nvPr/>
        </p:nvSpPr>
        <p:spPr bwMode="auto">
          <a:xfrm>
            <a:off x="533400" y="1676400"/>
            <a:ext cx="8229600" cy="4530725"/>
          </a:xfrm>
          <a:prstGeom prst="rect">
            <a:avLst/>
          </a:prstGeom>
          <a:noFill/>
          <a:ln w="9525">
            <a:noFill/>
            <a:miter lim="800000"/>
            <a:headEnd/>
            <a:tailEnd/>
          </a:ln>
        </p:spPr>
        <p:txBody>
          <a:bodyPr/>
          <a:lstStyle/>
          <a:p>
            <a:pPr>
              <a:buFont typeface="Arial" pitchFamily="34" charset="0"/>
              <a:buChar char="•"/>
              <a:defRPr/>
            </a:pPr>
            <a:endParaRPr lang="en-US">
              <a:latin typeface="Times New Roman" pitchFamily="18" charset="0"/>
              <a:cs typeface="Times New Roman" pitchFamily="18" charset="0"/>
            </a:endParaRPr>
          </a:p>
          <a:p>
            <a:pPr marL="742950" lvl="1" indent="-285750" eaLnBrk="1" hangingPunct="1">
              <a:spcBef>
                <a:spcPct val="20000"/>
              </a:spcBef>
              <a:buClr>
                <a:schemeClr val="accent1"/>
              </a:buClr>
              <a:buFont typeface="Wingdings" pitchFamily="2" charset="2"/>
              <a:buChar char="¡"/>
              <a:defRPr/>
            </a:pPr>
            <a:endParaRPr lang="en-US" sz="2700">
              <a:latin typeface=".VnTime" pitchFamily="34" charset="0"/>
            </a:endParaRPr>
          </a:p>
          <a:p>
            <a:pPr marL="342900" indent="-342900" eaLnBrk="1" hangingPunct="1">
              <a:spcBef>
                <a:spcPct val="20000"/>
              </a:spcBef>
              <a:buClr>
                <a:schemeClr val="accent1"/>
              </a:buClr>
              <a:buFont typeface="Wingdings" pitchFamily="2" charset="2"/>
              <a:buChar char="l"/>
              <a:defRPr/>
            </a:pPr>
            <a:endParaRPr lang="en-US" sz="3200">
              <a:latin typeface=".VnTime" pitchFamily="34" charset="0"/>
            </a:endParaRPr>
          </a:p>
        </p:txBody>
      </p:sp>
      <p:grpSp>
        <p:nvGrpSpPr>
          <p:cNvPr id="15366" name="Group 16"/>
          <p:cNvGrpSpPr>
            <a:grpSpLocks/>
          </p:cNvGrpSpPr>
          <p:nvPr/>
        </p:nvGrpSpPr>
        <p:grpSpPr bwMode="auto">
          <a:xfrm>
            <a:off x="4800600" y="3124200"/>
            <a:ext cx="2514600" cy="2667000"/>
            <a:chOff x="4953000" y="3657600"/>
            <a:chExt cx="2514600" cy="2667000"/>
          </a:xfrm>
        </p:grpSpPr>
        <p:sp>
          <p:nvSpPr>
            <p:cNvPr id="15367" name="Text Box 5"/>
            <p:cNvSpPr txBox="1">
              <a:spLocks noChangeArrowheads="1"/>
            </p:cNvSpPr>
            <p:nvPr/>
          </p:nvSpPr>
          <p:spPr bwMode="auto">
            <a:xfrm>
              <a:off x="5029200" y="5257800"/>
              <a:ext cx="1066800" cy="400110"/>
            </a:xfrm>
            <a:prstGeom prst="rect">
              <a:avLst/>
            </a:prstGeom>
            <a:noFill/>
            <a:ln w="9525">
              <a:solidFill>
                <a:schemeClr val="tx1"/>
              </a:solidFill>
              <a:miter lim="800000"/>
              <a:headEnd/>
              <a:tailEnd/>
            </a:ln>
          </p:spPr>
          <p:txBody>
            <a:bodyPr>
              <a:spAutoFit/>
            </a:bodyPr>
            <a:lstStyle/>
            <a:p>
              <a:pPr algn="ctr">
                <a:spcBef>
                  <a:spcPct val="50000"/>
                </a:spcBef>
              </a:pPr>
              <a:r>
                <a:rPr lang="en-US" sz="2000"/>
                <a:t>Lệnh 1</a:t>
              </a:r>
            </a:p>
          </p:txBody>
        </p:sp>
        <p:sp>
          <p:nvSpPr>
            <p:cNvPr id="15368" name="Oval 6"/>
            <p:cNvSpPr>
              <a:spLocks noChangeArrowheads="1"/>
            </p:cNvSpPr>
            <p:nvPr/>
          </p:nvSpPr>
          <p:spPr bwMode="auto">
            <a:xfrm>
              <a:off x="5638800" y="3657600"/>
              <a:ext cx="304800" cy="304800"/>
            </a:xfrm>
            <a:prstGeom prst="ellipse">
              <a:avLst/>
            </a:prstGeom>
            <a:solidFill>
              <a:srgbClr val="C0C0C0"/>
            </a:solidFill>
            <a:ln w="9525">
              <a:solidFill>
                <a:schemeClr val="tx1"/>
              </a:solidFill>
              <a:round/>
              <a:headEnd/>
              <a:tailEnd/>
            </a:ln>
          </p:spPr>
          <p:txBody>
            <a:bodyPr wrap="none" anchor="ctr"/>
            <a:lstStyle/>
            <a:p>
              <a:endParaRPr lang="en-US"/>
            </a:p>
          </p:txBody>
        </p:sp>
        <p:sp>
          <p:nvSpPr>
            <p:cNvPr id="15369" name="Oval 7"/>
            <p:cNvSpPr>
              <a:spLocks noChangeArrowheads="1"/>
            </p:cNvSpPr>
            <p:nvPr/>
          </p:nvSpPr>
          <p:spPr bwMode="auto">
            <a:xfrm>
              <a:off x="5638800" y="6019800"/>
              <a:ext cx="304800" cy="304800"/>
            </a:xfrm>
            <a:prstGeom prst="ellipse">
              <a:avLst/>
            </a:prstGeom>
            <a:solidFill>
              <a:schemeClr val="tx1"/>
            </a:solidFill>
            <a:ln w="9525">
              <a:solidFill>
                <a:schemeClr val="tx1"/>
              </a:solidFill>
              <a:round/>
              <a:headEnd/>
              <a:tailEnd/>
            </a:ln>
          </p:spPr>
          <p:txBody>
            <a:bodyPr wrap="none" anchor="ctr"/>
            <a:lstStyle/>
            <a:p>
              <a:endParaRPr lang="en-US"/>
            </a:p>
          </p:txBody>
        </p:sp>
        <p:sp>
          <p:nvSpPr>
            <p:cNvPr id="15370" name="AutoShape 8"/>
            <p:cNvSpPr>
              <a:spLocks noChangeArrowheads="1"/>
            </p:cNvSpPr>
            <p:nvPr/>
          </p:nvSpPr>
          <p:spPr bwMode="auto">
            <a:xfrm>
              <a:off x="4953000" y="4267200"/>
              <a:ext cx="1676400" cy="609600"/>
            </a:xfrm>
            <a:prstGeom prst="flowChartDecision">
              <a:avLst/>
            </a:prstGeom>
            <a:solidFill>
              <a:schemeClr val="accent3">
                <a:lumMod val="60000"/>
                <a:lumOff val="40000"/>
              </a:schemeClr>
            </a:solidFill>
            <a:ln w="9525">
              <a:solidFill>
                <a:schemeClr val="tx1"/>
              </a:solidFill>
              <a:miter lim="800000"/>
              <a:headEnd/>
              <a:tailEnd/>
            </a:ln>
          </p:spPr>
          <p:txBody>
            <a:bodyPr wrap="none" anchor="ctr"/>
            <a:lstStyle/>
            <a:p>
              <a:pPr algn="ctr">
                <a:defRPr/>
              </a:pPr>
              <a:r>
                <a:rPr lang="vi-VN" sz="2000"/>
                <a:t>btđk≠0</a:t>
              </a:r>
            </a:p>
          </p:txBody>
        </p:sp>
        <p:sp>
          <p:nvSpPr>
            <p:cNvPr id="15371" name="Line 9"/>
            <p:cNvSpPr>
              <a:spLocks noChangeShapeType="1"/>
            </p:cNvSpPr>
            <p:nvPr/>
          </p:nvSpPr>
          <p:spPr bwMode="auto">
            <a:xfrm>
              <a:off x="6629400" y="4572000"/>
              <a:ext cx="304800" cy="0"/>
            </a:xfrm>
            <a:prstGeom prst="line">
              <a:avLst/>
            </a:prstGeom>
            <a:noFill/>
            <a:ln w="31750">
              <a:solidFill>
                <a:schemeClr val="tx1"/>
              </a:solidFill>
              <a:round/>
              <a:headEnd/>
              <a:tailEnd type="triangle" w="med" len="med"/>
            </a:ln>
          </p:spPr>
          <p:txBody>
            <a:bodyPr/>
            <a:lstStyle/>
            <a:p>
              <a:endParaRPr lang="en-US"/>
            </a:p>
          </p:txBody>
        </p:sp>
        <p:sp>
          <p:nvSpPr>
            <p:cNvPr id="15372" name="Line 10"/>
            <p:cNvSpPr>
              <a:spLocks noChangeShapeType="1"/>
            </p:cNvSpPr>
            <p:nvPr/>
          </p:nvSpPr>
          <p:spPr bwMode="auto">
            <a:xfrm>
              <a:off x="5791200" y="3962400"/>
              <a:ext cx="0" cy="304800"/>
            </a:xfrm>
            <a:prstGeom prst="line">
              <a:avLst/>
            </a:prstGeom>
            <a:noFill/>
            <a:ln w="31750">
              <a:solidFill>
                <a:schemeClr val="tx1"/>
              </a:solidFill>
              <a:round/>
              <a:headEnd/>
              <a:tailEnd type="triangle" w="med" len="med"/>
            </a:ln>
          </p:spPr>
          <p:txBody>
            <a:bodyPr/>
            <a:lstStyle/>
            <a:p>
              <a:endParaRPr lang="en-US"/>
            </a:p>
          </p:txBody>
        </p:sp>
        <p:sp>
          <p:nvSpPr>
            <p:cNvPr id="15373" name="Line 11"/>
            <p:cNvSpPr>
              <a:spLocks noChangeShapeType="1"/>
            </p:cNvSpPr>
            <p:nvPr/>
          </p:nvSpPr>
          <p:spPr bwMode="auto">
            <a:xfrm>
              <a:off x="5791200" y="4876800"/>
              <a:ext cx="0" cy="381000"/>
            </a:xfrm>
            <a:prstGeom prst="line">
              <a:avLst/>
            </a:prstGeom>
            <a:noFill/>
            <a:ln w="31750">
              <a:solidFill>
                <a:schemeClr val="tx1"/>
              </a:solidFill>
              <a:round/>
              <a:headEnd/>
              <a:tailEnd type="triangle" w="med" len="med"/>
            </a:ln>
          </p:spPr>
          <p:txBody>
            <a:bodyPr/>
            <a:lstStyle/>
            <a:p>
              <a:endParaRPr lang="en-US"/>
            </a:p>
          </p:txBody>
        </p:sp>
        <p:sp>
          <p:nvSpPr>
            <p:cNvPr id="15374" name="Line 12"/>
            <p:cNvSpPr>
              <a:spLocks noChangeShapeType="1"/>
            </p:cNvSpPr>
            <p:nvPr/>
          </p:nvSpPr>
          <p:spPr bwMode="auto">
            <a:xfrm>
              <a:off x="5791200" y="5638800"/>
              <a:ext cx="0" cy="381000"/>
            </a:xfrm>
            <a:prstGeom prst="line">
              <a:avLst/>
            </a:prstGeom>
            <a:noFill/>
            <a:ln w="31750">
              <a:solidFill>
                <a:schemeClr val="tx1"/>
              </a:solidFill>
              <a:round/>
              <a:headEnd/>
              <a:tailEnd type="triangle" w="med" len="med"/>
            </a:ln>
          </p:spPr>
          <p:txBody>
            <a:bodyPr/>
            <a:lstStyle/>
            <a:p>
              <a:endParaRPr lang="en-US"/>
            </a:p>
          </p:txBody>
        </p:sp>
        <p:sp>
          <p:nvSpPr>
            <p:cNvPr id="15375" name="Line 13"/>
            <p:cNvSpPr>
              <a:spLocks noChangeShapeType="1"/>
            </p:cNvSpPr>
            <p:nvPr/>
          </p:nvSpPr>
          <p:spPr bwMode="auto">
            <a:xfrm>
              <a:off x="5943600" y="6172200"/>
              <a:ext cx="990600" cy="0"/>
            </a:xfrm>
            <a:prstGeom prst="line">
              <a:avLst/>
            </a:prstGeom>
            <a:noFill/>
            <a:ln w="31750">
              <a:solidFill>
                <a:schemeClr val="tx1"/>
              </a:solidFill>
              <a:round/>
              <a:headEnd type="triangle" w="med" len="med"/>
              <a:tailEnd/>
            </a:ln>
          </p:spPr>
          <p:txBody>
            <a:bodyPr/>
            <a:lstStyle/>
            <a:p>
              <a:endParaRPr lang="en-US"/>
            </a:p>
          </p:txBody>
        </p:sp>
        <p:sp>
          <p:nvSpPr>
            <p:cNvPr id="15376" name="Text Box 15"/>
            <p:cNvSpPr txBox="1">
              <a:spLocks noChangeArrowheads="1"/>
            </p:cNvSpPr>
            <p:nvPr/>
          </p:nvSpPr>
          <p:spPr bwMode="auto">
            <a:xfrm>
              <a:off x="5867400" y="4800600"/>
              <a:ext cx="304800" cy="369332"/>
            </a:xfrm>
            <a:prstGeom prst="rect">
              <a:avLst/>
            </a:prstGeom>
            <a:noFill/>
            <a:ln w="9525">
              <a:noFill/>
              <a:miter lim="800000"/>
              <a:headEnd/>
              <a:tailEnd/>
            </a:ln>
          </p:spPr>
          <p:txBody>
            <a:bodyPr>
              <a:spAutoFit/>
            </a:bodyPr>
            <a:lstStyle/>
            <a:p>
              <a:pPr algn="ctr">
                <a:spcBef>
                  <a:spcPct val="50000"/>
                </a:spcBef>
              </a:pPr>
              <a:r>
                <a:rPr lang="en-US">
                  <a:latin typeface=".VnTime" pitchFamily="34" charset="0"/>
                </a:rPr>
                <a:t>§</a:t>
              </a:r>
            </a:p>
          </p:txBody>
        </p:sp>
        <p:sp>
          <p:nvSpPr>
            <p:cNvPr id="15377" name="Text Box 16"/>
            <p:cNvSpPr txBox="1">
              <a:spLocks noChangeArrowheads="1"/>
            </p:cNvSpPr>
            <p:nvPr/>
          </p:nvSpPr>
          <p:spPr bwMode="auto">
            <a:xfrm>
              <a:off x="6400800" y="5257800"/>
              <a:ext cx="1066800" cy="400110"/>
            </a:xfrm>
            <a:prstGeom prst="rect">
              <a:avLst/>
            </a:prstGeom>
            <a:noFill/>
            <a:ln w="9525">
              <a:solidFill>
                <a:schemeClr val="tx1"/>
              </a:solidFill>
              <a:miter lim="800000"/>
              <a:headEnd/>
              <a:tailEnd/>
            </a:ln>
          </p:spPr>
          <p:txBody>
            <a:bodyPr>
              <a:spAutoFit/>
            </a:bodyPr>
            <a:lstStyle/>
            <a:p>
              <a:pPr algn="ctr">
                <a:spcBef>
                  <a:spcPct val="50000"/>
                </a:spcBef>
              </a:pPr>
              <a:r>
                <a:rPr lang="en-US" sz="2000"/>
                <a:t>Lệnh 2</a:t>
              </a:r>
            </a:p>
          </p:txBody>
        </p:sp>
        <p:sp>
          <p:nvSpPr>
            <p:cNvPr id="15378" name="Line 17"/>
            <p:cNvSpPr>
              <a:spLocks noChangeShapeType="1"/>
            </p:cNvSpPr>
            <p:nvPr/>
          </p:nvSpPr>
          <p:spPr bwMode="auto">
            <a:xfrm>
              <a:off x="6934200" y="4572000"/>
              <a:ext cx="0" cy="685800"/>
            </a:xfrm>
            <a:prstGeom prst="line">
              <a:avLst/>
            </a:prstGeom>
            <a:noFill/>
            <a:ln w="31750">
              <a:solidFill>
                <a:schemeClr val="tx1"/>
              </a:solidFill>
              <a:round/>
              <a:headEnd/>
              <a:tailEnd type="triangle" w="med" len="med"/>
            </a:ln>
          </p:spPr>
          <p:txBody>
            <a:bodyPr/>
            <a:lstStyle/>
            <a:p>
              <a:endParaRPr lang="en-US"/>
            </a:p>
          </p:txBody>
        </p:sp>
        <p:sp>
          <p:nvSpPr>
            <p:cNvPr id="15379" name="Line 18"/>
            <p:cNvSpPr>
              <a:spLocks noChangeShapeType="1"/>
            </p:cNvSpPr>
            <p:nvPr/>
          </p:nvSpPr>
          <p:spPr bwMode="auto">
            <a:xfrm>
              <a:off x="6934200" y="5638800"/>
              <a:ext cx="0" cy="533400"/>
            </a:xfrm>
            <a:prstGeom prst="line">
              <a:avLst/>
            </a:prstGeom>
            <a:noFill/>
            <a:ln w="31750">
              <a:solidFill>
                <a:schemeClr val="tx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2.1 Lệnh </a:t>
            </a:r>
            <a:r>
              <a:rPr lang="en-US" i="1" smtClean="0"/>
              <a:t>if</a:t>
            </a:r>
            <a:endParaRPr lang="en-US" sz="3000" i="1" smtClean="0"/>
          </a:p>
        </p:txBody>
      </p:sp>
      <p:sp>
        <p:nvSpPr>
          <p:cNvPr id="1638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71836210-D50A-442C-B44C-F46F33551448}" type="slidenum">
              <a:rPr lang="en-US" smtClean="0"/>
              <a:pPr/>
              <a:t>8</a:t>
            </a:fld>
            <a:endParaRPr lang="en-US" smtClean="0"/>
          </a:p>
        </p:txBody>
      </p:sp>
      <p:sp>
        <p:nvSpPr>
          <p:cNvPr id="16388" name="Rectangle 3"/>
          <p:cNvSpPr>
            <a:spLocks noGrp="1" noChangeArrowheads="1"/>
          </p:cNvSpPr>
          <p:nvPr>
            <p:ph sz="quarter" idx="1"/>
          </p:nvPr>
        </p:nvSpPr>
        <p:spPr>
          <a:xfrm>
            <a:off x="457200" y="1219200"/>
            <a:ext cx="8229600" cy="4937125"/>
          </a:xfrm>
        </p:spPr>
        <p:txBody>
          <a:bodyPr/>
          <a:lstStyle/>
          <a:p>
            <a:pPr eaLnBrk="1" hangingPunct="1"/>
            <a:r>
              <a:rPr lang="en-US" smtClean="0"/>
              <a:t>Dạng 3: Hàm (? :)</a:t>
            </a:r>
          </a:p>
          <a:p>
            <a:pPr eaLnBrk="1" hangingPunct="1"/>
            <a:r>
              <a:rPr lang="en-US" smtClean="0"/>
              <a:t>Cú pháp:</a:t>
            </a:r>
          </a:p>
          <a:p>
            <a:pPr lvl="1" algn="ctr" eaLnBrk="1" hangingPunct="1">
              <a:buFont typeface="Wingdings" pitchFamily="2" charset="2"/>
              <a:buNone/>
            </a:pPr>
            <a:r>
              <a:rPr lang="vi-VN" sz="2800" smtClean="0"/>
              <a:t>(btđk) </a:t>
            </a:r>
            <a:r>
              <a:rPr lang="vi-VN" sz="2800" b="1" smtClean="0"/>
              <a:t>? </a:t>
            </a:r>
            <a:r>
              <a:rPr lang="vi-VN" sz="2800" smtClean="0"/>
              <a:t>&lt;bt1&gt; </a:t>
            </a:r>
            <a:r>
              <a:rPr lang="vi-VN" sz="2800" b="1" smtClean="0"/>
              <a:t>: </a:t>
            </a:r>
            <a:r>
              <a:rPr lang="vi-VN" sz="2800" smtClean="0"/>
              <a:t>&lt;bt2&gt;</a:t>
            </a:r>
            <a:r>
              <a:rPr lang="en-US" sz="2800" smtClean="0"/>
              <a:t> ;</a:t>
            </a:r>
            <a:endParaRPr lang="vi-VN" sz="2800" smtClean="0"/>
          </a:p>
          <a:p>
            <a:pPr eaLnBrk="1" hangingPunct="1"/>
            <a:r>
              <a:rPr lang="en-US" smtClean="0"/>
              <a:t>Ý nghĩa: hàm trên tương đương với các lệnh:</a:t>
            </a:r>
          </a:p>
          <a:p>
            <a:pPr lvl="1" eaLnBrk="1" hangingPunct="1"/>
            <a:r>
              <a:rPr lang="vi-VN" sz="2400" i="1" smtClean="0"/>
              <a:t>		if  (btđk) return bt1 ;</a:t>
            </a:r>
          </a:p>
          <a:p>
            <a:pPr lvl="1" eaLnBrk="1" hangingPunct="1"/>
            <a:r>
              <a:rPr lang="en-US" sz="2400" smtClean="0"/>
              <a:t>		</a:t>
            </a:r>
            <a:r>
              <a:rPr lang="en-US" sz="2400" i="1" smtClean="0"/>
              <a:t>else return bt2 ;</a:t>
            </a:r>
          </a:p>
          <a:p>
            <a:pPr eaLnBrk="1" hangingPunct="1"/>
            <a:endParaRPr lang="en-US"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2. Các cấu trúc rẽ nhánh</a:t>
            </a:r>
            <a:br>
              <a:rPr lang="en-US" smtClean="0"/>
            </a:br>
            <a:r>
              <a:rPr lang="en-US" smtClean="0"/>
              <a:t>2.1 Lệnh </a:t>
            </a:r>
            <a:r>
              <a:rPr lang="en-US" i="1" smtClean="0"/>
              <a:t>if</a:t>
            </a:r>
            <a:endParaRPr lang="en-US" sz="3000" i="1" smtClean="0"/>
          </a:p>
        </p:txBody>
      </p:sp>
      <p:sp>
        <p:nvSpPr>
          <p:cNvPr id="17411" name="Slide Number Placeholder 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748A1A13-0265-4EDF-B993-4BF2547A9E28}" type="slidenum">
              <a:rPr lang="en-US" smtClean="0"/>
              <a:pPr/>
              <a:t>9</a:t>
            </a:fld>
            <a:endParaRPr lang="en-US" smtClean="0"/>
          </a:p>
        </p:txBody>
      </p:sp>
      <p:sp>
        <p:nvSpPr>
          <p:cNvPr id="17412"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vi-VN" sz="1800" smtClean="0"/>
              <a:t>VD1: Viết chương trình tìm giá trị bé nhất của ba số a, b, c cho trước.</a:t>
            </a:r>
          </a:p>
          <a:p>
            <a:pPr eaLnBrk="1" hangingPunct="1">
              <a:buFont typeface="Wingdings" pitchFamily="2" charset="2"/>
              <a:buNone/>
            </a:pPr>
            <a:endParaRPr lang="en-US" sz="1800" smtClean="0"/>
          </a:p>
          <a:p>
            <a:pPr eaLnBrk="1" hangingPunct="1">
              <a:buFont typeface="Wingdings" pitchFamily="2" charset="2"/>
              <a:buNone/>
            </a:pPr>
            <a:r>
              <a:rPr lang="en-US" sz="1800" smtClean="0"/>
              <a:t>#include &lt;stdio.h&gt;</a:t>
            </a:r>
          </a:p>
          <a:p>
            <a:pPr eaLnBrk="1" hangingPunct="1">
              <a:buFont typeface="Wingdings" pitchFamily="2" charset="2"/>
              <a:buNone/>
            </a:pPr>
            <a:endParaRPr lang="en-US" sz="1800" smtClean="0"/>
          </a:p>
          <a:p>
            <a:pPr eaLnBrk="1" hangingPunct="1">
              <a:buFont typeface="Wingdings" pitchFamily="2" charset="2"/>
              <a:buNone/>
            </a:pPr>
            <a:r>
              <a:rPr lang="en-US" sz="1800" smtClean="0"/>
              <a:t>void main(){</a:t>
            </a:r>
          </a:p>
          <a:p>
            <a:pPr eaLnBrk="1" hangingPunct="1">
              <a:buFont typeface="Wingdings" pitchFamily="2" charset="2"/>
              <a:buNone/>
            </a:pPr>
            <a:r>
              <a:rPr lang="en-US" sz="1800" smtClean="0"/>
              <a:t>    int  a = 10, b = 15, c= 8;</a:t>
            </a:r>
          </a:p>
          <a:p>
            <a:pPr eaLnBrk="1" hangingPunct="1">
              <a:buFont typeface="Wingdings" pitchFamily="2" charset="2"/>
              <a:buNone/>
            </a:pPr>
            <a:r>
              <a:rPr lang="en-US" sz="1800" smtClean="0"/>
              <a:t>    int  m;</a:t>
            </a:r>
          </a:p>
          <a:p>
            <a:pPr eaLnBrk="1" hangingPunct="1">
              <a:lnSpc>
                <a:spcPct val="90000"/>
              </a:lnSpc>
              <a:buFont typeface="Wingdings" pitchFamily="2" charset="2"/>
              <a:buNone/>
            </a:pPr>
            <a:endParaRPr lang="en-US" sz="1800" smtClean="0"/>
          </a:p>
          <a:p>
            <a:pPr eaLnBrk="1" hangingPunct="1">
              <a:lnSpc>
                <a:spcPct val="90000"/>
              </a:lnSpc>
              <a:buFont typeface="Wingdings" pitchFamily="2" charset="2"/>
              <a:buNone/>
            </a:pPr>
            <a:r>
              <a:rPr lang="en-US" sz="1800" smtClean="0"/>
              <a:t>    </a:t>
            </a:r>
            <a:endParaRPr lang="en-US" sz="1800" b="1" smtClean="0"/>
          </a:p>
          <a:p>
            <a:pPr eaLnBrk="1" hangingPunct="1">
              <a:lnSpc>
                <a:spcPct val="90000"/>
              </a:lnSpc>
              <a:buFont typeface="Wingdings" pitchFamily="2" charset="2"/>
              <a:buNone/>
            </a:pPr>
            <a:endParaRPr lang="en-US" sz="1800" smtClean="0"/>
          </a:p>
          <a:p>
            <a:pPr eaLnBrk="1" hangingPunct="1">
              <a:lnSpc>
                <a:spcPct val="90000"/>
              </a:lnSpc>
              <a:buFont typeface="Wingdings" pitchFamily="2" charset="2"/>
              <a:buNone/>
            </a:pPr>
            <a:endParaRPr lang="en-US" sz="1800" smtClean="0"/>
          </a:p>
          <a:p>
            <a:pPr eaLnBrk="1" hangingPunct="1">
              <a:lnSpc>
                <a:spcPct val="90000"/>
              </a:lnSpc>
              <a:buFont typeface="Wingdings" pitchFamily="2" charset="2"/>
              <a:buNone/>
            </a:pPr>
            <a:r>
              <a:rPr lang="en-US" sz="1800" smtClean="0"/>
              <a:t>    </a:t>
            </a:r>
          </a:p>
          <a:p>
            <a:pPr eaLnBrk="1" hangingPunct="1">
              <a:lnSpc>
                <a:spcPct val="90000"/>
              </a:lnSpc>
              <a:buFont typeface="Wingdings" pitchFamily="2" charset="2"/>
              <a:buNone/>
            </a:pPr>
            <a:r>
              <a:rPr lang="en-US" sz="1800" smtClean="0"/>
              <a:t>    printf (“Gia tri be nhat m = %d”, m);</a:t>
            </a:r>
          </a:p>
          <a:p>
            <a:pPr eaLnBrk="1" hangingPunct="1">
              <a:lnSpc>
                <a:spcPct val="90000"/>
              </a:lnSpc>
              <a:buFont typeface="Wingdings" pitchFamily="2" charset="2"/>
              <a:buNone/>
            </a:pPr>
            <a:r>
              <a:rPr lang="en-US" sz="1800" smtClean="0"/>
              <a:t>}// end main</a:t>
            </a:r>
          </a:p>
          <a:p>
            <a:pPr eaLnBrk="1" hangingPunct="1">
              <a:lnSpc>
                <a:spcPct val="90000"/>
              </a:lnSpc>
            </a:pPr>
            <a:endParaRPr lang="en-US" sz="1800" smtClean="0"/>
          </a:p>
        </p:txBody>
      </p:sp>
      <p:sp>
        <p:nvSpPr>
          <p:cNvPr id="17413" name="Text Box 4"/>
          <p:cNvSpPr txBox="1">
            <a:spLocks noChangeArrowheads="1"/>
          </p:cNvSpPr>
          <p:nvPr/>
        </p:nvSpPr>
        <p:spPr bwMode="auto">
          <a:xfrm>
            <a:off x="3429000" y="2743200"/>
            <a:ext cx="2286000" cy="1816100"/>
          </a:xfrm>
          <a:prstGeom prst="rect">
            <a:avLst/>
          </a:prstGeom>
          <a:noFill/>
          <a:ln w="9525">
            <a:solidFill>
              <a:schemeClr val="tx1"/>
            </a:solidFill>
            <a:miter lim="800000"/>
            <a:headEnd/>
            <a:tailEnd/>
          </a:ln>
        </p:spPr>
        <p:txBody>
          <a:bodyPr>
            <a:spAutoFit/>
          </a:bodyPr>
          <a:lstStyle/>
          <a:p>
            <a:r>
              <a:rPr lang="en-US" sz="1600" i="1"/>
              <a:t>//Cách 2</a:t>
            </a:r>
          </a:p>
          <a:p>
            <a:r>
              <a:rPr lang="en-US" sz="1600" b="1"/>
              <a:t>if (a&lt;b)</a:t>
            </a:r>
          </a:p>
          <a:p>
            <a:r>
              <a:rPr lang="en-US" sz="1600" b="1"/>
              <a:t>     if (a&lt;c) m=a;</a:t>
            </a:r>
          </a:p>
          <a:p>
            <a:r>
              <a:rPr lang="en-US" sz="1600" b="1"/>
              <a:t>     else m=c;</a:t>
            </a:r>
          </a:p>
          <a:p>
            <a:r>
              <a:rPr lang="en-US" sz="1600" b="1"/>
              <a:t>else </a:t>
            </a:r>
          </a:p>
          <a:p>
            <a:r>
              <a:rPr lang="en-US" sz="1600" b="1"/>
              <a:t>     if (b&lt;c) m=b;</a:t>
            </a:r>
          </a:p>
          <a:p>
            <a:r>
              <a:rPr lang="en-US" sz="1600" b="1"/>
              <a:t>     else m=c;</a:t>
            </a:r>
          </a:p>
        </p:txBody>
      </p:sp>
      <p:sp>
        <p:nvSpPr>
          <p:cNvPr id="17414" name="Text Box 5"/>
          <p:cNvSpPr txBox="1">
            <a:spLocks noChangeArrowheads="1"/>
          </p:cNvSpPr>
          <p:nvPr/>
        </p:nvSpPr>
        <p:spPr bwMode="auto">
          <a:xfrm>
            <a:off x="685800" y="3981450"/>
            <a:ext cx="2438400" cy="1200150"/>
          </a:xfrm>
          <a:prstGeom prst="rect">
            <a:avLst/>
          </a:prstGeom>
          <a:noFill/>
          <a:ln w="9525">
            <a:solidFill>
              <a:schemeClr val="tx1"/>
            </a:solidFill>
            <a:miter lim="800000"/>
            <a:headEnd/>
            <a:tailEnd/>
          </a:ln>
        </p:spPr>
        <p:txBody>
          <a:bodyPr>
            <a:spAutoFit/>
          </a:bodyPr>
          <a:lstStyle/>
          <a:p>
            <a:r>
              <a:rPr lang="en-US" i="1"/>
              <a:t>//Cách 1</a:t>
            </a:r>
          </a:p>
          <a:p>
            <a:r>
              <a:rPr lang="en-US"/>
              <a:t>    </a:t>
            </a:r>
            <a:r>
              <a:rPr lang="en-US" b="1"/>
              <a:t>m = a;</a:t>
            </a:r>
          </a:p>
          <a:p>
            <a:r>
              <a:rPr lang="en-US" b="1"/>
              <a:t>    if (b &lt; m) m = b;</a:t>
            </a:r>
          </a:p>
          <a:p>
            <a:r>
              <a:rPr lang="en-US" b="1"/>
              <a:t>    if (c &lt; m) m = c;</a:t>
            </a:r>
          </a:p>
        </p:txBody>
      </p:sp>
      <p:sp>
        <p:nvSpPr>
          <p:cNvPr id="17415" name="Text Box 6"/>
          <p:cNvSpPr txBox="1">
            <a:spLocks noChangeArrowheads="1"/>
          </p:cNvSpPr>
          <p:nvPr/>
        </p:nvSpPr>
        <p:spPr bwMode="auto">
          <a:xfrm>
            <a:off x="5943600" y="2743200"/>
            <a:ext cx="2590800" cy="1077913"/>
          </a:xfrm>
          <a:prstGeom prst="rect">
            <a:avLst/>
          </a:prstGeom>
          <a:noFill/>
          <a:ln w="9525">
            <a:solidFill>
              <a:schemeClr val="tx1"/>
            </a:solidFill>
            <a:miter lim="800000"/>
            <a:headEnd/>
            <a:tailEnd/>
          </a:ln>
        </p:spPr>
        <p:txBody>
          <a:bodyPr>
            <a:spAutoFit/>
          </a:bodyPr>
          <a:lstStyle/>
          <a:p>
            <a:r>
              <a:rPr lang="en-US" sz="1600" i="1"/>
              <a:t>//Cách 3</a:t>
            </a:r>
          </a:p>
          <a:p>
            <a:r>
              <a:rPr lang="en-US" sz="1600" b="1"/>
              <a:t>m= (a&lt;b) ? ((a&lt;c) ?a:c) :</a:t>
            </a:r>
          </a:p>
          <a:p>
            <a:r>
              <a:rPr lang="en-US" sz="1600" b="1"/>
              <a:t>       ((b&lt;c)? b : c);</a:t>
            </a:r>
          </a:p>
          <a:p>
            <a:endParaRPr lang="en-US" sz="1600" b="1">
              <a:latin typeface=".VnTime"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781</TotalTime>
  <Words>1315</Words>
  <Application>Microsoft Office PowerPoint</Application>
  <PresentationFormat>On-screen Show (4:3)</PresentationFormat>
  <Paragraphs>265</Paragraphs>
  <Slides>25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Times New Roman</vt:lpstr>
      <vt:lpstr>Wingdings 3</vt:lpstr>
      <vt:lpstr>Wingdings</vt:lpstr>
      <vt:lpstr>Calibri</vt:lpstr>
      <vt:lpstr>Gill Sans MT</vt:lpstr>
      <vt:lpstr>Bookman Old Style</vt:lpstr>
      <vt:lpstr>.VnTime</vt:lpstr>
      <vt:lpstr>.VnTimeH</vt:lpstr>
      <vt:lpstr>Origin</vt:lpstr>
      <vt:lpstr>Ngôn ngữ lập trình C/C++</vt:lpstr>
      <vt:lpstr>Nội dung chính</vt:lpstr>
      <vt:lpstr>1. Giới thiệu</vt:lpstr>
      <vt:lpstr>1. Giới thiệu: các cấu trúc điều khiển</vt:lpstr>
      <vt:lpstr>2. Các cấu trúc rẽ nhánh Giới thiệu</vt:lpstr>
      <vt:lpstr>2. Các cấu trúc rẽ nhánh 2.1 Lệnh if</vt:lpstr>
      <vt:lpstr>2. Các cấu trúc rẽ nhánh 2.1 Lệnh if</vt:lpstr>
      <vt:lpstr>2. Các cấu trúc rẽ nhánh 2.1 Lệnh if</vt:lpstr>
      <vt:lpstr>2. Các cấu trúc rẽ nhánh 2.1 Lệnh if</vt:lpstr>
      <vt:lpstr>2. Các cấu trúc rẽ nhánh 2.1 Lệnh switch..case</vt:lpstr>
      <vt:lpstr>2. Các cấu trúc rẽ nhánh 2.1 Lệnh switch..case</vt:lpstr>
      <vt:lpstr>2. Các cấu trúc rẽ nhánh 2.1 Lệnh switch..case</vt:lpstr>
      <vt:lpstr>3. Các cấu trúc lặp</vt:lpstr>
      <vt:lpstr>Lệnh for</vt:lpstr>
      <vt:lpstr>Lệnh for</vt:lpstr>
      <vt:lpstr>Lệnh for – Ví dụ 1: Tính căn bậc 2 của 10 số nguyên dương đầu tiên</vt:lpstr>
      <vt:lpstr>Lệnh for – Ví dụ 2: Tính căn bậc 2 của một số nhập từ bàn phím</vt:lpstr>
      <vt:lpstr>Lệnh while</vt:lpstr>
      <vt:lpstr>Lệnh while   Ví dụ: tính BSCNN của 2 số</vt:lpstr>
      <vt:lpstr>Lệnh do … while</vt:lpstr>
      <vt:lpstr>Lệnh do … while - Ví dụ: Tính căn bậc 2 của 10 số nguyên dương đầu tiên</vt:lpstr>
      <vt:lpstr>Lệnh break và continue</vt:lpstr>
      <vt:lpstr>Tóm tắt về các cấu trúc điều khiển</vt:lpstr>
      <vt:lpstr>Xin cảm ơn!</vt:lpstr>
      <vt:lpstr>Bài tập</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dc:creator>
  <cp:lastModifiedBy>Net</cp:lastModifiedBy>
  <cp:revision>26</cp:revision>
  <cp:lastPrinted>1601-01-01T00:00:00Z</cp:lastPrinted>
  <dcterms:created xsi:type="dcterms:W3CDTF">2004-08-19T03:19:16Z</dcterms:created>
  <dcterms:modified xsi:type="dcterms:W3CDTF">2016-01-10T15:29:15Z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