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4"/>
  </p:notesMasterIdLst>
  <p:sldIdLst>
    <p:sldId id="256" r:id="rId2"/>
    <p:sldId id="257" r:id="rId3"/>
    <p:sldId id="258" r:id="rId4"/>
    <p:sldId id="259" r:id="rId5"/>
    <p:sldId id="260" r:id="rId6"/>
    <p:sldId id="261" r:id="rId7"/>
    <p:sldId id="262" r:id="rId8"/>
    <p:sldId id="266" r:id="rId9"/>
    <p:sldId id="263" r:id="rId10"/>
    <p:sldId id="267" r:id="rId11"/>
    <p:sldId id="264" r:id="rId12"/>
    <p:sldId id="265" r:id="rId13"/>
    <p:sldId id="268" r:id="rId14"/>
    <p:sldId id="269" r:id="rId15"/>
    <p:sldId id="273" r:id="rId16"/>
    <p:sldId id="274" r:id="rId17"/>
    <p:sldId id="276" r:id="rId18"/>
    <p:sldId id="270" r:id="rId19"/>
    <p:sldId id="275" r:id="rId20"/>
    <p:sldId id="277" r:id="rId21"/>
    <p:sldId id="272" r:id="rId22"/>
    <p:sldId id="278"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0" d="100"/>
          <a:sy n="70" d="100"/>
        </p:scale>
        <p:origin x="-1386" y="-7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15E3EE8-A49A-41BD-A472-BC5A34B3EEE6}" type="datetimeFigureOut">
              <a:rPr lang="en-US" smtClean="0"/>
              <a:pPr/>
              <a:t>4/16/2014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657A0E6-2054-4A6C-AC95-49CC649FC56D}"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657A0E6-2054-4A6C-AC95-49CC649FC56D}" type="slidenum">
              <a:rPr lang="en-US" smtClean="0"/>
              <a:pPr/>
              <a:t>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AU"/>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AU"/>
          </a:p>
        </p:txBody>
      </p:sp>
      <p:sp>
        <p:nvSpPr>
          <p:cNvPr id="4" name="Date Placeholder 3"/>
          <p:cNvSpPr>
            <a:spLocks noGrp="1"/>
          </p:cNvSpPr>
          <p:nvPr>
            <p:ph type="dt" sz="half" idx="10"/>
          </p:nvPr>
        </p:nvSpPr>
        <p:spPr/>
        <p:txBody>
          <a:bodyPr/>
          <a:lstStyle/>
          <a:p>
            <a:fld id="{1C5585CC-91D5-4C4B-8EFD-76354FA25C22}" type="datetime1">
              <a:rPr lang="en-US" smtClean="0"/>
              <a:pPr/>
              <a:t>4/16/2014</a:t>
            </a:fld>
            <a:endParaRPr lang="en-US"/>
          </a:p>
        </p:txBody>
      </p:sp>
      <p:sp>
        <p:nvSpPr>
          <p:cNvPr id="5" name="Footer Placeholder 4"/>
          <p:cNvSpPr>
            <a:spLocks noGrp="1"/>
          </p:cNvSpPr>
          <p:nvPr>
            <p:ph type="ftr" sz="quarter" idx="11"/>
          </p:nvPr>
        </p:nvSpPr>
        <p:spPr/>
        <p:txBody>
          <a:bodyPr/>
          <a:lstStyle/>
          <a:p>
            <a:r>
              <a:rPr lang="vi-VN" smtClean="0"/>
              <a:t>Chương 12: Các Giải thuật Tìm Kiếm</a:t>
            </a:r>
            <a:endParaRPr lang="en-US"/>
          </a:p>
        </p:txBody>
      </p:sp>
      <p:sp>
        <p:nvSpPr>
          <p:cNvPr id="6" name="Slide Number Placeholder 5"/>
          <p:cNvSpPr>
            <a:spLocks noGrp="1"/>
          </p:cNvSpPr>
          <p:nvPr>
            <p:ph type="sldNum" sz="quarter" idx="12"/>
          </p:nvPr>
        </p:nvSpPr>
        <p:spPr/>
        <p:txBody>
          <a:bodyPr/>
          <a:lstStyle/>
          <a:p>
            <a:fld id="{2DA9628B-B895-4617-9ADC-CCEA5470603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DD6F483A-3D0D-4161-B410-3D17D8321EDE}" type="datetime1">
              <a:rPr lang="en-US" smtClean="0"/>
              <a:pPr/>
              <a:t>4/16/2014</a:t>
            </a:fld>
            <a:endParaRPr lang="en-US"/>
          </a:p>
        </p:txBody>
      </p:sp>
      <p:sp>
        <p:nvSpPr>
          <p:cNvPr id="5" name="Footer Placeholder 4"/>
          <p:cNvSpPr>
            <a:spLocks noGrp="1"/>
          </p:cNvSpPr>
          <p:nvPr>
            <p:ph type="ftr" sz="quarter" idx="11"/>
          </p:nvPr>
        </p:nvSpPr>
        <p:spPr/>
        <p:txBody>
          <a:bodyPr/>
          <a:lstStyle/>
          <a:p>
            <a:r>
              <a:rPr lang="vi-VN" smtClean="0"/>
              <a:t>Chương 12: Các Giải thuật Tìm Kiếm</a:t>
            </a:r>
            <a:endParaRPr lang="en-US"/>
          </a:p>
        </p:txBody>
      </p:sp>
      <p:sp>
        <p:nvSpPr>
          <p:cNvPr id="6" name="Slide Number Placeholder 5"/>
          <p:cNvSpPr>
            <a:spLocks noGrp="1"/>
          </p:cNvSpPr>
          <p:nvPr>
            <p:ph type="sldNum" sz="quarter" idx="12"/>
          </p:nvPr>
        </p:nvSpPr>
        <p:spPr/>
        <p:txBody>
          <a:bodyPr/>
          <a:lstStyle/>
          <a:p>
            <a:fld id="{2DA9628B-B895-4617-9ADC-CCEA5470603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34FE3B6-573C-43E2-B063-4D4216362063}" type="datetime1">
              <a:rPr lang="en-US" smtClean="0"/>
              <a:pPr/>
              <a:t>4/16/2014</a:t>
            </a:fld>
            <a:endParaRPr lang="en-US"/>
          </a:p>
        </p:txBody>
      </p:sp>
      <p:sp>
        <p:nvSpPr>
          <p:cNvPr id="5" name="Footer Placeholder 4"/>
          <p:cNvSpPr>
            <a:spLocks noGrp="1"/>
          </p:cNvSpPr>
          <p:nvPr>
            <p:ph type="ftr" sz="quarter" idx="11"/>
          </p:nvPr>
        </p:nvSpPr>
        <p:spPr/>
        <p:txBody>
          <a:bodyPr/>
          <a:lstStyle/>
          <a:p>
            <a:r>
              <a:rPr lang="vi-VN" smtClean="0"/>
              <a:t>Chương 12: Các Giải thuật Tìm Kiếm</a:t>
            </a:r>
            <a:endParaRPr lang="en-US"/>
          </a:p>
        </p:txBody>
      </p:sp>
      <p:sp>
        <p:nvSpPr>
          <p:cNvPr id="6" name="Slide Number Placeholder 5"/>
          <p:cNvSpPr>
            <a:spLocks noGrp="1"/>
          </p:cNvSpPr>
          <p:nvPr>
            <p:ph type="sldNum" sz="quarter" idx="12"/>
          </p:nvPr>
        </p:nvSpPr>
        <p:spPr/>
        <p:txBody>
          <a:bodyPr/>
          <a:lstStyle/>
          <a:p>
            <a:fld id="{2DA9628B-B895-4617-9ADC-CCEA5470603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Date Placeholder 4"/>
          <p:cNvSpPr>
            <a:spLocks noGrp="1"/>
          </p:cNvSpPr>
          <p:nvPr>
            <p:ph type="dt" sz="half" idx="10"/>
          </p:nvPr>
        </p:nvSpPr>
        <p:spPr/>
        <p:txBody>
          <a:bodyPr/>
          <a:lstStyle/>
          <a:p>
            <a:fld id="{783883CA-E389-42E2-96EF-10B14DEDFAA7}" type="datetime1">
              <a:rPr lang="en-US" smtClean="0"/>
              <a:pPr/>
              <a:t>4/16/2014</a:t>
            </a:fld>
            <a:endParaRPr lang="en-US"/>
          </a:p>
        </p:txBody>
      </p:sp>
      <p:sp>
        <p:nvSpPr>
          <p:cNvPr id="6" name="Footer Placeholder 5"/>
          <p:cNvSpPr>
            <a:spLocks noGrp="1"/>
          </p:cNvSpPr>
          <p:nvPr>
            <p:ph type="ftr" sz="quarter" idx="11"/>
          </p:nvPr>
        </p:nvSpPr>
        <p:spPr/>
        <p:txBody>
          <a:bodyPr/>
          <a:lstStyle/>
          <a:p>
            <a:r>
              <a:rPr lang="vi-VN" smtClean="0"/>
              <a:t>Chương 12: Các Giải thuật Tìm Kiếm</a:t>
            </a:r>
            <a:endParaRPr lang="en-US"/>
          </a:p>
        </p:txBody>
      </p:sp>
      <p:sp>
        <p:nvSpPr>
          <p:cNvPr id="7" name="Slide Number Placeholder 6"/>
          <p:cNvSpPr>
            <a:spLocks noGrp="1"/>
          </p:cNvSpPr>
          <p:nvPr>
            <p:ph type="sldNum" sz="quarter" idx="12"/>
          </p:nvPr>
        </p:nvSpPr>
        <p:spPr/>
        <p:txBody>
          <a:bodyPr/>
          <a:lstStyle/>
          <a:p>
            <a:fld id="{2DA9628B-B895-4617-9ADC-CCEA5470603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Date Placeholder 6"/>
          <p:cNvSpPr>
            <a:spLocks noGrp="1"/>
          </p:cNvSpPr>
          <p:nvPr>
            <p:ph type="dt" sz="half" idx="10"/>
          </p:nvPr>
        </p:nvSpPr>
        <p:spPr/>
        <p:txBody>
          <a:bodyPr/>
          <a:lstStyle/>
          <a:p>
            <a:fld id="{57CEA50F-49A1-4D2C-A490-C3A2E74871B8}" type="datetime1">
              <a:rPr lang="en-US" smtClean="0"/>
              <a:pPr/>
              <a:t>4/16/2014</a:t>
            </a:fld>
            <a:endParaRPr lang="en-US"/>
          </a:p>
        </p:txBody>
      </p:sp>
      <p:sp>
        <p:nvSpPr>
          <p:cNvPr id="8" name="Footer Placeholder 7"/>
          <p:cNvSpPr>
            <a:spLocks noGrp="1"/>
          </p:cNvSpPr>
          <p:nvPr>
            <p:ph type="ftr" sz="quarter" idx="11"/>
          </p:nvPr>
        </p:nvSpPr>
        <p:spPr/>
        <p:txBody>
          <a:bodyPr/>
          <a:lstStyle/>
          <a:p>
            <a:r>
              <a:rPr lang="vi-VN" smtClean="0"/>
              <a:t>Chương 12: Các Giải thuật Tìm Kiếm</a:t>
            </a:r>
            <a:endParaRPr lang="en-US"/>
          </a:p>
        </p:txBody>
      </p:sp>
      <p:sp>
        <p:nvSpPr>
          <p:cNvPr id="9" name="Slide Number Placeholder 8"/>
          <p:cNvSpPr>
            <a:spLocks noGrp="1"/>
          </p:cNvSpPr>
          <p:nvPr>
            <p:ph type="sldNum" sz="quarter" idx="12"/>
          </p:nvPr>
        </p:nvSpPr>
        <p:spPr/>
        <p:txBody>
          <a:bodyPr/>
          <a:lstStyle/>
          <a:p>
            <a:fld id="{2DA9628B-B895-4617-9ADC-CCEA5470603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Date Placeholder 2"/>
          <p:cNvSpPr>
            <a:spLocks noGrp="1"/>
          </p:cNvSpPr>
          <p:nvPr>
            <p:ph type="dt" sz="half" idx="10"/>
          </p:nvPr>
        </p:nvSpPr>
        <p:spPr/>
        <p:txBody>
          <a:bodyPr/>
          <a:lstStyle/>
          <a:p>
            <a:fld id="{FBFF594C-EA3B-407A-8DDE-56D900F89AE9}" type="datetime1">
              <a:rPr lang="en-US" smtClean="0"/>
              <a:pPr/>
              <a:t>4/16/2014</a:t>
            </a:fld>
            <a:endParaRPr lang="en-US"/>
          </a:p>
        </p:txBody>
      </p:sp>
      <p:sp>
        <p:nvSpPr>
          <p:cNvPr id="4" name="Footer Placeholder 3"/>
          <p:cNvSpPr>
            <a:spLocks noGrp="1"/>
          </p:cNvSpPr>
          <p:nvPr>
            <p:ph type="ftr" sz="quarter" idx="11"/>
          </p:nvPr>
        </p:nvSpPr>
        <p:spPr/>
        <p:txBody>
          <a:bodyPr/>
          <a:lstStyle/>
          <a:p>
            <a:r>
              <a:rPr lang="vi-VN" smtClean="0"/>
              <a:t>Chương 12: Các Giải thuật Tìm Kiếm</a:t>
            </a:r>
            <a:endParaRPr lang="en-US"/>
          </a:p>
        </p:txBody>
      </p:sp>
      <p:sp>
        <p:nvSpPr>
          <p:cNvPr id="5" name="Slide Number Placeholder 4"/>
          <p:cNvSpPr>
            <a:spLocks noGrp="1"/>
          </p:cNvSpPr>
          <p:nvPr>
            <p:ph type="sldNum" sz="quarter" idx="12"/>
          </p:nvPr>
        </p:nvSpPr>
        <p:spPr/>
        <p:txBody>
          <a:bodyPr/>
          <a:lstStyle/>
          <a:p>
            <a:fld id="{2DA9628B-B895-4617-9ADC-CCEA5470603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103102-9DB6-4433-BE59-C05C1320D71B}" type="datetime1">
              <a:rPr lang="en-US" smtClean="0"/>
              <a:pPr/>
              <a:t>4/16/2014</a:t>
            </a:fld>
            <a:endParaRPr lang="en-US"/>
          </a:p>
        </p:txBody>
      </p:sp>
      <p:sp>
        <p:nvSpPr>
          <p:cNvPr id="3" name="Footer Placeholder 2"/>
          <p:cNvSpPr>
            <a:spLocks noGrp="1"/>
          </p:cNvSpPr>
          <p:nvPr>
            <p:ph type="ftr" sz="quarter" idx="11"/>
          </p:nvPr>
        </p:nvSpPr>
        <p:spPr/>
        <p:txBody>
          <a:bodyPr/>
          <a:lstStyle/>
          <a:p>
            <a:r>
              <a:rPr lang="vi-VN" smtClean="0"/>
              <a:t>Chương 12: Các Giải thuật Tìm Kiếm</a:t>
            </a:r>
            <a:endParaRPr lang="en-US"/>
          </a:p>
        </p:txBody>
      </p:sp>
      <p:sp>
        <p:nvSpPr>
          <p:cNvPr id="4" name="Slide Number Placeholder 3"/>
          <p:cNvSpPr>
            <a:spLocks noGrp="1"/>
          </p:cNvSpPr>
          <p:nvPr>
            <p:ph type="sldNum" sz="quarter" idx="12"/>
          </p:nvPr>
        </p:nvSpPr>
        <p:spPr/>
        <p:txBody>
          <a:bodyPr/>
          <a:lstStyle/>
          <a:p>
            <a:fld id="{2DA9628B-B895-4617-9ADC-CCEA5470603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A3299AC-5A6A-4145-9B23-4B77E5E28C25}" type="datetime1">
              <a:rPr lang="en-US" smtClean="0"/>
              <a:pPr/>
              <a:t>4/16/2014</a:t>
            </a:fld>
            <a:endParaRPr lang="en-US"/>
          </a:p>
        </p:txBody>
      </p:sp>
      <p:sp>
        <p:nvSpPr>
          <p:cNvPr id="6" name="Footer Placeholder 5"/>
          <p:cNvSpPr>
            <a:spLocks noGrp="1"/>
          </p:cNvSpPr>
          <p:nvPr>
            <p:ph type="ftr" sz="quarter" idx="11"/>
          </p:nvPr>
        </p:nvSpPr>
        <p:spPr/>
        <p:txBody>
          <a:bodyPr/>
          <a:lstStyle/>
          <a:p>
            <a:r>
              <a:rPr lang="vi-VN" smtClean="0"/>
              <a:t>Chương 12: Các Giải thuật Tìm Kiếm</a:t>
            </a:r>
            <a:endParaRPr lang="en-US"/>
          </a:p>
        </p:txBody>
      </p:sp>
      <p:sp>
        <p:nvSpPr>
          <p:cNvPr id="7" name="Slide Number Placeholder 6"/>
          <p:cNvSpPr>
            <a:spLocks noGrp="1"/>
          </p:cNvSpPr>
          <p:nvPr>
            <p:ph type="sldNum" sz="quarter" idx="12"/>
          </p:nvPr>
        </p:nvSpPr>
        <p:spPr/>
        <p:txBody>
          <a:bodyPr/>
          <a:lstStyle/>
          <a:p>
            <a:fld id="{2DA9628B-B895-4617-9ADC-CCEA5470603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28FA810-953F-42BC-BA5B-ED6C11BF447B}" type="datetime1">
              <a:rPr lang="en-US" smtClean="0"/>
              <a:pPr/>
              <a:t>4/16/2014</a:t>
            </a:fld>
            <a:endParaRPr lang="en-US"/>
          </a:p>
        </p:txBody>
      </p:sp>
      <p:sp>
        <p:nvSpPr>
          <p:cNvPr id="6" name="Footer Placeholder 5"/>
          <p:cNvSpPr>
            <a:spLocks noGrp="1"/>
          </p:cNvSpPr>
          <p:nvPr>
            <p:ph type="ftr" sz="quarter" idx="11"/>
          </p:nvPr>
        </p:nvSpPr>
        <p:spPr/>
        <p:txBody>
          <a:bodyPr/>
          <a:lstStyle/>
          <a:p>
            <a:r>
              <a:rPr lang="vi-VN" smtClean="0"/>
              <a:t>Chương 12: Các Giải thuật Tìm Kiếm</a:t>
            </a:r>
            <a:endParaRPr lang="en-US"/>
          </a:p>
        </p:txBody>
      </p:sp>
      <p:sp>
        <p:nvSpPr>
          <p:cNvPr id="7" name="Slide Number Placeholder 6"/>
          <p:cNvSpPr>
            <a:spLocks noGrp="1"/>
          </p:cNvSpPr>
          <p:nvPr>
            <p:ph type="sldNum" sz="quarter" idx="12"/>
          </p:nvPr>
        </p:nvSpPr>
        <p:spPr/>
        <p:txBody>
          <a:bodyPr/>
          <a:lstStyle/>
          <a:p>
            <a:fld id="{2DA9628B-B895-4617-9ADC-CCEA5470603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AU"/>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A21A0D-5BF5-49C1-8547-0A489557047E}" type="datetime1">
              <a:rPr lang="en-US" smtClean="0"/>
              <a:pPr/>
              <a:t>4/16/2014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vi-VN" smtClean="0"/>
              <a:t>Chương 12: Các Giải thuật Tìm Kiếm</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A9628B-B895-4617-9ADC-CCEA5470603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hf hdr="0" dt="0"/>
  <p:txStyles>
    <p:titleStyle>
      <a:lvl1pPr algn="ctr" defTabSz="914400" rtl="0" eaLnBrk="1" latinLnBrk="0" hangingPunct="1">
        <a:spcBef>
          <a:spcPct val="0"/>
        </a:spcBef>
        <a:buNone/>
        <a:defRPr sz="4000" kern="1200">
          <a:solidFill>
            <a:schemeClr val="tx1"/>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Times New Roman" pitchFamily="18" charset="0"/>
          <a:ea typeface="+mn-ea"/>
          <a:cs typeface="Times New Roman" pitchFamily="18" charset="0"/>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Times New Roman" pitchFamily="18" charset="0"/>
          <a:ea typeface="+mn-ea"/>
          <a:cs typeface="Times New Roman" pitchFamily="18" charset="0"/>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Times New Roman" pitchFamily="18" charset="0"/>
          <a:ea typeface="+mn-ea"/>
          <a:cs typeface="Times New Roman" pitchFamily="18" charset="0"/>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Times New Roman" pitchFamily="18" charset="0"/>
          <a:ea typeface="+mn-ea"/>
          <a:cs typeface="Times New Roman" pitchFamily="18" charset="0"/>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Times New Roman" pitchFamily="18" charset="0"/>
          <a:ea typeface="+mn-ea"/>
          <a:cs typeface="Times New Roman"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mtClean="0"/>
              <a:t>Phần 3: Cấu trúc dữ liệu </a:t>
            </a:r>
            <a:br>
              <a:rPr lang="en-US" smtClean="0"/>
            </a:br>
            <a:r>
              <a:rPr lang="en-US" smtClean="0"/>
              <a:t>và Giải thuật</a:t>
            </a:r>
            <a:endParaRPr lang="en-US"/>
          </a:p>
        </p:txBody>
      </p:sp>
      <p:sp>
        <p:nvSpPr>
          <p:cNvPr id="3" name="Subtitle 2"/>
          <p:cNvSpPr>
            <a:spLocks noGrp="1"/>
          </p:cNvSpPr>
          <p:nvPr>
            <p:ph type="subTitle" idx="1"/>
          </p:nvPr>
        </p:nvSpPr>
        <p:spPr>
          <a:xfrm>
            <a:off x="990600" y="3886200"/>
            <a:ext cx="7086600" cy="1752600"/>
          </a:xfrm>
        </p:spPr>
        <p:txBody>
          <a:bodyPr/>
          <a:lstStyle/>
          <a:p>
            <a:r>
              <a:rPr lang="en-US" smtClean="0"/>
              <a:t>Chương 13: Các giải thuật tìm kiếm</a:t>
            </a:r>
            <a:endParaRPr lang="en-US"/>
          </a:p>
        </p:txBody>
      </p:sp>
      <p:sp>
        <p:nvSpPr>
          <p:cNvPr id="5" name="Footer Placeholder 4"/>
          <p:cNvSpPr>
            <a:spLocks noGrp="1"/>
          </p:cNvSpPr>
          <p:nvPr>
            <p:ph type="ftr" sz="quarter" idx="11"/>
          </p:nvPr>
        </p:nvSpPr>
        <p:spPr/>
        <p:txBody>
          <a:bodyPr/>
          <a:lstStyle/>
          <a:p>
            <a:r>
              <a:rPr lang="vi-VN" smtClean="0"/>
              <a:t>Chương 12: Các Giải thuật Tìm Kiếm</a:t>
            </a:r>
            <a:endParaRPr lang="en-US"/>
          </a:p>
        </p:txBody>
      </p:sp>
      <p:sp>
        <p:nvSpPr>
          <p:cNvPr id="4" name="Slide Number Placeholder 3"/>
          <p:cNvSpPr>
            <a:spLocks noGrp="1"/>
          </p:cNvSpPr>
          <p:nvPr>
            <p:ph type="sldNum" sz="quarter" idx="12"/>
          </p:nvPr>
        </p:nvSpPr>
        <p:spPr/>
        <p:txBody>
          <a:bodyPr/>
          <a:lstStyle/>
          <a:p>
            <a:fld id="{2DA9628B-B895-4617-9ADC-CCEA5470603A}" type="slidenum">
              <a:rPr lang="en-US" smtClean="0"/>
              <a:pPr/>
              <a:t>1</a:t>
            </a:fld>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Tìm kiếm nhị phân</a:t>
            </a:r>
            <a:endParaRPr lang="en-US"/>
          </a:p>
        </p:txBody>
      </p:sp>
      <p:sp>
        <p:nvSpPr>
          <p:cNvPr id="3" name="Content Placeholder 2"/>
          <p:cNvSpPr>
            <a:spLocks noGrp="1"/>
          </p:cNvSpPr>
          <p:nvPr>
            <p:ph idx="1"/>
          </p:nvPr>
        </p:nvSpPr>
        <p:spPr/>
        <p:txBody>
          <a:bodyPr/>
          <a:lstStyle/>
          <a:p>
            <a:r>
              <a:rPr lang="en-US" smtClean="0"/>
              <a:t>Cài đặt hàm</a:t>
            </a:r>
          </a:p>
        </p:txBody>
      </p:sp>
      <p:sp>
        <p:nvSpPr>
          <p:cNvPr id="4" name="Footer Placeholder 3"/>
          <p:cNvSpPr>
            <a:spLocks noGrp="1"/>
          </p:cNvSpPr>
          <p:nvPr>
            <p:ph type="ftr" sz="quarter" idx="11"/>
          </p:nvPr>
        </p:nvSpPr>
        <p:spPr/>
        <p:txBody>
          <a:bodyPr/>
          <a:lstStyle/>
          <a:p>
            <a:r>
              <a:rPr lang="vi-VN" smtClean="0"/>
              <a:t>Chương 12: Các Giải thuật Tìm Kiếm</a:t>
            </a:r>
            <a:endParaRPr lang="en-US"/>
          </a:p>
        </p:txBody>
      </p:sp>
      <p:sp>
        <p:nvSpPr>
          <p:cNvPr id="5" name="Slide Number Placeholder 4"/>
          <p:cNvSpPr>
            <a:spLocks noGrp="1"/>
          </p:cNvSpPr>
          <p:nvPr>
            <p:ph type="sldNum" sz="quarter" idx="12"/>
          </p:nvPr>
        </p:nvSpPr>
        <p:spPr/>
        <p:txBody>
          <a:bodyPr/>
          <a:lstStyle/>
          <a:p>
            <a:fld id="{2DA9628B-B895-4617-9ADC-CCEA5470603A}" type="slidenum">
              <a:rPr lang="en-US" smtClean="0"/>
              <a:pPr/>
              <a:t>10</a:t>
            </a:fld>
            <a:endParaRPr lang="en-US"/>
          </a:p>
        </p:txBody>
      </p:sp>
      <p:sp>
        <p:nvSpPr>
          <p:cNvPr id="6" name="Rounded Rectangle 5"/>
          <p:cNvSpPr/>
          <p:nvPr/>
        </p:nvSpPr>
        <p:spPr>
          <a:xfrm>
            <a:off x="457200" y="2133600"/>
            <a:ext cx="8229600" cy="3962400"/>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b="1" smtClean="0">
                <a:solidFill>
                  <a:schemeClr val="tx1"/>
                </a:solidFill>
                <a:latin typeface="Courier New" pitchFamily="49" charset="0"/>
                <a:cs typeface="Courier New" pitchFamily="49" charset="0"/>
              </a:rPr>
              <a:t>int BSearch(int K, int A[], int b, int e) </a:t>
            </a:r>
            <a:r>
              <a:rPr lang="en-US" smtClean="0">
                <a:solidFill>
                  <a:schemeClr val="tx1"/>
                </a:solidFill>
                <a:latin typeface="Courier New" pitchFamily="49" charset="0"/>
                <a:cs typeface="Courier New" pitchFamily="49" charset="0"/>
              </a:rPr>
              <a:t>{</a:t>
            </a:r>
          </a:p>
          <a:p>
            <a:r>
              <a:rPr lang="en-US" smtClean="0">
                <a:solidFill>
                  <a:schemeClr val="tx1"/>
                </a:solidFill>
                <a:latin typeface="Courier New" pitchFamily="49" charset="0"/>
                <a:cs typeface="Courier New" pitchFamily="49" charset="0"/>
              </a:rPr>
              <a:t>    if (b&gt;e) return -1;  //Không tìm thấy</a:t>
            </a:r>
          </a:p>
          <a:p>
            <a:r>
              <a:rPr lang="en-US" smtClean="0">
                <a:solidFill>
                  <a:schemeClr val="tx1"/>
                </a:solidFill>
                <a:latin typeface="Courier New" pitchFamily="49" charset="0"/>
                <a:cs typeface="Courier New" pitchFamily="49" charset="0"/>
              </a:rPr>
              <a:t>    int m= (b+e)/2;</a:t>
            </a:r>
          </a:p>
          <a:p>
            <a:r>
              <a:rPr lang="en-US" smtClean="0">
                <a:solidFill>
                  <a:schemeClr val="tx1"/>
                </a:solidFill>
                <a:latin typeface="Courier New" pitchFamily="49" charset="0"/>
                <a:cs typeface="Courier New" pitchFamily="49" charset="0"/>
              </a:rPr>
              <a:t>    if (K==A[m]) return m;  //Tìm thấy</a:t>
            </a:r>
          </a:p>
          <a:p>
            <a:r>
              <a:rPr lang="en-US" smtClean="0">
                <a:solidFill>
                  <a:schemeClr val="tx1"/>
                </a:solidFill>
                <a:latin typeface="Courier New" pitchFamily="49" charset="0"/>
                <a:cs typeface="Courier New" pitchFamily="49" charset="0"/>
              </a:rPr>
              <a:t>    else </a:t>
            </a:r>
          </a:p>
          <a:p>
            <a:r>
              <a:rPr lang="en-US" smtClean="0">
                <a:solidFill>
                  <a:schemeClr val="tx1"/>
                </a:solidFill>
                <a:latin typeface="Courier New" pitchFamily="49" charset="0"/>
                <a:cs typeface="Courier New" pitchFamily="49" charset="0"/>
              </a:rPr>
              <a:t>        if (K&lt;A[m]) </a:t>
            </a:r>
          </a:p>
          <a:p>
            <a:r>
              <a:rPr lang="en-US" smtClean="0">
                <a:solidFill>
                  <a:schemeClr val="tx1"/>
                </a:solidFill>
                <a:latin typeface="Courier New" pitchFamily="49" charset="0"/>
                <a:cs typeface="Courier New" pitchFamily="49" charset="0"/>
              </a:rPr>
              <a:t>            return BSearch(K, A, int b, m-1);</a:t>
            </a:r>
          </a:p>
          <a:p>
            <a:r>
              <a:rPr lang="en-US" smtClean="0">
                <a:solidFill>
                  <a:schemeClr val="tx1"/>
                </a:solidFill>
                <a:latin typeface="Courier New" pitchFamily="49" charset="0"/>
                <a:cs typeface="Courier New" pitchFamily="49" charset="0"/>
              </a:rPr>
              <a:t>        else </a:t>
            </a:r>
          </a:p>
          <a:p>
            <a:r>
              <a:rPr lang="en-US" smtClean="0">
                <a:solidFill>
                  <a:schemeClr val="tx1"/>
                </a:solidFill>
                <a:latin typeface="Courier New" pitchFamily="49" charset="0"/>
                <a:cs typeface="Courier New" pitchFamily="49" charset="0"/>
              </a:rPr>
              <a:t>            return BSearch(K, A, m+1,e); </a:t>
            </a:r>
          </a:p>
          <a:p>
            <a:r>
              <a:rPr lang="en-US" smtClean="0">
                <a:solidFill>
                  <a:schemeClr val="tx1"/>
                </a:solidFill>
                <a:latin typeface="Courier New" pitchFamily="49" charset="0"/>
                <a:cs typeface="Courier New" pitchFamily="49" charset="0"/>
              </a:rPr>
              <a:t>}</a:t>
            </a:r>
          </a:p>
          <a:p>
            <a:r>
              <a:rPr lang="en-US" b="1" smtClean="0">
                <a:solidFill>
                  <a:schemeClr val="tx1"/>
                </a:solidFill>
                <a:latin typeface="Courier New" pitchFamily="49" charset="0"/>
                <a:cs typeface="Courier New" pitchFamily="49" charset="0"/>
              </a:rPr>
              <a:t>int BinarySearch(int K, int A[], int N)</a:t>
            </a:r>
            <a:r>
              <a:rPr lang="en-US" smtClean="0">
                <a:solidFill>
                  <a:schemeClr val="tx1"/>
                </a:solidFill>
                <a:latin typeface="Courier New" pitchFamily="49" charset="0"/>
                <a:cs typeface="Courier New" pitchFamily="49" charset="0"/>
              </a:rPr>
              <a:t>{</a:t>
            </a:r>
          </a:p>
          <a:p>
            <a:r>
              <a:rPr lang="en-US" smtClean="0">
                <a:solidFill>
                  <a:schemeClr val="tx1"/>
                </a:solidFill>
                <a:latin typeface="Courier New" pitchFamily="49" charset="0"/>
                <a:cs typeface="Courier New" pitchFamily="49" charset="0"/>
              </a:rPr>
              <a:t>    return BSearch(K,A,0,N-1);</a:t>
            </a:r>
          </a:p>
          <a:p>
            <a:r>
              <a:rPr lang="en-US" smtClean="0">
                <a:solidFill>
                  <a:schemeClr val="tx1"/>
                </a:solidFill>
                <a:latin typeface="Courier New" pitchFamily="49" charset="0"/>
                <a:cs typeface="Courier New" pitchFamily="49" charset="0"/>
              </a:rPr>
              <a:t>}</a:t>
            </a:r>
            <a:endParaRPr lang="en-US">
              <a:solidFill>
                <a:schemeClr val="tx1"/>
              </a:solidFill>
              <a:latin typeface="Courier New" pitchFamily="49" charset="0"/>
              <a:cs typeface="Courier New" pitchFamily="49"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Tìm kiếm trực tiếp</a:t>
            </a:r>
            <a:endParaRPr lang="en-US"/>
          </a:p>
        </p:txBody>
      </p:sp>
      <p:sp>
        <p:nvSpPr>
          <p:cNvPr id="3" name="Content Placeholder 2"/>
          <p:cNvSpPr>
            <a:spLocks noGrp="1"/>
          </p:cNvSpPr>
          <p:nvPr>
            <p:ph idx="1"/>
          </p:nvPr>
        </p:nvSpPr>
        <p:spPr/>
        <p:txBody>
          <a:bodyPr/>
          <a:lstStyle/>
          <a:p>
            <a:r>
              <a:rPr lang="en-US" smtClean="0"/>
              <a:t>Tham khảo tài liệu.</a:t>
            </a:r>
            <a:endParaRPr lang="en-US"/>
          </a:p>
        </p:txBody>
      </p:sp>
      <p:sp>
        <p:nvSpPr>
          <p:cNvPr id="4" name="Footer Placeholder 3"/>
          <p:cNvSpPr>
            <a:spLocks noGrp="1"/>
          </p:cNvSpPr>
          <p:nvPr>
            <p:ph type="ftr" sz="quarter" idx="11"/>
          </p:nvPr>
        </p:nvSpPr>
        <p:spPr/>
        <p:txBody>
          <a:bodyPr/>
          <a:lstStyle/>
          <a:p>
            <a:r>
              <a:rPr lang="vi-VN" smtClean="0"/>
              <a:t>Chương 12: Các Giải thuật Tìm Kiếm</a:t>
            </a:r>
            <a:endParaRPr lang="en-US"/>
          </a:p>
        </p:txBody>
      </p:sp>
      <p:sp>
        <p:nvSpPr>
          <p:cNvPr id="5" name="Slide Number Placeholder 4"/>
          <p:cNvSpPr>
            <a:spLocks noGrp="1"/>
          </p:cNvSpPr>
          <p:nvPr>
            <p:ph type="sldNum" sz="quarter" idx="12"/>
          </p:nvPr>
        </p:nvSpPr>
        <p:spPr/>
        <p:txBody>
          <a:bodyPr/>
          <a:lstStyle/>
          <a:p>
            <a:fld id="{2DA9628B-B895-4617-9ADC-CCEA5470603A}" type="slidenum">
              <a:rPr lang="en-US" smtClean="0"/>
              <a:pPr/>
              <a:t>11</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3. Tìm kiếm chuỗi con</a:t>
            </a:r>
            <a:endParaRPr lang="en-US"/>
          </a:p>
        </p:txBody>
      </p:sp>
      <p:sp>
        <p:nvSpPr>
          <p:cNvPr id="3" name="Content Placeholder 2"/>
          <p:cNvSpPr>
            <a:spLocks noGrp="1"/>
          </p:cNvSpPr>
          <p:nvPr>
            <p:ph idx="1"/>
          </p:nvPr>
        </p:nvSpPr>
        <p:spPr/>
        <p:txBody>
          <a:bodyPr/>
          <a:lstStyle/>
          <a:p>
            <a:r>
              <a:rPr lang="en-US" smtClean="0"/>
              <a:t>Giới thiệu bài toán</a:t>
            </a:r>
          </a:p>
          <a:p>
            <a:r>
              <a:rPr lang="en-US" smtClean="0"/>
              <a:t>Giải thuật tìm kiếm thô (brute-force) </a:t>
            </a:r>
          </a:p>
          <a:p>
            <a:r>
              <a:rPr lang="en-US" smtClean="0"/>
              <a:t>Giải thuật Knuth-Morris-Pratt (KMP)</a:t>
            </a:r>
          </a:p>
          <a:p>
            <a:pPr>
              <a:buNone/>
            </a:pPr>
            <a:endParaRPr lang="en-US"/>
          </a:p>
        </p:txBody>
      </p:sp>
      <p:sp>
        <p:nvSpPr>
          <p:cNvPr id="4" name="Footer Placeholder 3"/>
          <p:cNvSpPr>
            <a:spLocks noGrp="1"/>
          </p:cNvSpPr>
          <p:nvPr>
            <p:ph type="ftr" sz="quarter" idx="11"/>
          </p:nvPr>
        </p:nvSpPr>
        <p:spPr/>
        <p:txBody>
          <a:bodyPr/>
          <a:lstStyle/>
          <a:p>
            <a:r>
              <a:rPr lang="vi-VN" smtClean="0"/>
              <a:t>Chương 12: Các Giải thuật Tìm Kiếm</a:t>
            </a:r>
            <a:endParaRPr lang="en-US"/>
          </a:p>
        </p:txBody>
      </p:sp>
      <p:sp>
        <p:nvSpPr>
          <p:cNvPr id="5" name="Slide Number Placeholder 4"/>
          <p:cNvSpPr>
            <a:spLocks noGrp="1"/>
          </p:cNvSpPr>
          <p:nvPr>
            <p:ph type="sldNum" sz="quarter" idx="12"/>
          </p:nvPr>
        </p:nvSpPr>
        <p:spPr/>
        <p:txBody>
          <a:bodyPr/>
          <a:lstStyle/>
          <a:p>
            <a:fld id="{2DA9628B-B895-4617-9ADC-CCEA5470603A}" type="slidenum">
              <a:rPr lang="en-US" smtClean="0"/>
              <a:pPr/>
              <a:t>12</a:t>
            </a:fld>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mtClean="0"/>
              <a:t>Giới thiệu bài toán</a:t>
            </a:r>
            <a:endParaRPr lang="en-US"/>
          </a:p>
        </p:txBody>
      </p:sp>
      <p:sp>
        <p:nvSpPr>
          <p:cNvPr id="3" name="Content Placeholder 2"/>
          <p:cNvSpPr>
            <a:spLocks noGrp="1"/>
          </p:cNvSpPr>
          <p:nvPr>
            <p:ph idx="1"/>
          </p:nvPr>
        </p:nvSpPr>
        <p:spPr/>
        <p:txBody>
          <a:bodyPr>
            <a:normAutofit fontScale="92500"/>
          </a:bodyPr>
          <a:lstStyle/>
          <a:p>
            <a:r>
              <a:rPr lang="en-US" smtClean="0"/>
              <a:t>Cho trước một văn bản </a:t>
            </a:r>
            <a:r>
              <a:rPr lang="en-US" b="1" smtClean="0"/>
              <a:t>V </a:t>
            </a:r>
            <a:r>
              <a:rPr lang="en-US" smtClean="0"/>
              <a:t>gồm </a:t>
            </a:r>
            <a:r>
              <a:rPr lang="en-US" b="1" smtClean="0"/>
              <a:t>n</a:t>
            </a:r>
            <a:r>
              <a:rPr lang="en-US" smtClean="0"/>
              <a:t> kí tự (v</a:t>
            </a:r>
            <a:r>
              <a:rPr lang="en-US" baseline="-25000" smtClean="0"/>
              <a:t>0</a:t>
            </a:r>
            <a:r>
              <a:rPr lang="en-US" smtClean="0"/>
              <a:t>,v</a:t>
            </a:r>
            <a:r>
              <a:rPr lang="en-US" baseline="-25000" smtClean="0"/>
              <a:t>1</a:t>
            </a:r>
            <a:r>
              <a:rPr lang="en-US" smtClean="0"/>
              <a:t>,…,v</a:t>
            </a:r>
            <a:r>
              <a:rPr lang="en-US" baseline="-25000" smtClean="0"/>
              <a:t>n-1</a:t>
            </a:r>
            <a:r>
              <a:rPr lang="en-US" smtClean="0"/>
              <a:t>) và một chuỗi con </a:t>
            </a:r>
            <a:r>
              <a:rPr lang="en-US" b="1" smtClean="0"/>
              <a:t>P</a:t>
            </a:r>
            <a:r>
              <a:rPr lang="en-US" smtClean="0"/>
              <a:t> (gọi là mẫu) gồm </a:t>
            </a:r>
            <a:r>
              <a:rPr lang="en-US" b="1" smtClean="0"/>
              <a:t>m </a:t>
            </a:r>
            <a:r>
              <a:rPr lang="en-US" smtClean="0"/>
              <a:t>kí tự (p</a:t>
            </a:r>
            <a:r>
              <a:rPr lang="en-US" baseline="-25000" smtClean="0"/>
              <a:t>0</a:t>
            </a:r>
            <a:r>
              <a:rPr lang="en-US" smtClean="0"/>
              <a:t>,p</a:t>
            </a:r>
            <a:r>
              <a:rPr lang="en-US" baseline="-25000" smtClean="0"/>
              <a:t>1</a:t>
            </a:r>
            <a:r>
              <a:rPr lang="en-US" smtClean="0"/>
              <a:t>,…,p</a:t>
            </a:r>
            <a:r>
              <a:rPr lang="en-US" baseline="-25000" smtClean="0"/>
              <a:t>m-1</a:t>
            </a:r>
            <a:r>
              <a:rPr lang="en-US" smtClean="0"/>
              <a:t>). Yêu cầu tìm vị trí xuất hiện đầu tiên của P trong V. </a:t>
            </a:r>
          </a:p>
          <a:p>
            <a:r>
              <a:rPr lang="en-US" smtClean="0"/>
              <a:t>Bài toán này có nhiều giải thuật. Giải thuật thô khá đơn giản nhưng có thời gian xử lý tồi nhất tỉ lệ với </a:t>
            </a:r>
            <a:r>
              <a:rPr lang="en-US" b="1" smtClean="0"/>
              <a:t>m x n</a:t>
            </a:r>
            <a:r>
              <a:rPr lang="en-US" smtClean="0"/>
              <a:t>. Giải thuật KMP cần các thao tác tiền xử lý trên chuỗi mẫu nên khá phức tạp, nhưng có thời gian tốt hơn nhiều, chỉ tỉ lệ với </a:t>
            </a:r>
            <a:r>
              <a:rPr lang="en-US" b="1" smtClean="0"/>
              <a:t>m + n</a:t>
            </a:r>
            <a:r>
              <a:rPr lang="en-US" smtClean="0"/>
              <a:t>.</a:t>
            </a:r>
            <a:endParaRPr lang="en-US"/>
          </a:p>
        </p:txBody>
      </p:sp>
      <p:sp>
        <p:nvSpPr>
          <p:cNvPr id="4" name="Footer Placeholder 3"/>
          <p:cNvSpPr>
            <a:spLocks noGrp="1"/>
          </p:cNvSpPr>
          <p:nvPr>
            <p:ph type="ftr" sz="quarter" idx="11"/>
          </p:nvPr>
        </p:nvSpPr>
        <p:spPr/>
        <p:txBody>
          <a:bodyPr/>
          <a:lstStyle/>
          <a:p>
            <a:r>
              <a:rPr lang="vi-VN" smtClean="0"/>
              <a:t>Chương 12: Các Giải thuật Tìm Kiếm</a:t>
            </a:r>
            <a:endParaRPr lang="en-US"/>
          </a:p>
        </p:txBody>
      </p:sp>
      <p:sp>
        <p:nvSpPr>
          <p:cNvPr id="5" name="Slide Number Placeholder 4"/>
          <p:cNvSpPr>
            <a:spLocks noGrp="1"/>
          </p:cNvSpPr>
          <p:nvPr>
            <p:ph type="sldNum" sz="quarter" idx="12"/>
          </p:nvPr>
        </p:nvSpPr>
        <p:spPr/>
        <p:txBody>
          <a:bodyPr/>
          <a:lstStyle/>
          <a:p>
            <a:fld id="{2DA9628B-B895-4617-9ADC-CCEA5470603A}" type="slidenum">
              <a:rPr lang="en-US" smtClean="0"/>
              <a:pPr/>
              <a:t>13</a:t>
            </a:fld>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Giải thuật tìm kiếm thô</a:t>
            </a:r>
            <a:endParaRPr lang="en-US"/>
          </a:p>
        </p:txBody>
      </p:sp>
      <p:sp>
        <p:nvSpPr>
          <p:cNvPr id="3" name="Content Placeholder 2"/>
          <p:cNvSpPr>
            <a:spLocks noGrp="1"/>
          </p:cNvSpPr>
          <p:nvPr>
            <p:ph idx="1"/>
          </p:nvPr>
        </p:nvSpPr>
        <p:spPr/>
        <p:txBody>
          <a:bodyPr>
            <a:normAutofit/>
          </a:bodyPr>
          <a:lstStyle/>
          <a:p>
            <a:pPr lvl="0"/>
            <a:r>
              <a:rPr lang="en-US" smtClean="0"/>
              <a:t>Ý tưởng giải thuật:</a:t>
            </a:r>
          </a:p>
          <a:p>
            <a:pPr lvl="1"/>
            <a:r>
              <a:rPr lang="en-US" smtClean="0"/>
              <a:t>So sánh lần lượt các ký tự của mẫu P với các kí tự của văn bản V bắt đầu từ vị trí i (0 </a:t>
            </a:r>
            <a:r>
              <a:rPr lang="en-US" smtClean="0">
                <a:sym typeface="Symbol"/>
              </a:rPr>
              <a:t></a:t>
            </a:r>
            <a:r>
              <a:rPr lang="en-US" smtClean="0"/>
              <a:t> i </a:t>
            </a:r>
            <a:r>
              <a:rPr lang="en-US" smtClean="0">
                <a:sym typeface="Symbol"/>
              </a:rPr>
              <a:t></a:t>
            </a:r>
            <a:r>
              <a:rPr lang="en-US" smtClean="0"/>
              <a:t> n-m) cho đến khi hoặc khớp tất cả các kí tự của P với các kí tự trong V thì i là vị trí cần tìm, hoặc so đến kí tự cuối cùng trong V vẫn không khớp thì kết luận tìm kiếm không thấy, hoặc gặp bất kì kí tự nào không khớp thì quay lại so sánh từ đầu của mẫu P với các kí tự của V bắt đầu từ vị trí i+1.</a:t>
            </a:r>
            <a:endParaRPr lang="en-US"/>
          </a:p>
        </p:txBody>
      </p:sp>
      <p:sp>
        <p:nvSpPr>
          <p:cNvPr id="4" name="Footer Placeholder 3"/>
          <p:cNvSpPr>
            <a:spLocks noGrp="1"/>
          </p:cNvSpPr>
          <p:nvPr>
            <p:ph type="ftr" sz="quarter" idx="11"/>
          </p:nvPr>
        </p:nvSpPr>
        <p:spPr/>
        <p:txBody>
          <a:bodyPr/>
          <a:lstStyle/>
          <a:p>
            <a:r>
              <a:rPr lang="vi-VN" smtClean="0"/>
              <a:t>Chương 12: Các Giải thuật Tìm Kiếm</a:t>
            </a:r>
            <a:endParaRPr lang="en-US"/>
          </a:p>
        </p:txBody>
      </p:sp>
      <p:sp>
        <p:nvSpPr>
          <p:cNvPr id="5" name="Slide Number Placeholder 4"/>
          <p:cNvSpPr>
            <a:spLocks noGrp="1"/>
          </p:cNvSpPr>
          <p:nvPr>
            <p:ph type="sldNum" sz="quarter" idx="12"/>
          </p:nvPr>
        </p:nvSpPr>
        <p:spPr/>
        <p:txBody>
          <a:bodyPr/>
          <a:lstStyle/>
          <a:p>
            <a:fld id="{2DA9628B-B895-4617-9ADC-CCEA5470603A}" type="slidenum">
              <a:rPr lang="en-US" smtClean="0"/>
              <a:pPr/>
              <a:t>14</a:t>
            </a:fld>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Giải thuật tìm kiếm thô</a:t>
            </a:r>
            <a:endParaRPr lang="en-US"/>
          </a:p>
        </p:txBody>
      </p:sp>
      <p:sp>
        <p:nvSpPr>
          <p:cNvPr id="4" name="Footer Placeholder 3"/>
          <p:cNvSpPr>
            <a:spLocks noGrp="1"/>
          </p:cNvSpPr>
          <p:nvPr>
            <p:ph type="ftr" sz="quarter" idx="11"/>
          </p:nvPr>
        </p:nvSpPr>
        <p:spPr/>
        <p:txBody>
          <a:bodyPr/>
          <a:lstStyle/>
          <a:p>
            <a:r>
              <a:rPr lang="vi-VN" smtClean="0"/>
              <a:t>Chương 12: Các Giải thuật Tìm Kiếm</a:t>
            </a:r>
            <a:endParaRPr lang="en-US"/>
          </a:p>
        </p:txBody>
      </p:sp>
      <p:sp>
        <p:nvSpPr>
          <p:cNvPr id="5" name="Slide Number Placeholder 4"/>
          <p:cNvSpPr>
            <a:spLocks noGrp="1"/>
          </p:cNvSpPr>
          <p:nvPr>
            <p:ph type="sldNum" sz="quarter" idx="12"/>
          </p:nvPr>
        </p:nvSpPr>
        <p:spPr/>
        <p:txBody>
          <a:bodyPr/>
          <a:lstStyle/>
          <a:p>
            <a:fld id="{2DA9628B-B895-4617-9ADC-CCEA5470603A}" type="slidenum">
              <a:rPr lang="en-US" smtClean="0"/>
              <a:pPr/>
              <a:t>15</a:t>
            </a:fld>
            <a:endParaRPr lang="en-US"/>
          </a:p>
        </p:txBody>
      </p:sp>
      <p:sp>
        <p:nvSpPr>
          <p:cNvPr id="6" name="TextBox 5"/>
          <p:cNvSpPr txBox="1"/>
          <p:nvPr/>
        </p:nvSpPr>
        <p:spPr>
          <a:xfrm>
            <a:off x="228600" y="1371600"/>
            <a:ext cx="1752600" cy="381000"/>
          </a:xfrm>
          <a:prstGeom prst="rect">
            <a:avLst/>
          </a:prstGeom>
          <a:noFill/>
        </p:spPr>
        <p:txBody>
          <a:bodyPr wrap="square" rtlCol="0">
            <a:spAutoFit/>
          </a:bodyPr>
          <a:lstStyle/>
          <a:p>
            <a:r>
              <a:rPr lang="en-US" smtClean="0"/>
              <a:t>V = v</a:t>
            </a:r>
            <a:r>
              <a:rPr lang="en-US" baseline="-25000" smtClean="0"/>
              <a:t>0</a:t>
            </a:r>
            <a:r>
              <a:rPr lang="en-US" smtClean="0"/>
              <a:t>, v</a:t>
            </a:r>
            <a:r>
              <a:rPr lang="en-US" baseline="-25000" smtClean="0"/>
              <a:t>1</a:t>
            </a:r>
            <a:r>
              <a:rPr lang="en-US" smtClean="0"/>
              <a:t>,…, v</a:t>
            </a:r>
            <a:r>
              <a:rPr lang="en-US" baseline="-25000" smtClean="0"/>
              <a:t>n-1</a:t>
            </a:r>
            <a:endParaRPr lang="en-US"/>
          </a:p>
        </p:txBody>
      </p:sp>
      <p:sp>
        <p:nvSpPr>
          <p:cNvPr id="7" name="TextBox 6"/>
          <p:cNvSpPr txBox="1"/>
          <p:nvPr/>
        </p:nvSpPr>
        <p:spPr>
          <a:xfrm>
            <a:off x="228600" y="1676400"/>
            <a:ext cx="1828800" cy="381000"/>
          </a:xfrm>
          <a:prstGeom prst="rect">
            <a:avLst/>
          </a:prstGeom>
          <a:noFill/>
        </p:spPr>
        <p:txBody>
          <a:bodyPr wrap="square" rtlCol="0">
            <a:spAutoFit/>
          </a:bodyPr>
          <a:lstStyle/>
          <a:p>
            <a:r>
              <a:rPr lang="en-US" smtClean="0"/>
              <a:t>P = p</a:t>
            </a:r>
            <a:r>
              <a:rPr lang="en-US" baseline="-25000" smtClean="0"/>
              <a:t>0</a:t>
            </a:r>
            <a:r>
              <a:rPr lang="en-US" smtClean="0"/>
              <a:t>, p</a:t>
            </a:r>
            <a:r>
              <a:rPr lang="en-US" baseline="-25000" smtClean="0"/>
              <a:t>1</a:t>
            </a:r>
            <a:r>
              <a:rPr lang="en-US" smtClean="0"/>
              <a:t>,…, p</a:t>
            </a:r>
            <a:r>
              <a:rPr lang="en-US" baseline="-25000" smtClean="0"/>
              <a:t>m-1</a:t>
            </a:r>
            <a:endParaRPr lang="en-US"/>
          </a:p>
        </p:txBody>
      </p:sp>
      <p:sp>
        <p:nvSpPr>
          <p:cNvPr id="8" name="Rectangle 7"/>
          <p:cNvSpPr/>
          <p:nvPr/>
        </p:nvSpPr>
        <p:spPr>
          <a:xfrm>
            <a:off x="304800" y="3657600"/>
            <a:ext cx="533400" cy="45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v</a:t>
            </a:r>
            <a:r>
              <a:rPr lang="en-US" baseline="-25000" smtClean="0">
                <a:solidFill>
                  <a:schemeClr val="tx1"/>
                </a:solidFill>
              </a:rPr>
              <a:t>0</a:t>
            </a:r>
            <a:endParaRPr lang="en-US" baseline="-25000">
              <a:solidFill>
                <a:schemeClr val="tx1"/>
              </a:solidFill>
            </a:endParaRPr>
          </a:p>
        </p:txBody>
      </p:sp>
      <p:sp>
        <p:nvSpPr>
          <p:cNvPr id="9" name="Rectangle 8"/>
          <p:cNvSpPr/>
          <p:nvPr/>
        </p:nvSpPr>
        <p:spPr>
          <a:xfrm>
            <a:off x="838200" y="3657600"/>
            <a:ext cx="533400" cy="45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v</a:t>
            </a:r>
            <a:r>
              <a:rPr lang="en-US" baseline="-25000" smtClean="0">
                <a:solidFill>
                  <a:schemeClr val="tx1"/>
                </a:solidFill>
              </a:rPr>
              <a:t>1</a:t>
            </a:r>
            <a:endParaRPr lang="en-US" baseline="-25000">
              <a:solidFill>
                <a:schemeClr val="tx1"/>
              </a:solidFill>
            </a:endParaRPr>
          </a:p>
        </p:txBody>
      </p:sp>
      <p:sp>
        <p:nvSpPr>
          <p:cNvPr id="10" name="Rectangle 9"/>
          <p:cNvSpPr/>
          <p:nvPr/>
        </p:nvSpPr>
        <p:spPr>
          <a:xfrm>
            <a:off x="1905000" y="2286000"/>
            <a:ext cx="533400" cy="45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p</a:t>
            </a:r>
            <a:r>
              <a:rPr lang="en-US" baseline="-25000" smtClean="0">
                <a:solidFill>
                  <a:schemeClr val="tx1"/>
                </a:solidFill>
              </a:rPr>
              <a:t>0</a:t>
            </a:r>
            <a:endParaRPr lang="en-US" baseline="-25000">
              <a:solidFill>
                <a:schemeClr val="tx1"/>
              </a:solidFill>
            </a:endParaRPr>
          </a:p>
        </p:txBody>
      </p:sp>
      <p:sp>
        <p:nvSpPr>
          <p:cNvPr id="11" name="Rectangle 10"/>
          <p:cNvSpPr/>
          <p:nvPr/>
        </p:nvSpPr>
        <p:spPr>
          <a:xfrm>
            <a:off x="2438400" y="2286000"/>
            <a:ext cx="533400" cy="45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p</a:t>
            </a:r>
            <a:r>
              <a:rPr lang="en-US" baseline="-25000" smtClean="0">
                <a:solidFill>
                  <a:schemeClr val="tx1"/>
                </a:solidFill>
              </a:rPr>
              <a:t>1</a:t>
            </a:r>
            <a:endParaRPr lang="en-US" baseline="-25000">
              <a:solidFill>
                <a:schemeClr val="tx1"/>
              </a:solidFill>
            </a:endParaRPr>
          </a:p>
        </p:txBody>
      </p:sp>
      <p:sp>
        <p:nvSpPr>
          <p:cNvPr id="12" name="Rectangle 11"/>
          <p:cNvSpPr/>
          <p:nvPr/>
        </p:nvSpPr>
        <p:spPr>
          <a:xfrm>
            <a:off x="5105400" y="3657600"/>
            <a:ext cx="533400" cy="45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v</a:t>
            </a:r>
            <a:r>
              <a:rPr lang="en-US" baseline="-25000" smtClean="0">
                <a:solidFill>
                  <a:schemeClr val="tx1"/>
                </a:solidFill>
              </a:rPr>
              <a:t>n-1</a:t>
            </a:r>
            <a:endParaRPr lang="en-US" baseline="-25000">
              <a:solidFill>
                <a:schemeClr val="tx1"/>
              </a:solidFill>
            </a:endParaRPr>
          </a:p>
        </p:txBody>
      </p:sp>
      <p:sp>
        <p:nvSpPr>
          <p:cNvPr id="13" name="Rectangle 12"/>
          <p:cNvSpPr/>
          <p:nvPr/>
        </p:nvSpPr>
        <p:spPr>
          <a:xfrm>
            <a:off x="4572000" y="3657600"/>
            <a:ext cx="533400" cy="45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a:t>
            </a:r>
            <a:endParaRPr lang="en-US" baseline="-25000">
              <a:solidFill>
                <a:schemeClr val="tx1"/>
              </a:solidFill>
            </a:endParaRPr>
          </a:p>
        </p:txBody>
      </p:sp>
      <p:sp>
        <p:nvSpPr>
          <p:cNvPr id="14" name="Rectangle 13"/>
          <p:cNvSpPr/>
          <p:nvPr/>
        </p:nvSpPr>
        <p:spPr>
          <a:xfrm>
            <a:off x="1371600" y="3657600"/>
            <a:ext cx="533400" cy="45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a:t>
            </a:r>
            <a:endParaRPr lang="en-US" baseline="-25000">
              <a:solidFill>
                <a:schemeClr val="tx1"/>
              </a:solidFill>
            </a:endParaRPr>
          </a:p>
        </p:txBody>
      </p:sp>
      <p:sp>
        <p:nvSpPr>
          <p:cNvPr id="15" name="Rectangle 14"/>
          <p:cNvSpPr/>
          <p:nvPr/>
        </p:nvSpPr>
        <p:spPr>
          <a:xfrm>
            <a:off x="2971800" y="2286000"/>
            <a:ext cx="533400" cy="45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a:t>
            </a:r>
            <a:endParaRPr lang="en-US" baseline="-25000">
              <a:solidFill>
                <a:schemeClr val="tx1"/>
              </a:solidFill>
            </a:endParaRPr>
          </a:p>
        </p:txBody>
      </p:sp>
      <p:sp>
        <p:nvSpPr>
          <p:cNvPr id="16" name="Rectangle 15"/>
          <p:cNvSpPr/>
          <p:nvPr/>
        </p:nvSpPr>
        <p:spPr>
          <a:xfrm>
            <a:off x="3505200" y="2286000"/>
            <a:ext cx="533400" cy="45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P</a:t>
            </a:r>
            <a:r>
              <a:rPr lang="en-US" baseline="-25000" smtClean="0">
                <a:solidFill>
                  <a:schemeClr val="tx1"/>
                </a:solidFill>
              </a:rPr>
              <a:t>j-1</a:t>
            </a:r>
            <a:endParaRPr lang="en-US" baseline="-25000">
              <a:solidFill>
                <a:schemeClr val="tx1"/>
              </a:solidFill>
            </a:endParaRPr>
          </a:p>
        </p:txBody>
      </p:sp>
      <p:sp>
        <p:nvSpPr>
          <p:cNvPr id="17" name="Rectangle 16"/>
          <p:cNvSpPr/>
          <p:nvPr/>
        </p:nvSpPr>
        <p:spPr>
          <a:xfrm>
            <a:off x="4038600" y="2286000"/>
            <a:ext cx="533400" cy="45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a:t>
            </a:r>
            <a:endParaRPr lang="en-US" baseline="-25000">
              <a:solidFill>
                <a:schemeClr val="tx1"/>
              </a:solidFill>
            </a:endParaRPr>
          </a:p>
        </p:txBody>
      </p:sp>
      <p:sp>
        <p:nvSpPr>
          <p:cNvPr id="18" name="Rectangle 17"/>
          <p:cNvSpPr/>
          <p:nvPr/>
        </p:nvSpPr>
        <p:spPr>
          <a:xfrm>
            <a:off x="4572000" y="2286000"/>
            <a:ext cx="533400" cy="45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P</a:t>
            </a:r>
            <a:r>
              <a:rPr lang="en-US" baseline="-25000" smtClean="0">
                <a:solidFill>
                  <a:schemeClr val="tx1"/>
                </a:solidFill>
              </a:rPr>
              <a:t>m-1</a:t>
            </a:r>
            <a:endParaRPr lang="en-US" baseline="-25000">
              <a:solidFill>
                <a:schemeClr val="tx1"/>
              </a:solidFill>
            </a:endParaRPr>
          </a:p>
        </p:txBody>
      </p:sp>
      <p:sp>
        <p:nvSpPr>
          <p:cNvPr id="19" name="Rectangle 18"/>
          <p:cNvSpPr/>
          <p:nvPr/>
        </p:nvSpPr>
        <p:spPr>
          <a:xfrm>
            <a:off x="1905000" y="3657600"/>
            <a:ext cx="533400" cy="45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v</a:t>
            </a:r>
            <a:r>
              <a:rPr lang="en-US" baseline="-25000" smtClean="0">
                <a:solidFill>
                  <a:schemeClr val="tx1"/>
                </a:solidFill>
              </a:rPr>
              <a:t>i</a:t>
            </a:r>
            <a:endParaRPr lang="en-US" baseline="-25000">
              <a:solidFill>
                <a:schemeClr val="tx1"/>
              </a:solidFill>
            </a:endParaRPr>
          </a:p>
        </p:txBody>
      </p:sp>
      <p:sp>
        <p:nvSpPr>
          <p:cNvPr id="20" name="Rectangle 19"/>
          <p:cNvSpPr/>
          <p:nvPr/>
        </p:nvSpPr>
        <p:spPr>
          <a:xfrm>
            <a:off x="2438400" y="3657600"/>
            <a:ext cx="533400" cy="45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v</a:t>
            </a:r>
            <a:r>
              <a:rPr lang="en-US" baseline="-25000" smtClean="0">
                <a:solidFill>
                  <a:schemeClr val="tx1"/>
                </a:solidFill>
              </a:rPr>
              <a:t>i+1</a:t>
            </a:r>
            <a:endParaRPr lang="en-US" baseline="-25000">
              <a:solidFill>
                <a:schemeClr val="tx1"/>
              </a:solidFill>
            </a:endParaRPr>
          </a:p>
        </p:txBody>
      </p:sp>
      <p:sp>
        <p:nvSpPr>
          <p:cNvPr id="21" name="Rectangle 20"/>
          <p:cNvSpPr/>
          <p:nvPr/>
        </p:nvSpPr>
        <p:spPr>
          <a:xfrm>
            <a:off x="2971800" y="3657600"/>
            <a:ext cx="533400" cy="45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a:t>
            </a:r>
            <a:endParaRPr lang="en-US" baseline="-25000">
              <a:solidFill>
                <a:schemeClr val="tx1"/>
              </a:solidFill>
            </a:endParaRPr>
          </a:p>
        </p:txBody>
      </p:sp>
      <p:sp>
        <p:nvSpPr>
          <p:cNvPr id="22" name="Rectangle 21"/>
          <p:cNvSpPr/>
          <p:nvPr/>
        </p:nvSpPr>
        <p:spPr>
          <a:xfrm>
            <a:off x="3505200" y="3657600"/>
            <a:ext cx="533400" cy="45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v</a:t>
            </a:r>
            <a:r>
              <a:rPr lang="en-US" baseline="-25000" smtClean="0">
                <a:solidFill>
                  <a:schemeClr val="tx1"/>
                </a:solidFill>
              </a:rPr>
              <a:t>i+j-1</a:t>
            </a:r>
            <a:endParaRPr lang="en-US" baseline="-25000">
              <a:solidFill>
                <a:schemeClr val="tx1"/>
              </a:solidFill>
            </a:endParaRPr>
          </a:p>
        </p:txBody>
      </p:sp>
      <p:sp>
        <p:nvSpPr>
          <p:cNvPr id="23" name="Rectangle 22"/>
          <p:cNvSpPr/>
          <p:nvPr/>
        </p:nvSpPr>
        <p:spPr>
          <a:xfrm>
            <a:off x="4038600" y="3657600"/>
            <a:ext cx="533400" cy="45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a:t>
            </a:r>
            <a:endParaRPr lang="en-US" baseline="-25000">
              <a:solidFill>
                <a:schemeClr val="tx1"/>
              </a:solidFill>
            </a:endParaRPr>
          </a:p>
        </p:txBody>
      </p:sp>
      <p:cxnSp>
        <p:nvCxnSpPr>
          <p:cNvPr id="25" name="Straight Connector 24"/>
          <p:cNvCxnSpPr/>
          <p:nvPr/>
        </p:nvCxnSpPr>
        <p:spPr>
          <a:xfrm rot="5400000">
            <a:off x="1447800" y="3200400"/>
            <a:ext cx="914400" cy="0"/>
          </a:xfrm>
          <a:prstGeom prst="line">
            <a:avLst/>
          </a:prstGeom>
          <a:ln w="19050">
            <a:prstDash val="sysDash"/>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5400000">
            <a:off x="3581400" y="3200400"/>
            <a:ext cx="914400" cy="0"/>
          </a:xfrm>
          <a:prstGeom prst="line">
            <a:avLst/>
          </a:prstGeom>
          <a:ln w="19050">
            <a:prstDash val="sysDash"/>
          </a:ln>
        </p:spPr>
        <p:style>
          <a:lnRef idx="1">
            <a:schemeClr val="accent1"/>
          </a:lnRef>
          <a:fillRef idx="0">
            <a:schemeClr val="accent1"/>
          </a:fillRef>
          <a:effectRef idx="0">
            <a:schemeClr val="accent1"/>
          </a:effectRef>
          <a:fontRef idx="minor">
            <a:schemeClr val="tx1"/>
          </a:fontRef>
        </p:style>
      </p:cxnSp>
      <p:sp>
        <p:nvSpPr>
          <p:cNvPr id="27" name="TextBox 26"/>
          <p:cNvSpPr txBox="1"/>
          <p:nvPr/>
        </p:nvSpPr>
        <p:spPr>
          <a:xfrm>
            <a:off x="5791200" y="1905000"/>
            <a:ext cx="3200400" cy="4093428"/>
          </a:xfrm>
          <a:prstGeom prst="rect">
            <a:avLst/>
          </a:prstGeom>
          <a:noFill/>
          <a:ln>
            <a:solidFill>
              <a:schemeClr val="accent1">
                <a:shade val="95000"/>
                <a:satMod val="105000"/>
              </a:schemeClr>
            </a:solidFill>
          </a:ln>
        </p:spPr>
        <p:txBody>
          <a:bodyPr wrap="square" rtlCol="0">
            <a:spAutoFit/>
          </a:bodyPr>
          <a:lstStyle/>
          <a:p>
            <a:r>
              <a:rPr lang="en-US" sz="2000" smtClean="0"/>
              <a:t>i = j = 0;</a:t>
            </a:r>
          </a:p>
          <a:p>
            <a:r>
              <a:rPr lang="en-US" sz="2000" smtClean="0"/>
              <a:t>do {</a:t>
            </a:r>
          </a:p>
          <a:p>
            <a:r>
              <a:rPr lang="en-US" sz="2000" smtClean="0"/>
              <a:t>   while (j&lt;m &amp;&amp; p</a:t>
            </a:r>
            <a:r>
              <a:rPr lang="en-US" sz="2000" baseline="-25000" smtClean="0"/>
              <a:t>k</a:t>
            </a:r>
            <a:r>
              <a:rPr lang="en-US" sz="2000" smtClean="0"/>
              <a:t> == v</a:t>
            </a:r>
            <a:r>
              <a:rPr lang="en-US" sz="2000" baseline="-25000" smtClean="0"/>
              <a:t>i+j</a:t>
            </a:r>
            <a:r>
              <a:rPr lang="en-US" sz="2000" smtClean="0"/>
              <a:t>) {</a:t>
            </a:r>
          </a:p>
          <a:p>
            <a:r>
              <a:rPr lang="en-US" sz="2000" smtClean="0"/>
              <a:t>      j++;</a:t>
            </a:r>
          </a:p>
          <a:p>
            <a:r>
              <a:rPr lang="en-US" sz="2000" smtClean="0"/>
              <a:t>   }</a:t>
            </a:r>
          </a:p>
          <a:p>
            <a:r>
              <a:rPr lang="en-US" sz="2000" smtClean="0"/>
              <a:t>   if (j&lt;m &amp;&amp; i&lt;n-m) {</a:t>
            </a:r>
          </a:p>
          <a:p>
            <a:r>
              <a:rPr lang="en-US" sz="2000" smtClean="0"/>
              <a:t>      i++;</a:t>
            </a:r>
          </a:p>
          <a:p>
            <a:r>
              <a:rPr lang="en-US" sz="2000" smtClean="0"/>
              <a:t>      j=0;</a:t>
            </a:r>
          </a:p>
          <a:p>
            <a:r>
              <a:rPr lang="en-US" sz="2000" smtClean="0"/>
              <a:t>   }</a:t>
            </a:r>
          </a:p>
          <a:p>
            <a:r>
              <a:rPr lang="en-US" sz="2000" smtClean="0"/>
              <a:t>} while (i&lt;=n-m &amp;&amp; j&lt;m);</a:t>
            </a:r>
          </a:p>
          <a:p>
            <a:endParaRPr lang="en-US" sz="2000" smtClean="0"/>
          </a:p>
          <a:p>
            <a:r>
              <a:rPr lang="en-US" sz="2000" smtClean="0"/>
              <a:t>if (j==m) return i; //FOUND</a:t>
            </a:r>
          </a:p>
          <a:p>
            <a:r>
              <a:rPr lang="en-US" sz="2000" smtClean="0"/>
              <a:t>else return -1; //NOT FOUND</a:t>
            </a:r>
            <a:endParaRPr lang="en-US" sz="2000"/>
          </a:p>
        </p:txBody>
      </p:sp>
      <p:cxnSp>
        <p:nvCxnSpPr>
          <p:cNvPr id="34" name="Straight Connector 33"/>
          <p:cNvCxnSpPr/>
          <p:nvPr/>
        </p:nvCxnSpPr>
        <p:spPr>
          <a:xfrm rot="5400000">
            <a:off x="-381000" y="4876800"/>
            <a:ext cx="1371600" cy="0"/>
          </a:xfrm>
          <a:prstGeom prst="line">
            <a:avLst/>
          </a:prstGeom>
          <a:ln w="19050">
            <a:prstDash val="sysDash"/>
          </a:ln>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p:nvPr/>
        </p:nvCxnSpPr>
        <p:spPr>
          <a:xfrm>
            <a:off x="304800" y="5103812"/>
            <a:ext cx="2133600" cy="1588"/>
          </a:xfrm>
          <a:prstGeom prst="straightConnector1">
            <a:avLst/>
          </a:prstGeom>
          <a:ln>
            <a:prstDash val="dash"/>
            <a:headEnd type="oval"/>
            <a:tailEnd type="arrow"/>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5400000">
            <a:off x="1752600" y="4876800"/>
            <a:ext cx="1371600" cy="0"/>
          </a:xfrm>
          <a:prstGeom prst="line">
            <a:avLst/>
          </a:prstGeom>
          <a:ln w="19050">
            <a:prstDash val="sysDash"/>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p:nvPr/>
        </p:nvCxnSpPr>
        <p:spPr>
          <a:xfrm>
            <a:off x="1905000" y="3122612"/>
            <a:ext cx="3200400" cy="1588"/>
          </a:xfrm>
          <a:prstGeom prst="straightConnector1">
            <a:avLst/>
          </a:prstGeom>
          <a:ln>
            <a:prstDash val="dash"/>
            <a:headEnd type="oval"/>
            <a:tailEnd type="arrow"/>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4762500" y="3086100"/>
            <a:ext cx="685800" cy="0"/>
          </a:xfrm>
          <a:prstGeom prst="line">
            <a:avLst/>
          </a:prstGeom>
          <a:ln w="19050">
            <a:prstDash val="sysDash"/>
          </a:ln>
        </p:spPr>
        <p:style>
          <a:lnRef idx="1">
            <a:schemeClr val="accent1"/>
          </a:lnRef>
          <a:fillRef idx="0">
            <a:schemeClr val="accent1"/>
          </a:fillRef>
          <a:effectRef idx="0">
            <a:schemeClr val="accent1"/>
          </a:effectRef>
          <a:fontRef idx="minor">
            <a:schemeClr val="tx1"/>
          </a:fontRef>
        </p:style>
      </p:cxnSp>
      <p:sp>
        <p:nvSpPr>
          <p:cNvPr id="46" name="Rectangle 45"/>
          <p:cNvSpPr/>
          <p:nvPr/>
        </p:nvSpPr>
        <p:spPr>
          <a:xfrm>
            <a:off x="2438400" y="4419600"/>
            <a:ext cx="533400" cy="45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p</a:t>
            </a:r>
            <a:r>
              <a:rPr lang="en-US" baseline="-25000" smtClean="0">
                <a:solidFill>
                  <a:schemeClr val="tx1"/>
                </a:solidFill>
              </a:rPr>
              <a:t>0</a:t>
            </a:r>
            <a:endParaRPr lang="en-US" baseline="-25000">
              <a:solidFill>
                <a:schemeClr val="tx1"/>
              </a:solidFill>
            </a:endParaRPr>
          </a:p>
        </p:txBody>
      </p:sp>
      <p:sp>
        <p:nvSpPr>
          <p:cNvPr id="47" name="Rectangle 46"/>
          <p:cNvSpPr/>
          <p:nvPr/>
        </p:nvSpPr>
        <p:spPr>
          <a:xfrm>
            <a:off x="2971800" y="4419600"/>
            <a:ext cx="533400" cy="45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p</a:t>
            </a:r>
            <a:r>
              <a:rPr lang="en-US" baseline="-25000" smtClean="0">
                <a:solidFill>
                  <a:schemeClr val="tx1"/>
                </a:solidFill>
              </a:rPr>
              <a:t>1</a:t>
            </a:r>
            <a:endParaRPr lang="en-US" baseline="-25000">
              <a:solidFill>
                <a:schemeClr val="tx1"/>
              </a:solidFill>
            </a:endParaRPr>
          </a:p>
        </p:txBody>
      </p:sp>
      <p:sp>
        <p:nvSpPr>
          <p:cNvPr id="48" name="Rectangle 47"/>
          <p:cNvSpPr/>
          <p:nvPr/>
        </p:nvSpPr>
        <p:spPr>
          <a:xfrm>
            <a:off x="3505200" y="4419600"/>
            <a:ext cx="533400" cy="45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a:t>
            </a:r>
            <a:endParaRPr lang="en-US" baseline="-25000">
              <a:solidFill>
                <a:schemeClr val="tx1"/>
              </a:solidFill>
            </a:endParaRPr>
          </a:p>
        </p:txBody>
      </p:sp>
      <p:sp>
        <p:nvSpPr>
          <p:cNvPr id="49" name="Rectangle 48"/>
          <p:cNvSpPr/>
          <p:nvPr/>
        </p:nvSpPr>
        <p:spPr>
          <a:xfrm>
            <a:off x="4038600" y="4419600"/>
            <a:ext cx="533400" cy="45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p</a:t>
            </a:r>
            <a:r>
              <a:rPr lang="en-US" baseline="-25000" smtClean="0">
                <a:solidFill>
                  <a:schemeClr val="tx1"/>
                </a:solidFill>
              </a:rPr>
              <a:t>j-1</a:t>
            </a:r>
            <a:endParaRPr lang="en-US" baseline="-25000">
              <a:solidFill>
                <a:schemeClr val="tx1"/>
              </a:solidFill>
            </a:endParaRPr>
          </a:p>
        </p:txBody>
      </p:sp>
      <p:sp>
        <p:nvSpPr>
          <p:cNvPr id="50" name="Rectangle 49"/>
          <p:cNvSpPr/>
          <p:nvPr/>
        </p:nvSpPr>
        <p:spPr>
          <a:xfrm>
            <a:off x="4572000" y="4419600"/>
            <a:ext cx="533400" cy="45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a:t>
            </a:r>
            <a:endParaRPr lang="en-US" baseline="-25000">
              <a:solidFill>
                <a:schemeClr val="tx1"/>
              </a:solidFill>
            </a:endParaRPr>
          </a:p>
        </p:txBody>
      </p:sp>
      <p:sp>
        <p:nvSpPr>
          <p:cNvPr id="51" name="Rectangle 50"/>
          <p:cNvSpPr/>
          <p:nvPr/>
        </p:nvSpPr>
        <p:spPr>
          <a:xfrm>
            <a:off x="5105400" y="4419600"/>
            <a:ext cx="533400" cy="45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p</a:t>
            </a:r>
            <a:r>
              <a:rPr lang="en-US" baseline="-25000" smtClean="0">
                <a:solidFill>
                  <a:schemeClr val="tx1"/>
                </a:solidFill>
              </a:rPr>
              <a:t>m-1</a:t>
            </a:r>
            <a:endParaRPr lang="en-US" baseline="-25000">
              <a:solidFill>
                <a:schemeClr val="tx1"/>
              </a:solidFill>
            </a:endParaRPr>
          </a:p>
        </p:txBody>
      </p:sp>
      <p:sp>
        <p:nvSpPr>
          <p:cNvPr id="52" name="Rectangle 51"/>
          <p:cNvSpPr/>
          <p:nvPr/>
        </p:nvSpPr>
        <p:spPr>
          <a:xfrm>
            <a:off x="304800" y="5562600"/>
            <a:ext cx="533400" cy="45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v</a:t>
            </a:r>
            <a:r>
              <a:rPr lang="en-US" baseline="-25000" smtClean="0">
                <a:solidFill>
                  <a:schemeClr val="tx1"/>
                </a:solidFill>
              </a:rPr>
              <a:t>0</a:t>
            </a:r>
            <a:endParaRPr lang="en-US" baseline="-25000">
              <a:solidFill>
                <a:schemeClr val="tx1"/>
              </a:solidFill>
            </a:endParaRPr>
          </a:p>
        </p:txBody>
      </p:sp>
      <p:sp>
        <p:nvSpPr>
          <p:cNvPr id="53" name="Rectangle 52"/>
          <p:cNvSpPr/>
          <p:nvPr/>
        </p:nvSpPr>
        <p:spPr>
          <a:xfrm>
            <a:off x="838200" y="5562600"/>
            <a:ext cx="533400" cy="45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v</a:t>
            </a:r>
            <a:r>
              <a:rPr lang="en-US" baseline="-25000" smtClean="0">
                <a:solidFill>
                  <a:schemeClr val="tx1"/>
                </a:solidFill>
              </a:rPr>
              <a:t>1</a:t>
            </a:r>
            <a:endParaRPr lang="en-US" baseline="-25000">
              <a:solidFill>
                <a:schemeClr val="tx1"/>
              </a:solidFill>
            </a:endParaRPr>
          </a:p>
        </p:txBody>
      </p:sp>
      <p:sp>
        <p:nvSpPr>
          <p:cNvPr id="54" name="Rectangle 53"/>
          <p:cNvSpPr/>
          <p:nvPr/>
        </p:nvSpPr>
        <p:spPr>
          <a:xfrm>
            <a:off x="5105400" y="5562600"/>
            <a:ext cx="533400" cy="45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v</a:t>
            </a:r>
            <a:r>
              <a:rPr lang="en-US" baseline="-25000" smtClean="0">
                <a:solidFill>
                  <a:schemeClr val="tx1"/>
                </a:solidFill>
              </a:rPr>
              <a:t>n-1</a:t>
            </a:r>
            <a:endParaRPr lang="en-US" baseline="-25000">
              <a:solidFill>
                <a:schemeClr val="tx1"/>
              </a:solidFill>
            </a:endParaRPr>
          </a:p>
        </p:txBody>
      </p:sp>
      <p:sp>
        <p:nvSpPr>
          <p:cNvPr id="55" name="Rectangle 54"/>
          <p:cNvSpPr/>
          <p:nvPr/>
        </p:nvSpPr>
        <p:spPr>
          <a:xfrm>
            <a:off x="4572000" y="5562600"/>
            <a:ext cx="533400" cy="45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a:t>
            </a:r>
            <a:endParaRPr lang="en-US" baseline="-25000">
              <a:solidFill>
                <a:schemeClr val="tx1"/>
              </a:solidFill>
            </a:endParaRPr>
          </a:p>
        </p:txBody>
      </p:sp>
      <p:sp>
        <p:nvSpPr>
          <p:cNvPr id="56" name="Rectangle 55"/>
          <p:cNvSpPr/>
          <p:nvPr/>
        </p:nvSpPr>
        <p:spPr>
          <a:xfrm>
            <a:off x="1371600" y="5562600"/>
            <a:ext cx="533400" cy="45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a:t>
            </a:r>
            <a:endParaRPr lang="en-US" baseline="-25000">
              <a:solidFill>
                <a:schemeClr val="tx1"/>
              </a:solidFill>
            </a:endParaRPr>
          </a:p>
        </p:txBody>
      </p:sp>
      <p:sp>
        <p:nvSpPr>
          <p:cNvPr id="57" name="Rectangle 56"/>
          <p:cNvSpPr/>
          <p:nvPr/>
        </p:nvSpPr>
        <p:spPr>
          <a:xfrm>
            <a:off x="1905000" y="5562600"/>
            <a:ext cx="533400" cy="45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a:t>
            </a:r>
            <a:endParaRPr lang="en-US" baseline="-25000">
              <a:solidFill>
                <a:schemeClr val="tx1"/>
              </a:solidFill>
            </a:endParaRPr>
          </a:p>
        </p:txBody>
      </p:sp>
      <p:sp>
        <p:nvSpPr>
          <p:cNvPr id="58" name="Rectangle 57"/>
          <p:cNvSpPr/>
          <p:nvPr/>
        </p:nvSpPr>
        <p:spPr>
          <a:xfrm>
            <a:off x="2438400" y="5562600"/>
            <a:ext cx="533400" cy="45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v</a:t>
            </a:r>
            <a:r>
              <a:rPr lang="en-US" baseline="-25000" smtClean="0">
                <a:solidFill>
                  <a:schemeClr val="tx1"/>
                </a:solidFill>
              </a:rPr>
              <a:t>n-m</a:t>
            </a:r>
            <a:endParaRPr lang="en-US" baseline="-25000">
              <a:solidFill>
                <a:schemeClr val="tx1"/>
              </a:solidFill>
            </a:endParaRPr>
          </a:p>
        </p:txBody>
      </p:sp>
      <p:sp>
        <p:nvSpPr>
          <p:cNvPr id="59" name="Rectangle 58"/>
          <p:cNvSpPr/>
          <p:nvPr/>
        </p:nvSpPr>
        <p:spPr>
          <a:xfrm>
            <a:off x="2971800" y="5562600"/>
            <a:ext cx="533400" cy="45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a:t>
            </a:r>
            <a:endParaRPr lang="en-US" baseline="-25000">
              <a:solidFill>
                <a:schemeClr val="tx1"/>
              </a:solidFill>
            </a:endParaRPr>
          </a:p>
        </p:txBody>
      </p:sp>
      <p:sp>
        <p:nvSpPr>
          <p:cNvPr id="60" name="Rectangle 59"/>
          <p:cNvSpPr/>
          <p:nvPr/>
        </p:nvSpPr>
        <p:spPr>
          <a:xfrm>
            <a:off x="3505200" y="5562600"/>
            <a:ext cx="533400" cy="45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a:t>
            </a:r>
            <a:endParaRPr lang="en-US" baseline="-25000">
              <a:solidFill>
                <a:schemeClr val="tx1"/>
              </a:solidFill>
            </a:endParaRPr>
          </a:p>
        </p:txBody>
      </p:sp>
      <p:sp>
        <p:nvSpPr>
          <p:cNvPr id="61" name="Rectangle 60"/>
          <p:cNvSpPr/>
          <p:nvPr/>
        </p:nvSpPr>
        <p:spPr>
          <a:xfrm>
            <a:off x="4038600" y="5562600"/>
            <a:ext cx="533400" cy="45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a:t>
            </a:r>
            <a:endParaRPr lang="en-US" baseline="-25000">
              <a:solidFill>
                <a:schemeClr val="tx1"/>
              </a:solidFill>
            </a:endParaRPr>
          </a:p>
        </p:txBody>
      </p:sp>
      <p:sp>
        <p:nvSpPr>
          <p:cNvPr id="63" name="TextBox 62"/>
          <p:cNvSpPr txBox="1"/>
          <p:nvPr/>
        </p:nvSpPr>
        <p:spPr>
          <a:xfrm>
            <a:off x="1143000" y="4800600"/>
            <a:ext cx="381000" cy="369332"/>
          </a:xfrm>
          <a:prstGeom prst="rect">
            <a:avLst/>
          </a:prstGeom>
          <a:noFill/>
        </p:spPr>
        <p:txBody>
          <a:bodyPr wrap="square" rtlCol="0">
            <a:spAutoFit/>
          </a:bodyPr>
          <a:lstStyle/>
          <a:p>
            <a:r>
              <a:rPr lang="en-US" smtClean="0"/>
              <a:t>i</a:t>
            </a:r>
            <a:endParaRPr lang="en-US"/>
          </a:p>
        </p:txBody>
      </p:sp>
      <p:sp>
        <p:nvSpPr>
          <p:cNvPr id="64" name="TextBox 63"/>
          <p:cNvSpPr txBox="1"/>
          <p:nvPr/>
        </p:nvSpPr>
        <p:spPr>
          <a:xfrm>
            <a:off x="3200400" y="2819400"/>
            <a:ext cx="381000" cy="369332"/>
          </a:xfrm>
          <a:prstGeom prst="rect">
            <a:avLst/>
          </a:prstGeom>
          <a:noFill/>
        </p:spPr>
        <p:txBody>
          <a:bodyPr wrap="square" rtlCol="0">
            <a:spAutoFit/>
          </a:bodyPr>
          <a:lstStyle/>
          <a:p>
            <a:r>
              <a:rPr lang="en-US" smtClean="0"/>
              <a:t>j</a:t>
            </a:r>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Giải thuật tìm kiếm thô – cài đặt</a:t>
            </a:r>
            <a:endParaRPr lang="en-US"/>
          </a:p>
        </p:txBody>
      </p:sp>
      <p:sp>
        <p:nvSpPr>
          <p:cNvPr id="3" name="Footer Placeholder 2"/>
          <p:cNvSpPr>
            <a:spLocks noGrp="1"/>
          </p:cNvSpPr>
          <p:nvPr>
            <p:ph type="ftr" sz="quarter" idx="11"/>
          </p:nvPr>
        </p:nvSpPr>
        <p:spPr/>
        <p:txBody>
          <a:bodyPr/>
          <a:lstStyle/>
          <a:p>
            <a:r>
              <a:rPr lang="vi-VN" smtClean="0"/>
              <a:t>Chương 12: Các Giải thuật Tìm Kiếm</a:t>
            </a:r>
            <a:endParaRPr lang="en-US"/>
          </a:p>
        </p:txBody>
      </p:sp>
      <p:sp>
        <p:nvSpPr>
          <p:cNvPr id="4" name="Slide Number Placeholder 3"/>
          <p:cNvSpPr>
            <a:spLocks noGrp="1"/>
          </p:cNvSpPr>
          <p:nvPr>
            <p:ph type="sldNum" sz="quarter" idx="12"/>
          </p:nvPr>
        </p:nvSpPr>
        <p:spPr/>
        <p:txBody>
          <a:bodyPr/>
          <a:lstStyle/>
          <a:p>
            <a:fld id="{2DA9628B-B895-4617-9ADC-CCEA5470603A}" type="slidenum">
              <a:rPr lang="en-US" smtClean="0"/>
              <a:pPr/>
              <a:t>16</a:t>
            </a:fld>
            <a:endParaRPr lang="en-US"/>
          </a:p>
        </p:txBody>
      </p:sp>
      <p:sp>
        <p:nvSpPr>
          <p:cNvPr id="5" name="Rounded Rectangle 4"/>
          <p:cNvSpPr/>
          <p:nvPr/>
        </p:nvSpPr>
        <p:spPr>
          <a:xfrm>
            <a:off x="152400" y="2133600"/>
            <a:ext cx="4419600" cy="3733800"/>
          </a:xfrm>
          <a:prstGeom prst="roundRect">
            <a:avLst>
              <a:gd name="adj" fmla="val 16667"/>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b="1" smtClean="0">
                <a:solidFill>
                  <a:schemeClr val="tx1"/>
                </a:solidFill>
              </a:rPr>
              <a:t>int  BFSearch(char </a:t>
            </a:r>
            <a:r>
              <a:rPr lang="en-US" b="1" smtClean="0">
                <a:solidFill>
                  <a:schemeClr val="tx1"/>
                </a:solidFill>
              </a:rPr>
              <a:t>V[N], </a:t>
            </a:r>
            <a:r>
              <a:rPr lang="en-US" b="1" smtClean="0">
                <a:solidFill>
                  <a:schemeClr val="tx1"/>
                </a:solidFill>
              </a:rPr>
              <a:t>char </a:t>
            </a:r>
            <a:r>
              <a:rPr lang="en-US" b="1" smtClean="0">
                <a:solidFill>
                  <a:schemeClr val="tx1"/>
                </a:solidFill>
              </a:rPr>
              <a:t>P[M] </a:t>
            </a:r>
            <a:r>
              <a:rPr lang="en-US" b="1" smtClean="0">
                <a:solidFill>
                  <a:schemeClr val="tx1"/>
                </a:solidFill>
              </a:rPr>
              <a:t>) </a:t>
            </a:r>
            <a:r>
              <a:rPr lang="en-US" smtClean="0">
                <a:solidFill>
                  <a:schemeClr val="tx1"/>
                </a:solidFill>
              </a:rPr>
              <a:t>{</a:t>
            </a:r>
          </a:p>
          <a:p>
            <a:r>
              <a:rPr lang="en-US" smtClean="0">
                <a:solidFill>
                  <a:schemeClr val="tx1"/>
                </a:solidFill>
              </a:rPr>
              <a:t>/*Ham tra ve vi tri tim thay dau tien, tra ve -1 neu khong tim thay*/</a:t>
            </a:r>
          </a:p>
          <a:p>
            <a:r>
              <a:rPr lang="en-US" smtClean="0">
                <a:solidFill>
                  <a:schemeClr val="tx1"/>
                </a:solidFill>
              </a:rPr>
              <a:t>    if </a:t>
            </a:r>
            <a:r>
              <a:rPr lang="en-US" smtClean="0">
                <a:solidFill>
                  <a:schemeClr val="tx1"/>
                </a:solidFill>
              </a:rPr>
              <a:t>(N&lt;M) return -1;</a:t>
            </a:r>
          </a:p>
          <a:p>
            <a:r>
              <a:rPr lang="en-US" smtClean="0">
                <a:solidFill>
                  <a:schemeClr val="tx1"/>
                </a:solidFill>
              </a:rPr>
              <a:t>    int  i, j;</a:t>
            </a:r>
          </a:p>
          <a:p>
            <a:r>
              <a:rPr lang="en-US" smtClean="0">
                <a:solidFill>
                  <a:schemeClr val="tx1"/>
                </a:solidFill>
              </a:rPr>
              <a:t>    i=j=0; </a:t>
            </a:r>
          </a:p>
          <a:p>
            <a:r>
              <a:rPr lang="en-US" smtClean="0">
                <a:solidFill>
                  <a:schemeClr val="tx1"/>
                </a:solidFill>
              </a:rPr>
              <a:t>    do {</a:t>
            </a:r>
          </a:p>
          <a:p>
            <a:r>
              <a:rPr lang="en-US" smtClean="0">
                <a:solidFill>
                  <a:schemeClr val="tx1"/>
                </a:solidFill>
              </a:rPr>
              <a:t> </a:t>
            </a:r>
            <a:r>
              <a:rPr lang="en-US" smtClean="0">
                <a:solidFill>
                  <a:schemeClr val="tx1"/>
                </a:solidFill>
              </a:rPr>
              <a:t>         while </a:t>
            </a:r>
            <a:r>
              <a:rPr lang="en-US" smtClean="0">
                <a:solidFill>
                  <a:schemeClr val="tx1"/>
                </a:solidFill>
              </a:rPr>
              <a:t>(j&lt;M &amp;&amp; V[i+j]==P[j]) {</a:t>
            </a:r>
          </a:p>
          <a:p>
            <a:r>
              <a:rPr lang="en-US" smtClean="0">
                <a:solidFill>
                  <a:schemeClr val="tx1"/>
                </a:solidFill>
              </a:rPr>
              <a:t>            </a:t>
            </a:r>
            <a:r>
              <a:rPr lang="en-US" smtClean="0">
                <a:solidFill>
                  <a:schemeClr val="tx1"/>
                </a:solidFill>
              </a:rPr>
              <a:t>  j</a:t>
            </a:r>
            <a:r>
              <a:rPr lang="en-US" smtClean="0">
                <a:solidFill>
                  <a:schemeClr val="tx1"/>
                </a:solidFill>
              </a:rPr>
              <a:t>++;</a:t>
            </a:r>
          </a:p>
          <a:p>
            <a:r>
              <a:rPr lang="en-US" smtClean="0">
                <a:solidFill>
                  <a:schemeClr val="tx1"/>
                </a:solidFill>
              </a:rPr>
              <a:t>        }        </a:t>
            </a:r>
            <a:endParaRPr lang="en-US" smtClean="0">
              <a:solidFill>
                <a:schemeClr val="tx1"/>
              </a:solidFill>
            </a:endParaRPr>
          </a:p>
        </p:txBody>
      </p:sp>
      <p:sp>
        <p:nvSpPr>
          <p:cNvPr id="6" name="Rounded Rectangle 5"/>
          <p:cNvSpPr/>
          <p:nvPr/>
        </p:nvSpPr>
        <p:spPr>
          <a:xfrm>
            <a:off x="4572000" y="2133600"/>
            <a:ext cx="4419600" cy="3733800"/>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mtClean="0">
                <a:solidFill>
                  <a:schemeClr val="tx1"/>
                </a:solidFill>
              </a:rPr>
              <a:t>        if </a:t>
            </a:r>
            <a:r>
              <a:rPr lang="en-US" smtClean="0">
                <a:solidFill>
                  <a:schemeClr val="tx1"/>
                </a:solidFill>
              </a:rPr>
              <a:t>(i&lt;=N-M &amp;&amp; j&lt;M ) {</a:t>
            </a:r>
          </a:p>
          <a:p>
            <a:r>
              <a:rPr lang="en-US" smtClean="0">
                <a:solidFill>
                  <a:schemeClr val="tx1"/>
                </a:solidFill>
              </a:rPr>
              <a:t>            i++;</a:t>
            </a:r>
          </a:p>
          <a:p>
            <a:r>
              <a:rPr lang="en-US" smtClean="0">
                <a:solidFill>
                  <a:schemeClr val="tx1"/>
                </a:solidFill>
              </a:rPr>
              <a:t>            j=0;</a:t>
            </a:r>
          </a:p>
          <a:p>
            <a:r>
              <a:rPr lang="en-US" smtClean="0">
                <a:solidFill>
                  <a:schemeClr val="tx1"/>
                </a:solidFill>
              </a:rPr>
              <a:t>        }</a:t>
            </a:r>
          </a:p>
          <a:p>
            <a:r>
              <a:rPr lang="en-US" smtClean="0">
                <a:solidFill>
                  <a:schemeClr val="tx1"/>
                </a:solidFill>
              </a:rPr>
              <a:t>    } while (i&lt;=N-M &amp;&amp; j&lt;M) ;</a:t>
            </a:r>
          </a:p>
          <a:p>
            <a:r>
              <a:rPr lang="en-US" smtClean="0">
                <a:solidFill>
                  <a:schemeClr val="tx1"/>
                </a:solidFill>
              </a:rPr>
              <a:t>    if (j==M) return i;</a:t>
            </a:r>
          </a:p>
          <a:p>
            <a:r>
              <a:rPr lang="en-US" smtClean="0">
                <a:solidFill>
                  <a:schemeClr val="tx1"/>
                </a:solidFill>
              </a:rPr>
              <a:t>    else return -1;</a:t>
            </a:r>
          </a:p>
          <a:p>
            <a:r>
              <a:rPr lang="en-US" smtClean="0">
                <a:solidFill>
                  <a:schemeClr val="tx1"/>
                </a:solidFill>
                <a:latin typeface="Courier New" pitchFamily="49" charset="0"/>
                <a:cs typeface="Courier New" pitchFamily="49" charset="0"/>
              </a:rPr>
              <a:t>}//end BFSearch</a:t>
            </a:r>
          </a:p>
          <a:p>
            <a:endParaRPr lang="en-US">
              <a:solidFill>
                <a:schemeClr val="tx1"/>
              </a:solidFill>
              <a:latin typeface="Courier New" pitchFamily="49" charset="0"/>
              <a:cs typeface="Courier New" pitchFamily="49"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Cải tiến giải thuật tìm kiếm thô</a:t>
            </a:r>
            <a:endParaRPr lang="en-US"/>
          </a:p>
        </p:txBody>
      </p:sp>
      <p:sp>
        <p:nvSpPr>
          <p:cNvPr id="4" name="Footer Placeholder 3"/>
          <p:cNvSpPr>
            <a:spLocks noGrp="1"/>
          </p:cNvSpPr>
          <p:nvPr>
            <p:ph type="ftr" sz="quarter" idx="11"/>
          </p:nvPr>
        </p:nvSpPr>
        <p:spPr/>
        <p:txBody>
          <a:bodyPr/>
          <a:lstStyle/>
          <a:p>
            <a:r>
              <a:rPr lang="vi-VN" smtClean="0"/>
              <a:t>Chương 12: Các Giải thuật Tìm Kiếm</a:t>
            </a:r>
            <a:endParaRPr lang="en-US"/>
          </a:p>
        </p:txBody>
      </p:sp>
      <p:sp>
        <p:nvSpPr>
          <p:cNvPr id="5" name="Slide Number Placeholder 4"/>
          <p:cNvSpPr>
            <a:spLocks noGrp="1"/>
          </p:cNvSpPr>
          <p:nvPr>
            <p:ph type="sldNum" sz="quarter" idx="12"/>
          </p:nvPr>
        </p:nvSpPr>
        <p:spPr/>
        <p:txBody>
          <a:bodyPr/>
          <a:lstStyle/>
          <a:p>
            <a:fld id="{2DA9628B-B895-4617-9ADC-CCEA5470603A}" type="slidenum">
              <a:rPr lang="en-US" smtClean="0"/>
              <a:pPr/>
              <a:t>17</a:t>
            </a:fld>
            <a:endParaRPr lang="en-US"/>
          </a:p>
        </p:txBody>
      </p:sp>
      <p:sp>
        <p:nvSpPr>
          <p:cNvPr id="6" name="Rectangle 5"/>
          <p:cNvSpPr/>
          <p:nvPr/>
        </p:nvSpPr>
        <p:spPr>
          <a:xfrm>
            <a:off x="533400" y="1828800"/>
            <a:ext cx="381000" cy="304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a</a:t>
            </a:r>
            <a:endParaRPr lang="en-US" baseline="-25000">
              <a:solidFill>
                <a:schemeClr val="tx1"/>
              </a:solidFill>
            </a:endParaRPr>
          </a:p>
        </p:txBody>
      </p:sp>
      <p:sp>
        <p:nvSpPr>
          <p:cNvPr id="7" name="Rectangle 6"/>
          <p:cNvSpPr/>
          <p:nvPr/>
        </p:nvSpPr>
        <p:spPr>
          <a:xfrm>
            <a:off x="914400" y="1828800"/>
            <a:ext cx="381000" cy="304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b</a:t>
            </a:r>
            <a:endParaRPr lang="en-US" baseline="-25000">
              <a:solidFill>
                <a:schemeClr val="tx1"/>
              </a:solidFill>
            </a:endParaRPr>
          </a:p>
        </p:txBody>
      </p:sp>
      <p:sp>
        <p:nvSpPr>
          <p:cNvPr id="8" name="Rectangle 7"/>
          <p:cNvSpPr/>
          <p:nvPr/>
        </p:nvSpPr>
        <p:spPr>
          <a:xfrm>
            <a:off x="1295400" y="1828800"/>
            <a:ext cx="381000" cy="304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b</a:t>
            </a:r>
            <a:endParaRPr lang="en-US" baseline="-25000">
              <a:solidFill>
                <a:schemeClr val="tx1"/>
              </a:solidFill>
            </a:endParaRPr>
          </a:p>
        </p:txBody>
      </p:sp>
      <p:sp>
        <p:nvSpPr>
          <p:cNvPr id="9" name="Rectangle 8"/>
          <p:cNvSpPr/>
          <p:nvPr/>
        </p:nvSpPr>
        <p:spPr>
          <a:xfrm>
            <a:off x="1676400" y="1828800"/>
            <a:ext cx="381000" cy="304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a</a:t>
            </a:r>
            <a:endParaRPr lang="en-US" baseline="-25000">
              <a:solidFill>
                <a:schemeClr val="tx1"/>
              </a:solidFill>
            </a:endParaRPr>
          </a:p>
        </p:txBody>
      </p:sp>
      <p:sp>
        <p:nvSpPr>
          <p:cNvPr id="10" name="Rectangle 9"/>
          <p:cNvSpPr/>
          <p:nvPr/>
        </p:nvSpPr>
        <p:spPr>
          <a:xfrm>
            <a:off x="2057400" y="2514600"/>
            <a:ext cx="381000" cy="304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a</a:t>
            </a:r>
            <a:endParaRPr lang="en-US" baseline="-25000">
              <a:solidFill>
                <a:schemeClr val="tx1"/>
              </a:solidFill>
            </a:endParaRPr>
          </a:p>
        </p:txBody>
      </p:sp>
      <p:sp>
        <p:nvSpPr>
          <p:cNvPr id="11" name="Rectangle 10"/>
          <p:cNvSpPr/>
          <p:nvPr/>
        </p:nvSpPr>
        <p:spPr>
          <a:xfrm>
            <a:off x="2438400" y="2514600"/>
            <a:ext cx="381000" cy="304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b</a:t>
            </a:r>
            <a:endParaRPr lang="en-US" baseline="-25000">
              <a:solidFill>
                <a:schemeClr val="tx1"/>
              </a:solidFill>
            </a:endParaRPr>
          </a:p>
        </p:txBody>
      </p:sp>
      <p:sp>
        <p:nvSpPr>
          <p:cNvPr id="12" name="Rectangle 11"/>
          <p:cNvSpPr/>
          <p:nvPr/>
        </p:nvSpPr>
        <p:spPr>
          <a:xfrm>
            <a:off x="2819400" y="2514600"/>
            <a:ext cx="381000" cy="304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b</a:t>
            </a:r>
            <a:endParaRPr lang="en-US" baseline="-25000">
              <a:solidFill>
                <a:schemeClr val="tx1"/>
              </a:solidFill>
            </a:endParaRPr>
          </a:p>
        </p:txBody>
      </p:sp>
      <p:sp>
        <p:nvSpPr>
          <p:cNvPr id="13" name="Rectangle 12"/>
          <p:cNvSpPr/>
          <p:nvPr/>
        </p:nvSpPr>
        <p:spPr>
          <a:xfrm>
            <a:off x="3200400" y="2514600"/>
            <a:ext cx="381000" cy="304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a</a:t>
            </a:r>
            <a:endParaRPr lang="en-US" baseline="-25000">
              <a:solidFill>
                <a:schemeClr val="tx1"/>
              </a:solidFill>
            </a:endParaRPr>
          </a:p>
        </p:txBody>
      </p:sp>
      <p:sp>
        <p:nvSpPr>
          <p:cNvPr id="14" name="Rectangle 13"/>
          <p:cNvSpPr/>
          <p:nvPr/>
        </p:nvSpPr>
        <p:spPr>
          <a:xfrm>
            <a:off x="533400" y="2514600"/>
            <a:ext cx="381000" cy="304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a</a:t>
            </a:r>
            <a:endParaRPr lang="en-US" baseline="-25000">
              <a:solidFill>
                <a:schemeClr val="tx1"/>
              </a:solidFill>
            </a:endParaRPr>
          </a:p>
        </p:txBody>
      </p:sp>
      <p:sp>
        <p:nvSpPr>
          <p:cNvPr id="15" name="Rectangle 14"/>
          <p:cNvSpPr/>
          <p:nvPr/>
        </p:nvSpPr>
        <p:spPr>
          <a:xfrm>
            <a:off x="914400" y="2514600"/>
            <a:ext cx="381000" cy="304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b</a:t>
            </a:r>
            <a:endParaRPr lang="en-US" baseline="-25000">
              <a:solidFill>
                <a:schemeClr val="tx1"/>
              </a:solidFill>
            </a:endParaRPr>
          </a:p>
        </p:txBody>
      </p:sp>
      <p:sp>
        <p:nvSpPr>
          <p:cNvPr id="16" name="Rectangle 15"/>
          <p:cNvSpPr/>
          <p:nvPr/>
        </p:nvSpPr>
        <p:spPr>
          <a:xfrm>
            <a:off x="1295400" y="2514600"/>
            <a:ext cx="381000" cy="304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b</a:t>
            </a:r>
            <a:endParaRPr lang="en-US" baseline="-25000">
              <a:solidFill>
                <a:schemeClr val="tx1"/>
              </a:solidFill>
            </a:endParaRPr>
          </a:p>
        </p:txBody>
      </p:sp>
      <p:sp>
        <p:nvSpPr>
          <p:cNvPr id="17" name="Rectangle 16"/>
          <p:cNvSpPr/>
          <p:nvPr/>
        </p:nvSpPr>
        <p:spPr>
          <a:xfrm>
            <a:off x="1676400" y="2514600"/>
            <a:ext cx="381000" cy="304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b</a:t>
            </a:r>
            <a:endParaRPr lang="en-US" baseline="-25000">
              <a:solidFill>
                <a:schemeClr val="tx1"/>
              </a:solidFill>
            </a:endParaRPr>
          </a:p>
        </p:txBody>
      </p:sp>
      <p:sp>
        <p:nvSpPr>
          <p:cNvPr id="18" name="Rectangle 17"/>
          <p:cNvSpPr/>
          <p:nvPr/>
        </p:nvSpPr>
        <p:spPr>
          <a:xfrm>
            <a:off x="3581400" y="2514600"/>
            <a:ext cx="381000" cy="304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a</a:t>
            </a:r>
            <a:endParaRPr lang="en-US" baseline="-25000">
              <a:solidFill>
                <a:schemeClr val="tx1"/>
              </a:solidFill>
            </a:endParaRPr>
          </a:p>
        </p:txBody>
      </p:sp>
      <p:sp>
        <p:nvSpPr>
          <p:cNvPr id="19" name="Rectangle 18"/>
          <p:cNvSpPr/>
          <p:nvPr/>
        </p:nvSpPr>
        <p:spPr>
          <a:xfrm>
            <a:off x="3962400" y="2514600"/>
            <a:ext cx="381000" cy="304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b</a:t>
            </a:r>
            <a:endParaRPr lang="en-US" baseline="-25000">
              <a:solidFill>
                <a:schemeClr val="tx1"/>
              </a:solidFill>
            </a:endParaRPr>
          </a:p>
        </p:txBody>
      </p:sp>
      <p:cxnSp>
        <p:nvCxnSpPr>
          <p:cNvPr id="23" name="Straight Connector 22"/>
          <p:cNvCxnSpPr>
            <a:stCxn id="6" idx="2"/>
            <a:endCxn id="14" idx="0"/>
          </p:cNvCxnSpPr>
          <p:nvPr/>
        </p:nvCxnSpPr>
        <p:spPr>
          <a:xfrm rot="5400000">
            <a:off x="533400" y="2324100"/>
            <a:ext cx="381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a:stCxn id="7" idx="2"/>
            <a:endCxn id="15" idx="0"/>
          </p:cNvCxnSpPr>
          <p:nvPr/>
        </p:nvCxnSpPr>
        <p:spPr>
          <a:xfrm rot="5400000">
            <a:off x="914400" y="2324100"/>
            <a:ext cx="381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Straight Connector 24"/>
          <p:cNvCxnSpPr>
            <a:stCxn id="8" idx="2"/>
            <a:endCxn id="16" idx="0"/>
          </p:cNvCxnSpPr>
          <p:nvPr/>
        </p:nvCxnSpPr>
        <p:spPr>
          <a:xfrm rot="5400000">
            <a:off x="1295400" y="2324100"/>
            <a:ext cx="381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a:stCxn id="9" idx="2"/>
            <a:endCxn id="17" idx="0"/>
          </p:cNvCxnSpPr>
          <p:nvPr/>
        </p:nvCxnSpPr>
        <p:spPr>
          <a:xfrm rot="5400000">
            <a:off x="1676400" y="2324100"/>
            <a:ext cx="381000" cy="0"/>
          </a:xfrm>
          <a:prstGeom prst="line">
            <a:avLst/>
          </a:prstGeom>
          <a:ln w="22225">
            <a:prstDash val="dash"/>
          </a:ln>
        </p:spPr>
        <p:style>
          <a:lnRef idx="1">
            <a:schemeClr val="accent1"/>
          </a:lnRef>
          <a:fillRef idx="0">
            <a:schemeClr val="accent1"/>
          </a:fillRef>
          <a:effectRef idx="0">
            <a:schemeClr val="accent1"/>
          </a:effectRef>
          <a:fontRef idx="minor">
            <a:schemeClr val="tx1"/>
          </a:fontRef>
        </p:style>
      </p:cxnSp>
      <p:sp>
        <p:nvSpPr>
          <p:cNvPr id="33" name="Rectangle 32"/>
          <p:cNvSpPr/>
          <p:nvPr/>
        </p:nvSpPr>
        <p:spPr>
          <a:xfrm>
            <a:off x="914400" y="3124200"/>
            <a:ext cx="381000" cy="304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a</a:t>
            </a:r>
            <a:endParaRPr lang="en-US" baseline="-25000">
              <a:solidFill>
                <a:schemeClr val="tx1"/>
              </a:solidFill>
            </a:endParaRPr>
          </a:p>
        </p:txBody>
      </p:sp>
      <p:sp>
        <p:nvSpPr>
          <p:cNvPr id="34" name="Rectangle 33"/>
          <p:cNvSpPr/>
          <p:nvPr/>
        </p:nvSpPr>
        <p:spPr>
          <a:xfrm>
            <a:off x="1295400" y="3124200"/>
            <a:ext cx="381000" cy="304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b</a:t>
            </a:r>
            <a:endParaRPr lang="en-US" baseline="-25000">
              <a:solidFill>
                <a:schemeClr val="tx1"/>
              </a:solidFill>
            </a:endParaRPr>
          </a:p>
        </p:txBody>
      </p:sp>
      <p:sp>
        <p:nvSpPr>
          <p:cNvPr id="35" name="Rectangle 34"/>
          <p:cNvSpPr/>
          <p:nvPr/>
        </p:nvSpPr>
        <p:spPr>
          <a:xfrm>
            <a:off x="1676400" y="3124200"/>
            <a:ext cx="381000" cy="304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b</a:t>
            </a:r>
            <a:endParaRPr lang="en-US" baseline="-25000">
              <a:solidFill>
                <a:schemeClr val="tx1"/>
              </a:solidFill>
            </a:endParaRPr>
          </a:p>
        </p:txBody>
      </p:sp>
      <p:sp>
        <p:nvSpPr>
          <p:cNvPr id="36" name="Rectangle 35"/>
          <p:cNvSpPr/>
          <p:nvPr/>
        </p:nvSpPr>
        <p:spPr>
          <a:xfrm>
            <a:off x="2057400" y="3124200"/>
            <a:ext cx="381000" cy="304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a</a:t>
            </a:r>
            <a:endParaRPr lang="en-US" baseline="-25000">
              <a:solidFill>
                <a:schemeClr val="tx1"/>
              </a:solidFill>
            </a:endParaRPr>
          </a:p>
        </p:txBody>
      </p:sp>
      <p:sp>
        <p:nvSpPr>
          <p:cNvPr id="37" name="Rectangle 36"/>
          <p:cNvSpPr/>
          <p:nvPr/>
        </p:nvSpPr>
        <p:spPr>
          <a:xfrm>
            <a:off x="2057400" y="3810000"/>
            <a:ext cx="381000" cy="304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a</a:t>
            </a:r>
            <a:endParaRPr lang="en-US" baseline="-25000">
              <a:solidFill>
                <a:schemeClr val="tx1"/>
              </a:solidFill>
            </a:endParaRPr>
          </a:p>
        </p:txBody>
      </p:sp>
      <p:sp>
        <p:nvSpPr>
          <p:cNvPr id="38" name="Rectangle 37"/>
          <p:cNvSpPr/>
          <p:nvPr/>
        </p:nvSpPr>
        <p:spPr>
          <a:xfrm>
            <a:off x="2438400" y="3810000"/>
            <a:ext cx="381000" cy="304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b</a:t>
            </a:r>
            <a:endParaRPr lang="en-US" baseline="-25000">
              <a:solidFill>
                <a:schemeClr val="tx1"/>
              </a:solidFill>
            </a:endParaRPr>
          </a:p>
        </p:txBody>
      </p:sp>
      <p:sp>
        <p:nvSpPr>
          <p:cNvPr id="39" name="Rectangle 38"/>
          <p:cNvSpPr/>
          <p:nvPr/>
        </p:nvSpPr>
        <p:spPr>
          <a:xfrm>
            <a:off x="2819400" y="3810000"/>
            <a:ext cx="381000" cy="304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b</a:t>
            </a:r>
            <a:endParaRPr lang="en-US" baseline="-25000">
              <a:solidFill>
                <a:schemeClr val="tx1"/>
              </a:solidFill>
            </a:endParaRPr>
          </a:p>
        </p:txBody>
      </p:sp>
      <p:sp>
        <p:nvSpPr>
          <p:cNvPr id="40" name="Rectangle 39"/>
          <p:cNvSpPr/>
          <p:nvPr/>
        </p:nvSpPr>
        <p:spPr>
          <a:xfrm>
            <a:off x="3200400" y="3810000"/>
            <a:ext cx="381000" cy="304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a</a:t>
            </a:r>
            <a:endParaRPr lang="en-US" baseline="-25000">
              <a:solidFill>
                <a:schemeClr val="tx1"/>
              </a:solidFill>
            </a:endParaRPr>
          </a:p>
        </p:txBody>
      </p:sp>
      <p:sp>
        <p:nvSpPr>
          <p:cNvPr id="41" name="Rectangle 40"/>
          <p:cNvSpPr/>
          <p:nvPr/>
        </p:nvSpPr>
        <p:spPr>
          <a:xfrm>
            <a:off x="533400" y="3810000"/>
            <a:ext cx="381000" cy="304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a</a:t>
            </a:r>
            <a:endParaRPr lang="en-US" baseline="-25000">
              <a:solidFill>
                <a:schemeClr val="tx1"/>
              </a:solidFill>
            </a:endParaRPr>
          </a:p>
        </p:txBody>
      </p:sp>
      <p:sp>
        <p:nvSpPr>
          <p:cNvPr id="42" name="Rectangle 41"/>
          <p:cNvSpPr/>
          <p:nvPr/>
        </p:nvSpPr>
        <p:spPr>
          <a:xfrm>
            <a:off x="914400" y="3810000"/>
            <a:ext cx="381000" cy="304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b</a:t>
            </a:r>
            <a:endParaRPr lang="en-US" baseline="-25000">
              <a:solidFill>
                <a:schemeClr val="tx1"/>
              </a:solidFill>
            </a:endParaRPr>
          </a:p>
        </p:txBody>
      </p:sp>
      <p:sp>
        <p:nvSpPr>
          <p:cNvPr id="43" name="Rectangle 42"/>
          <p:cNvSpPr/>
          <p:nvPr/>
        </p:nvSpPr>
        <p:spPr>
          <a:xfrm>
            <a:off x="1295400" y="3810000"/>
            <a:ext cx="381000" cy="304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b</a:t>
            </a:r>
            <a:endParaRPr lang="en-US" baseline="-25000">
              <a:solidFill>
                <a:schemeClr val="tx1"/>
              </a:solidFill>
            </a:endParaRPr>
          </a:p>
        </p:txBody>
      </p:sp>
      <p:sp>
        <p:nvSpPr>
          <p:cNvPr id="44" name="Rectangle 43"/>
          <p:cNvSpPr/>
          <p:nvPr/>
        </p:nvSpPr>
        <p:spPr>
          <a:xfrm>
            <a:off x="1676400" y="3810000"/>
            <a:ext cx="381000" cy="304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b</a:t>
            </a:r>
            <a:endParaRPr lang="en-US" baseline="-25000">
              <a:solidFill>
                <a:schemeClr val="tx1"/>
              </a:solidFill>
            </a:endParaRPr>
          </a:p>
        </p:txBody>
      </p:sp>
      <p:sp>
        <p:nvSpPr>
          <p:cNvPr id="45" name="Rectangle 44"/>
          <p:cNvSpPr/>
          <p:nvPr/>
        </p:nvSpPr>
        <p:spPr>
          <a:xfrm>
            <a:off x="3581400" y="3810000"/>
            <a:ext cx="381000" cy="304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a</a:t>
            </a:r>
            <a:endParaRPr lang="en-US" baseline="-25000">
              <a:solidFill>
                <a:schemeClr val="tx1"/>
              </a:solidFill>
            </a:endParaRPr>
          </a:p>
        </p:txBody>
      </p:sp>
      <p:sp>
        <p:nvSpPr>
          <p:cNvPr id="46" name="Rectangle 45"/>
          <p:cNvSpPr/>
          <p:nvPr/>
        </p:nvSpPr>
        <p:spPr>
          <a:xfrm>
            <a:off x="3962400" y="3810000"/>
            <a:ext cx="381000" cy="304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b</a:t>
            </a:r>
            <a:endParaRPr lang="en-US" baseline="-25000">
              <a:solidFill>
                <a:schemeClr val="tx1"/>
              </a:solidFill>
            </a:endParaRPr>
          </a:p>
        </p:txBody>
      </p:sp>
      <p:cxnSp>
        <p:nvCxnSpPr>
          <p:cNvPr id="50" name="Straight Connector 49"/>
          <p:cNvCxnSpPr>
            <a:stCxn id="33" idx="2"/>
            <a:endCxn id="42" idx="0"/>
          </p:cNvCxnSpPr>
          <p:nvPr/>
        </p:nvCxnSpPr>
        <p:spPr>
          <a:xfrm rot="5400000">
            <a:off x="914400" y="3619500"/>
            <a:ext cx="381000" cy="0"/>
          </a:xfrm>
          <a:prstGeom prst="line">
            <a:avLst/>
          </a:prstGeom>
          <a:ln w="22225">
            <a:prstDash val="dash"/>
          </a:ln>
        </p:spPr>
        <p:style>
          <a:lnRef idx="1">
            <a:schemeClr val="accent1"/>
          </a:lnRef>
          <a:fillRef idx="0">
            <a:schemeClr val="accent1"/>
          </a:fillRef>
          <a:effectRef idx="0">
            <a:schemeClr val="accent1"/>
          </a:effectRef>
          <a:fontRef idx="minor">
            <a:schemeClr val="tx1"/>
          </a:fontRef>
        </p:style>
      </p:cxnSp>
      <p:sp>
        <p:nvSpPr>
          <p:cNvPr id="53" name="Rectangle 52"/>
          <p:cNvSpPr/>
          <p:nvPr/>
        </p:nvSpPr>
        <p:spPr>
          <a:xfrm>
            <a:off x="1295400" y="4419600"/>
            <a:ext cx="381000" cy="304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a</a:t>
            </a:r>
            <a:endParaRPr lang="en-US" baseline="-25000">
              <a:solidFill>
                <a:schemeClr val="tx1"/>
              </a:solidFill>
            </a:endParaRPr>
          </a:p>
        </p:txBody>
      </p:sp>
      <p:sp>
        <p:nvSpPr>
          <p:cNvPr id="54" name="Rectangle 53"/>
          <p:cNvSpPr/>
          <p:nvPr/>
        </p:nvSpPr>
        <p:spPr>
          <a:xfrm>
            <a:off x="1676400" y="4419600"/>
            <a:ext cx="381000" cy="304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b</a:t>
            </a:r>
            <a:endParaRPr lang="en-US" baseline="-25000">
              <a:solidFill>
                <a:schemeClr val="tx1"/>
              </a:solidFill>
            </a:endParaRPr>
          </a:p>
        </p:txBody>
      </p:sp>
      <p:sp>
        <p:nvSpPr>
          <p:cNvPr id="55" name="Rectangle 54"/>
          <p:cNvSpPr/>
          <p:nvPr/>
        </p:nvSpPr>
        <p:spPr>
          <a:xfrm>
            <a:off x="2057400" y="4419600"/>
            <a:ext cx="381000" cy="304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b</a:t>
            </a:r>
            <a:endParaRPr lang="en-US" baseline="-25000">
              <a:solidFill>
                <a:schemeClr val="tx1"/>
              </a:solidFill>
            </a:endParaRPr>
          </a:p>
        </p:txBody>
      </p:sp>
      <p:sp>
        <p:nvSpPr>
          <p:cNvPr id="56" name="Rectangle 55"/>
          <p:cNvSpPr/>
          <p:nvPr/>
        </p:nvSpPr>
        <p:spPr>
          <a:xfrm>
            <a:off x="2438400" y="4419600"/>
            <a:ext cx="381000" cy="304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a</a:t>
            </a:r>
            <a:endParaRPr lang="en-US" baseline="-25000">
              <a:solidFill>
                <a:schemeClr val="tx1"/>
              </a:solidFill>
            </a:endParaRPr>
          </a:p>
        </p:txBody>
      </p:sp>
      <p:sp>
        <p:nvSpPr>
          <p:cNvPr id="57" name="Rectangle 56"/>
          <p:cNvSpPr/>
          <p:nvPr/>
        </p:nvSpPr>
        <p:spPr>
          <a:xfrm>
            <a:off x="2057400" y="5105400"/>
            <a:ext cx="381000" cy="304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a</a:t>
            </a:r>
            <a:endParaRPr lang="en-US" baseline="-25000">
              <a:solidFill>
                <a:schemeClr val="tx1"/>
              </a:solidFill>
            </a:endParaRPr>
          </a:p>
        </p:txBody>
      </p:sp>
      <p:sp>
        <p:nvSpPr>
          <p:cNvPr id="58" name="Rectangle 57"/>
          <p:cNvSpPr/>
          <p:nvPr/>
        </p:nvSpPr>
        <p:spPr>
          <a:xfrm>
            <a:off x="2438400" y="5105400"/>
            <a:ext cx="381000" cy="304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b</a:t>
            </a:r>
            <a:endParaRPr lang="en-US" baseline="-25000">
              <a:solidFill>
                <a:schemeClr val="tx1"/>
              </a:solidFill>
            </a:endParaRPr>
          </a:p>
        </p:txBody>
      </p:sp>
      <p:sp>
        <p:nvSpPr>
          <p:cNvPr id="59" name="Rectangle 58"/>
          <p:cNvSpPr/>
          <p:nvPr/>
        </p:nvSpPr>
        <p:spPr>
          <a:xfrm>
            <a:off x="2819400" y="5105400"/>
            <a:ext cx="381000" cy="304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b</a:t>
            </a:r>
            <a:endParaRPr lang="en-US" baseline="-25000">
              <a:solidFill>
                <a:schemeClr val="tx1"/>
              </a:solidFill>
            </a:endParaRPr>
          </a:p>
        </p:txBody>
      </p:sp>
      <p:sp>
        <p:nvSpPr>
          <p:cNvPr id="60" name="Rectangle 59"/>
          <p:cNvSpPr/>
          <p:nvPr/>
        </p:nvSpPr>
        <p:spPr>
          <a:xfrm>
            <a:off x="3200400" y="5105400"/>
            <a:ext cx="381000" cy="304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a</a:t>
            </a:r>
            <a:endParaRPr lang="en-US" baseline="-25000">
              <a:solidFill>
                <a:schemeClr val="tx1"/>
              </a:solidFill>
            </a:endParaRPr>
          </a:p>
        </p:txBody>
      </p:sp>
      <p:sp>
        <p:nvSpPr>
          <p:cNvPr id="61" name="Rectangle 60"/>
          <p:cNvSpPr/>
          <p:nvPr/>
        </p:nvSpPr>
        <p:spPr>
          <a:xfrm>
            <a:off x="533400" y="5105400"/>
            <a:ext cx="381000" cy="304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a</a:t>
            </a:r>
            <a:endParaRPr lang="en-US" baseline="-25000">
              <a:solidFill>
                <a:schemeClr val="tx1"/>
              </a:solidFill>
            </a:endParaRPr>
          </a:p>
        </p:txBody>
      </p:sp>
      <p:sp>
        <p:nvSpPr>
          <p:cNvPr id="62" name="Rectangle 61"/>
          <p:cNvSpPr/>
          <p:nvPr/>
        </p:nvSpPr>
        <p:spPr>
          <a:xfrm>
            <a:off x="914400" y="5105400"/>
            <a:ext cx="381000" cy="304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b</a:t>
            </a:r>
            <a:endParaRPr lang="en-US" baseline="-25000">
              <a:solidFill>
                <a:schemeClr val="tx1"/>
              </a:solidFill>
            </a:endParaRPr>
          </a:p>
        </p:txBody>
      </p:sp>
      <p:sp>
        <p:nvSpPr>
          <p:cNvPr id="63" name="Rectangle 62"/>
          <p:cNvSpPr/>
          <p:nvPr/>
        </p:nvSpPr>
        <p:spPr>
          <a:xfrm>
            <a:off x="1295400" y="5105400"/>
            <a:ext cx="381000" cy="304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b</a:t>
            </a:r>
            <a:endParaRPr lang="en-US" baseline="-25000">
              <a:solidFill>
                <a:schemeClr val="tx1"/>
              </a:solidFill>
            </a:endParaRPr>
          </a:p>
        </p:txBody>
      </p:sp>
      <p:sp>
        <p:nvSpPr>
          <p:cNvPr id="64" name="Rectangle 63"/>
          <p:cNvSpPr/>
          <p:nvPr/>
        </p:nvSpPr>
        <p:spPr>
          <a:xfrm>
            <a:off x="1676400" y="5105400"/>
            <a:ext cx="381000" cy="304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b</a:t>
            </a:r>
            <a:endParaRPr lang="en-US" baseline="-25000">
              <a:solidFill>
                <a:schemeClr val="tx1"/>
              </a:solidFill>
            </a:endParaRPr>
          </a:p>
        </p:txBody>
      </p:sp>
      <p:sp>
        <p:nvSpPr>
          <p:cNvPr id="65" name="Rectangle 64"/>
          <p:cNvSpPr/>
          <p:nvPr/>
        </p:nvSpPr>
        <p:spPr>
          <a:xfrm>
            <a:off x="3581400" y="5105400"/>
            <a:ext cx="381000" cy="304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a</a:t>
            </a:r>
            <a:endParaRPr lang="en-US" baseline="-25000">
              <a:solidFill>
                <a:schemeClr val="tx1"/>
              </a:solidFill>
            </a:endParaRPr>
          </a:p>
        </p:txBody>
      </p:sp>
      <p:sp>
        <p:nvSpPr>
          <p:cNvPr id="66" name="Rectangle 65"/>
          <p:cNvSpPr/>
          <p:nvPr/>
        </p:nvSpPr>
        <p:spPr>
          <a:xfrm>
            <a:off x="3962400" y="5105400"/>
            <a:ext cx="381000" cy="304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b</a:t>
            </a:r>
            <a:endParaRPr lang="en-US" baseline="-25000">
              <a:solidFill>
                <a:schemeClr val="tx1"/>
              </a:solidFill>
            </a:endParaRPr>
          </a:p>
        </p:txBody>
      </p:sp>
      <p:cxnSp>
        <p:nvCxnSpPr>
          <p:cNvPr id="67" name="Straight Connector 66"/>
          <p:cNvCxnSpPr>
            <a:stCxn id="53" idx="2"/>
            <a:endCxn id="63" idx="0"/>
          </p:cNvCxnSpPr>
          <p:nvPr/>
        </p:nvCxnSpPr>
        <p:spPr>
          <a:xfrm rot="5400000">
            <a:off x="1295400" y="4914900"/>
            <a:ext cx="381000" cy="0"/>
          </a:xfrm>
          <a:prstGeom prst="line">
            <a:avLst/>
          </a:prstGeom>
          <a:ln w="22225">
            <a:prstDash val="dash"/>
          </a:ln>
        </p:spPr>
        <p:style>
          <a:lnRef idx="1">
            <a:schemeClr val="accent1"/>
          </a:lnRef>
          <a:fillRef idx="0">
            <a:schemeClr val="accent1"/>
          </a:fillRef>
          <a:effectRef idx="0">
            <a:schemeClr val="accent1"/>
          </a:effectRef>
          <a:fontRef idx="minor">
            <a:schemeClr val="tx1"/>
          </a:fontRef>
        </p:style>
      </p:cxnSp>
      <p:sp>
        <p:nvSpPr>
          <p:cNvPr id="81" name="Rectangle 80"/>
          <p:cNvSpPr/>
          <p:nvPr/>
        </p:nvSpPr>
        <p:spPr>
          <a:xfrm>
            <a:off x="6019800" y="1828800"/>
            <a:ext cx="381000" cy="304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a</a:t>
            </a:r>
            <a:endParaRPr lang="en-US" baseline="-25000">
              <a:solidFill>
                <a:schemeClr val="tx1"/>
              </a:solidFill>
            </a:endParaRPr>
          </a:p>
        </p:txBody>
      </p:sp>
      <p:sp>
        <p:nvSpPr>
          <p:cNvPr id="82" name="Rectangle 81"/>
          <p:cNvSpPr/>
          <p:nvPr/>
        </p:nvSpPr>
        <p:spPr>
          <a:xfrm>
            <a:off x="6400800" y="1828800"/>
            <a:ext cx="381000" cy="304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b</a:t>
            </a:r>
            <a:endParaRPr lang="en-US" baseline="-25000">
              <a:solidFill>
                <a:schemeClr val="tx1"/>
              </a:solidFill>
            </a:endParaRPr>
          </a:p>
        </p:txBody>
      </p:sp>
      <p:sp>
        <p:nvSpPr>
          <p:cNvPr id="83" name="Rectangle 82"/>
          <p:cNvSpPr/>
          <p:nvPr/>
        </p:nvSpPr>
        <p:spPr>
          <a:xfrm>
            <a:off x="6781800" y="1828800"/>
            <a:ext cx="381000" cy="304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b</a:t>
            </a:r>
            <a:endParaRPr lang="en-US" baseline="-25000">
              <a:solidFill>
                <a:schemeClr val="tx1"/>
              </a:solidFill>
            </a:endParaRPr>
          </a:p>
        </p:txBody>
      </p:sp>
      <p:sp>
        <p:nvSpPr>
          <p:cNvPr id="84" name="Rectangle 83"/>
          <p:cNvSpPr/>
          <p:nvPr/>
        </p:nvSpPr>
        <p:spPr>
          <a:xfrm>
            <a:off x="7162800" y="1828800"/>
            <a:ext cx="381000" cy="304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a</a:t>
            </a:r>
            <a:endParaRPr lang="en-US" baseline="-25000">
              <a:solidFill>
                <a:schemeClr val="tx1"/>
              </a:solidFill>
            </a:endParaRPr>
          </a:p>
        </p:txBody>
      </p:sp>
      <p:sp>
        <p:nvSpPr>
          <p:cNvPr id="85" name="Rectangle 84"/>
          <p:cNvSpPr/>
          <p:nvPr/>
        </p:nvSpPr>
        <p:spPr>
          <a:xfrm>
            <a:off x="6400800" y="2514600"/>
            <a:ext cx="381000" cy="304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a</a:t>
            </a:r>
            <a:endParaRPr lang="en-US" baseline="-25000">
              <a:solidFill>
                <a:schemeClr val="tx1"/>
              </a:solidFill>
            </a:endParaRPr>
          </a:p>
        </p:txBody>
      </p:sp>
      <p:sp>
        <p:nvSpPr>
          <p:cNvPr id="86" name="Rectangle 85"/>
          <p:cNvSpPr/>
          <p:nvPr/>
        </p:nvSpPr>
        <p:spPr>
          <a:xfrm>
            <a:off x="6781800" y="2514600"/>
            <a:ext cx="381000" cy="304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b</a:t>
            </a:r>
            <a:endParaRPr lang="en-US" baseline="-25000">
              <a:solidFill>
                <a:schemeClr val="tx1"/>
              </a:solidFill>
            </a:endParaRPr>
          </a:p>
        </p:txBody>
      </p:sp>
      <p:sp>
        <p:nvSpPr>
          <p:cNvPr id="87" name="Rectangle 86"/>
          <p:cNvSpPr/>
          <p:nvPr/>
        </p:nvSpPr>
        <p:spPr>
          <a:xfrm>
            <a:off x="7162800" y="2514600"/>
            <a:ext cx="381000" cy="304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b</a:t>
            </a:r>
            <a:endParaRPr lang="en-US" baseline="-25000">
              <a:solidFill>
                <a:schemeClr val="tx1"/>
              </a:solidFill>
            </a:endParaRPr>
          </a:p>
        </p:txBody>
      </p:sp>
      <p:sp>
        <p:nvSpPr>
          <p:cNvPr id="88" name="Rectangle 87"/>
          <p:cNvSpPr/>
          <p:nvPr/>
        </p:nvSpPr>
        <p:spPr>
          <a:xfrm>
            <a:off x="7543800" y="2514600"/>
            <a:ext cx="381000" cy="304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a</a:t>
            </a:r>
            <a:endParaRPr lang="en-US" baseline="-25000">
              <a:solidFill>
                <a:schemeClr val="tx1"/>
              </a:solidFill>
            </a:endParaRPr>
          </a:p>
        </p:txBody>
      </p:sp>
      <p:sp>
        <p:nvSpPr>
          <p:cNvPr id="89" name="Rectangle 88"/>
          <p:cNvSpPr/>
          <p:nvPr/>
        </p:nvSpPr>
        <p:spPr>
          <a:xfrm>
            <a:off x="4876800" y="2514600"/>
            <a:ext cx="381000" cy="304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a</a:t>
            </a:r>
            <a:endParaRPr lang="en-US" baseline="-25000">
              <a:solidFill>
                <a:schemeClr val="tx1"/>
              </a:solidFill>
            </a:endParaRPr>
          </a:p>
        </p:txBody>
      </p:sp>
      <p:sp>
        <p:nvSpPr>
          <p:cNvPr id="90" name="Rectangle 89"/>
          <p:cNvSpPr/>
          <p:nvPr/>
        </p:nvSpPr>
        <p:spPr>
          <a:xfrm>
            <a:off x="5257800" y="2514600"/>
            <a:ext cx="381000" cy="304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b</a:t>
            </a:r>
            <a:endParaRPr lang="en-US" baseline="-25000">
              <a:solidFill>
                <a:schemeClr val="tx1"/>
              </a:solidFill>
            </a:endParaRPr>
          </a:p>
        </p:txBody>
      </p:sp>
      <p:sp>
        <p:nvSpPr>
          <p:cNvPr id="91" name="Rectangle 90"/>
          <p:cNvSpPr/>
          <p:nvPr/>
        </p:nvSpPr>
        <p:spPr>
          <a:xfrm>
            <a:off x="5638800" y="2514600"/>
            <a:ext cx="381000" cy="304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b</a:t>
            </a:r>
            <a:endParaRPr lang="en-US" baseline="-25000">
              <a:solidFill>
                <a:schemeClr val="tx1"/>
              </a:solidFill>
            </a:endParaRPr>
          </a:p>
        </p:txBody>
      </p:sp>
      <p:sp>
        <p:nvSpPr>
          <p:cNvPr id="92" name="Rectangle 91"/>
          <p:cNvSpPr/>
          <p:nvPr/>
        </p:nvSpPr>
        <p:spPr>
          <a:xfrm>
            <a:off x="6019800" y="2514600"/>
            <a:ext cx="381000" cy="304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b</a:t>
            </a:r>
            <a:endParaRPr lang="en-US" baseline="-25000">
              <a:solidFill>
                <a:schemeClr val="tx1"/>
              </a:solidFill>
            </a:endParaRPr>
          </a:p>
        </p:txBody>
      </p:sp>
      <p:sp>
        <p:nvSpPr>
          <p:cNvPr id="93" name="Rectangle 92"/>
          <p:cNvSpPr/>
          <p:nvPr/>
        </p:nvSpPr>
        <p:spPr>
          <a:xfrm>
            <a:off x="7924800" y="2514600"/>
            <a:ext cx="381000" cy="304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a</a:t>
            </a:r>
            <a:endParaRPr lang="en-US" baseline="-25000">
              <a:solidFill>
                <a:schemeClr val="tx1"/>
              </a:solidFill>
            </a:endParaRPr>
          </a:p>
        </p:txBody>
      </p:sp>
      <p:sp>
        <p:nvSpPr>
          <p:cNvPr id="94" name="Rectangle 93"/>
          <p:cNvSpPr/>
          <p:nvPr/>
        </p:nvSpPr>
        <p:spPr>
          <a:xfrm>
            <a:off x="8305800" y="2514600"/>
            <a:ext cx="381000" cy="304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b</a:t>
            </a:r>
            <a:endParaRPr lang="en-US" baseline="-25000">
              <a:solidFill>
                <a:schemeClr val="tx1"/>
              </a:solidFill>
            </a:endParaRPr>
          </a:p>
        </p:txBody>
      </p:sp>
      <p:cxnSp>
        <p:nvCxnSpPr>
          <p:cNvPr id="95" name="Straight Connector 94"/>
          <p:cNvCxnSpPr>
            <a:stCxn id="81" idx="2"/>
            <a:endCxn id="92" idx="0"/>
          </p:cNvCxnSpPr>
          <p:nvPr/>
        </p:nvCxnSpPr>
        <p:spPr>
          <a:xfrm rot="5400000">
            <a:off x="6019800" y="2324100"/>
            <a:ext cx="381000" cy="0"/>
          </a:xfrm>
          <a:prstGeom prst="line">
            <a:avLst/>
          </a:prstGeom>
          <a:ln w="22225">
            <a:prstDash val="dash"/>
          </a:ln>
        </p:spPr>
        <p:style>
          <a:lnRef idx="1">
            <a:schemeClr val="accent1"/>
          </a:lnRef>
          <a:fillRef idx="0">
            <a:schemeClr val="accent1"/>
          </a:fillRef>
          <a:effectRef idx="0">
            <a:schemeClr val="accent1"/>
          </a:effectRef>
          <a:fontRef idx="minor">
            <a:schemeClr val="tx1"/>
          </a:fontRef>
        </p:style>
      </p:cxnSp>
      <p:sp>
        <p:nvSpPr>
          <p:cNvPr id="97" name="Rectangle 96"/>
          <p:cNvSpPr/>
          <p:nvPr/>
        </p:nvSpPr>
        <p:spPr>
          <a:xfrm>
            <a:off x="6400800" y="3124200"/>
            <a:ext cx="381000" cy="304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a</a:t>
            </a:r>
            <a:endParaRPr lang="en-US" baseline="-25000">
              <a:solidFill>
                <a:schemeClr val="tx1"/>
              </a:solidFill>
            </a:endParaRPr>
          </a:p>
        </p:txBody>
      </p:sp>
      <p:sp>
        <p:nvSpPr>
          <p:cNvPr id="98" name="Rectangle 97"/>
          <p:cNvSpPr/>
          <p:nvPr/>
        </p:nvSpPr>
        <p:spPr>
          <a:xfrm>
            <a:off x="6781800" y="3124200"/>
            <a:ext cx="381000" cy="304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b</a:t>
            </a:r>
            <a:endParaRPr lang="en-US" baseline="-25000">
              <a:solidFill>
                <a:schemeClr val="tx1"/>
              </a:solidFill>
            </a:endParaRPr>
          </a:p>
        </p:txBody>
      </p:sp>
      <p:sp>
        <p:nvSpPr>
          <p:cNvPr id="99" name="Rectangle 98"/>
          <p:cNvSpPr/>
          <p:nvPr/>
        </p:nvSpPr>
        <p:spPr>
          <a:xfrm>
            <a:off x="7162800" y="3124200"/>
            <a:ext cx="381000" cy="304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b</a:t>
            </a:r>
            <a:endParaRPr lang="en-US" baseline="-25000">
              <a:solidFill>
                <a:schemeClr val="tx1"/>
              </a:solidFill>
            </a:endParaRPr>
          </a:p>
        </p:txBody>
      </p:sp>
      <p:sp>
        <p:nvSpPr>
          <p:cNvPr id="100" name="Rectangle 99"/>
          <p:cNvSpPr/>
          <p:nvPr/>
        </p:nvSpPr>
        <p:spPr>
          <a:xfrm>
            <a:off x="7543800" y="3124200"/>
            <a:ext cx="381000" cy="304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a</a:t>
            </a:r>
            <a:endParaRPr lang="en-US" baseline="-25000">
              <a:solidFill>
                <a:schemeClr val="tx1"/>
              </a:solidFill>
            </a:endParaRPr>
          </a:p>
        </p:txBody>
      </p:sp>
      <p:sp>
        <p:nvSpPr>
          <p:cNvPr id="101" name="Rectangle 100"/>
          <p:cNvSpPr/>
          <p:nvPr/>
        </p:nvSpPr>
        <p:spPr>
          <a:xfrm>
            <a:off x="6400800" y="3810000"/>
            <a:ext cx="381000" cy="304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b="1" smtClean="0">
                <a:solidFill>
                  <a:schemeClr val="tx1"/>
                </a:solidFill>
              </a:rPr>
              <a:t>a</a:t>
            </a:r>
            <a:endParaRPr lang="en-US" b="1" baseline="-25000">
              <a:solidFill>
                <a:schemeClr val="tx1"/>
              </a:solidFill>
            </a:endParaRPr>
          </a:p>
        </p:txBody>
      </p:sp>
      <p:sp>
        <p:nvSpPr>
          <p:cNvPr id="102" name="Rectangle 101"/>
          <p:cNvSpPr/>
          <p:nvPr/>
        </p:nvSpPr>
        <p:spPr>
          <a:xfrm>
            <a:off x="6781800" y="3810000"/>
            <a:ext cx="381000" cy="304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b="1" smtClean="0">
                <a:solidFill>
                  <a:schemeClr val="tx1"/>
                </a:solidFill>
              </a:rPr>
              <a:t>b</a:t>
            </a:r>
            <a:endParaRPr lang="en-US" b="1" baseline="-25000">
              <a:solidFill>
                <a:schemeClr val="tx1"/>
              </a:solidFill>
            </a:endParaRPr>
          </a:p>
        </p:txBody>
      </p:sp>
      <p:sp>
        <p:nvSpPr>
          <p:cNvPr id="103" name="Rectangle 102"/>
          <p:cNvSpPr/>
          <p:nvPr/>
        </p:nvSpPr>
        <p:spPr>
          <a:xfrm>
            <a:off x="7162800" y="3810000"/>
            <a:ext cx="381000" cy="304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b="1" smtClean="0">
                <a:solidFill>
                  <a:schemeClr val="tx1"/>
                </a:solidFill>
              </a:rPr>
              <a:t>b</a:t>
            </a:r>
            <a:endParaRPr lang="en-US" b="1" baseline="-25000">
              <a:solidFill>
                <a:schemeClr val="tx1"/>
              </a:solidFill>
            </a:endParaRPr>
          </a:p>
        </p:txBody>
      </p:sp>
      <p:sp>
        <p:nvSpPr>
          <p:cNvPr id="104" name="Rectangle 103"/>
          <p:cNvSpPr/>
          <p:nvPr/>
        </p:nvSpPr>
        <p:spPr>
          <a:xfrm>
            <a:off x="7543800" y="3810000"/>
            <a:ext cx="381000" cy="304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b="1" smtClean="0">
                <a:solidFill>
                  <a:schemeClr val="tx1"/>
                </a:solidFill>
              </a:rPr>
              <a:t>a</a:t>
            </a:r>
            <a:endParaRPr lang="en-US" b="1" baseline="-25000">
              <a:solidFill>
                <a:schemeClr val="tx1"/>
              </a:solidFill>
            </a:endParaRPr>
          </a:p>
        </p:txBody>
      </p:sp>
      <p:sp>
        <p:nvSpPr>
          <p:cNvPr id="105" name="Rectangle 104"/>
          <p:cNvSpPr/>
          <p:nvPr/>
        </p:nvSpPr>
        <p:spPr>
          <a:xfrm>
            <a:off x="4876800" y="3810000"/>
            <a:ext cx="381000" cy="304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a</a:t>
            </a:r>
            <a:endParaRPr lang="en-US" baseline="-25000">
              <a:solidFill>
                <a:schemeClr val="tx1"/>
              </a:solidFill>
            </a:endParaRPr>
          </a:p>
        </p:txBody>
      </p:sp>
      <p:sp>
        <p:nvSpPr>
          <p:cNvPr id="106" name="Rectangle 105"/>
          <p:cNvSpPr/>
          <p:nvPr/>
        </p:nvSpPr>
        <p:spPr>
          <a:xfrm>
            <a:off x="5257800" y="3810000"/>
            <a:ext cx="381000" cy="304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b</a:t>
            </a:r>
            <a:endParaRPr lang="en-US" baseline="-25000">
              <a:solidFill>
                <a:schemeClr val="tx1"/>
              </a:solidFill>
            </a:endParaRPr>
          </a:p>
        </p:txBody>
      </p:sp>
      <p:sp>
        <p:nvSpPr>
          <p:cNvPr id="107" name="Rectangle 106"/>
          <p:cNvSpPr/>
          <p:nvPr/>
        </p:nvSpPr>
        <p:spPr>
          <a:xfrm>
            <a:off x="5638800" y="3810000"/>
            <a:ext cx="381000" cy="304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b</a:t>
            </a:r>
            <a:endParaRPr lang="en-US" baseline="-25000">
              <a:solidFill>
                <a:schemeClr val="tx1"/>
              </a:solidFill>
            </a:endParaRPr>
          </a:p>
        </p:txBody>
      </p:sp>
      <p:sp>
        <p:nvSpPr>
          <p:cNvPr id="108" name="Rectangle 107"/>
          <p:cNvSpPr/>
          <p:nvPr/>
        </p:nvSpPr>
        <p:spPr>
          <a:xfrm>
            <a:off x="6019800" y="3810000"/>
            <a:ext cx="381000" cy="304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b</a:t>
            </a:r>
            <a:endParaRPr lang="en-US" baseline="-25000">
              <a:solidFill>
                <a:schemeClr val="tx1"/>
              </a:solidFill>
            </a:endParaRPr>
          </a:p>
        </p:txBody>
      </p:sp>
      <p:sp>
        <p:nvSpPr>
          <p:cNvPr id="109" name="Rectangle 108"/>
          <p:cNvSpPr/>
          <p:nvPr/>
        </p:nvSpPr>
        <p:spPr>
          <a:xfrm>
            <a:off x="7924800" y="3810000"/>
            <a:ext cx="381000" cy="304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a</a:t>
            </a:r>
            <a:endParaRPr lang="en-US" baseline="-25000">
              <a:solidFill>
                <a:schemeClr val="tx1"/>
              </a:solidFill>
            </a:endParaRPr>
          </a:p>
        </p:txBody>
      </p:sp>
      <p:sp>
        <p:nvSpPr>
          <p:cNvPr id="110" name="Rectangle 109"/>
          <p:cNvSpPr/>
          <p:nvPr/>
        </p:nvSpPr>
        <p:spPr>
          <a:xfrm>
            <a:off x="8305800" y="3810000"/>
            <a:ext cx="381000" cy="304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b</a:t>
            </a:r>
            <a:endParaRPr lang="en-US" baseline="-25000">
              <a:solidFill>
                <a:schemeClr val="tx1"/>
              </a:solidFill>
            </a:endParaRPr>
          </a:p>
        </p:txBody>
      </p:sp>
      <p:cxnSp>
        <p:nvCxnSpPr>
          <p:cNvPr id="113" name="Straight Connector 112"/>
          <p:cNvCxnSpPr>
            <a:stCxn id="97" idx="2"/>
            <a:endCxn id="101" idx="0"/>
          </p:cNvCxnSpPr>
          <p:nvPr/>
        </p:nvCxnSpPr>
        <p:spPr>
          <a:xfrm rot="5400000">
            <a:off x="6400800" y="3619500"/>
            <a:ext cx="381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6" name="Straight Connector 115"/>
          <p:cNvCxnSpPr>
            <a:stCxn id="98" idx="2"/>
            <a:endCxn id="102" idx="0"/>
          </p:cNvCxnSpPr>
          <p:nvPr/>
        </p:nvCxnSpPr>
        <p:spPr>
          <a:xfrm rot="5400000">
            <a:off x="6781800" y="3619500"/>
            <a:ext cx="381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7" name="Straight Connector 116"/>
          <p:cNvCxnSpPr>
            <a:stCxn id="99" idx="2"/>
            <a:endCxn id="103" idx="0"/>
          </p:cNvCxnSpPr>
          <p:nvPr/>
        </p:nvCxnSpPr>
        <p:spPr>
          <a:xfrm rot="5400000">
            <a:off x="7162800" y="3619500"/>
            <a:ext cx="381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8" name="Straight Connector 117"/>
          <p:cNvCxnSpPr>
            <a:stCxn id="100" idx="2"/>
            <a:endCxn id="104" idx="0"/>
          </p:cNvCxnSpPr>
          <p:nvPr/>
        </p:nvCxnSpPr>
        <p:spPr>
          <a:xfrm rot="5400000">
            <a:off x="7543800" y="3619500"/>
            <a:ext cx="381000" cy="0"/>
          </a:xfrm>
          <a:prstGeom prst="line">
            <a:avLst/>
          </a:prstGeom>
        </p:spPr>
        <p:style>
          <a:lnRef idx="1">
            <a:schemeClr val="accent1"/>
          </a:lnRef>
          <a:fillRef idx="0">
            <a:schemeClr val="accent1"/>
          </a:fillRef>
          <a:effectRef idx="0">
            <a:schemeClr val="accent1"/>
          </a:effectRef>
          <a:fontRef idx="minor">
            <a:schemeClr val="tx1"/>
          </a:fontRef>
        </p:style>
      </p:cxnSp>
      <p:sp>
        <p:nvSpPr>
          <p:cNvPr id="125" name="TextBox 124"/>
          <p:cNvSpPr txBox="1"/>
          <p:nvPr/>
        </p:nvSpPr>
        <p:spPr>
          <a:xfrm>
            <a:off x="76200" y="2133600"/>
            <a:ext cx="457200" cy="369332"/>
          </a:xfrm>
          <a:prstGeom prst="rect">
            <a:avLst/>
          </a:prstGeom>
          <a:noFill/>
        </p:spPr>
        <p:txBody>
          <a:bodyPr wrap="square" rtlCol="0">
            <a:spAutoFit/>
          </a:bodyPr>
          <a:lstStyle/>
          <a:p>
            <a:r>
              <a:rPr lang="en-US" smtClean="0"/>
              <a:t>(1)</a:t>
            </a:r>
            <a:endParaRPr lang="en-US"/>
          </a:p>
        </p:txBody>
      </p:sp>
      <p:sp>
        <p:nvSpPr>
          <p:cNvPr id="126" name="TextBox 125"/>
          <p:cNvSpPr txBox="1"/>
          <p:nvPr/>
        </p:nvSpPr>
        <p:spPr>
          <a:xfrm>
            <a:off x="76200" y="3364468"/>
            <a:ext cx="457200" cy="369332"/>
          </a:xfrm>
          <a:prstGeom prst="rect">
            <a:avLst/>
          </a:prstGeom>
          <a:noFill/>
        </p:spPr>
        <p:txBody>
          <a:bodyPr wrap="square" rtlCol="0">
            <a:spAutoFit/>
          </a:bodyPr>
          <a:lstStyle/>
          <a:p>
            <a:r>
              <a:rPr lang="en-US" smtClean="0"/>
              <a:t>(2)</a:t>
            </a:r>
            <a:endParaRPr lang="en-US"/>
          </a:p>
        </p:txBody>
      </p:sp>
      <p:sp>
        <p:nvSpPr>
          <p:cNvPr id="127" name="TextBox 126"/>
          <p:cNvSpPr txBox="1"/>
          <p:nvPr/>
        </p:nvSpPr>
        <p:spPr>
          <a:xfrm>
            <a:off x="76200" y="4659868"/>
            <a:ext cx="457200" cy="369332"/>
          </a:xfrm>
          <a:prstGeom prst="rect">
            <a:avLst/>
          </a:prstGeom>
          <a:noFill/>
        </p:spPr>
        <p:txBody>
          <a:bodyPr wrap="square" rtlCol="0">
            <a:spAutoFit/>
          </a:bodyPr>
          <a:lstStyle/>
          <a:p>
            <a:r>
              <a:rPr lang="en-US" smtClean="0"/>
              <a:t>(3)</a:t>
            </a:r>
            <a:endParaRPr lang="en-US"/>
          </a:p>
        </p:txBody>
      </p:sp>
      <p:sp>
        <p:nvSpPr>
          <p:cNvPr id="128" name="TextBox 127"/>
          <p:cNvSpPr txBox="1"/>
          <p:nvPr/>
        </p:nvSpPr>
        <p:spPr>
          <a:xfrm>
            <a:off x="4495800" y="2133600"/>
            <a:ext cx="457200" cy="369332"/>
          </a:xfrm>
          <a:prstGeom prst="rect">
            <a:avLst/>
          </a:prstGeom>
          <a:noFill/>
        </p:spPr>
        <p:txBody>
          <a:bodyPr wrap="square" rtlCol="0">
            <a:spAutoFit/>
          </a:bodyPr>
          <a:lstStyle/>
          <a:p>
            <a:r>
              <a:rPr lang="en-US" smtClean="0"/>
              <a:t>(4)</a:t>
            </a:r>
            <a:endParaRPr lang="en-US"/>
          </a:p>
        </p:txBody>
      </p:sp>
      <p:sp>
        <p:nvSpPr>
          <p:cNvPr id="129" name="TextBox 128"/>
          <p:cNvSpPr txBox="1"/>
          <p:nvPr/>
        </p:nvSpPr>
        <p:spPr>
          <a:xfrm>
            <a:off x="4495800" y="3440668"/>
            <a:ext cx="457200" cy="369332"/>
          </a:xfrm>
          <a:prstGeom prst="rect">
            <a:avLst/>
          </a:prstGeom>
          <a:noFill/>
        </p:spPr>
        <p:txBody>
          <a:bodyPr wrap="square" rtlCol="0">
            <a:spAutoFit/>
          </a:bodyPr>
          <a:lstStyle/>
          <a:p>
            <a:r>
              <a:rPr lang="en-US" smtClean="0"/>
              <a:t>(5)</a:t>
            </a:r>
            <a:endParaRPr lang="en-US"/>
          </a:p>
        </p:txBody>
      </p:sp>
      <p:sp>
        <p:nvSpPr>
          <p:cNvPr id="130" name="Right Arrow 129"/>
          <p:cNvSpPr/>
          <p:nvPr/>
        </p:nvSpPr>
        <p:spPr>
          <a:xfrm flipV="1">
            <a:off x="2514600" y="2286000"/>
            <a:ext cx="1905000"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1" name="TextBox 130"/>
          <p:cNvSpPr txBox="1"/>
          <p:nvPr/>
        </p:nvSpPr>
        <p:spPr>
          <a:xfrm>
            <a:off x="4876800" y="4964668"/>
            <a:ext cx="3810000" cy="369332"/>
          </a:xfrm>
          <a:prstGeom prst="rect">
            <a:avLst/>
          </a:prstGeom>
          <a:noFill/>
        </p:spPr>
        <p:txBody>
          <a:bodyPr wrap="square" rtlCol="0">
            <a:spAutoFit/>
          </a:bodyPr>
          <a:lstStyle/>
          <a:p>
            <a:pPr algn="ctr"/>
            <a:r>
              <a:rPr lang="en-US" b="1" smtClean="0"/>
              <a:t>Giải thuật Knuth-Morris-Pratt</a:t>
            </a:r>
            <a:endParaRPr lang="en-US" b="1"/>
          </a:p>
        </p:txBody>
      </p:sp>
      <p:sp>
        <p:nvSpPr>
          <p:cNvPr id="132" name="TextBox 131"/>
          <p:cNvSpPr txBox="1"/>
          <p:nvPr/>
        </p:nvSpPr>
        <p:spPr>
          <a:xfrm>
            <a:off x="2362200" y="1905000"/>
            <a:ext cx="2362200" cy="369332"/>
          </a:xfrm>
          <a:prstGeom prst="rect">
            <a:avLst/>
          </a:prstGeom>
          <a:noFill/>
        </p:spPr>
        <p:txBody>
          <a:bodyPr wrap="square" rtlCol="0">
            <a:spAutoFit/>
          </a:bodyPr>
          <a:lstStyle/>
          <a:p>
            <a:r>
              <a:rPr lang="en-US" smtClean="0"/>
              <a:t>Có thể bỏ qua (2), (3)?</a:t>
            </a:r>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mtClean="0"/>
              <a:t>Giải thuật Knuth-Morris-Pratt</a:t>
            </a:r>
            <a:endParaRPr lang="en-US"/>
          </a:p>
        </p:txBody>
      </p:sp>
      <p:sp>
        <p:nvSpPr>
          <p:cNvPr id="3" name="Content Placeholder 2"/>
          <p:cNvSpPr>
            <a:spLocks noGrp="1"/>
          </p:cNvSpPr>
          <p:nvPr>
            <p:ph idx="1"/>
          </p:nvPr>
        </p:nvSpPr>
        <p:spPr/>
        <p:txBody>
          <a:bodyPr>
            <a:normAutofit fontScale="85000" lnSpcReduction="20000"/>
          </a:bodyPr>
          <a:lstStyle/>
          <a:p>
            <a:pPr lvl="0"/>
            <a:r>
              <a:rPr lang="en-US" smtClean="0"/>
              <a:t>Ý tưởng của giải thuật:</a:t>
            </a:r>
          </a:p>
          <a:p>
            <a:pPr lvl="1"/>
            <a:r>
              <a:rPr lang="en-US" smtClean="0"/>
              <a:t>Trong giải thuật này, khi ta đã so sánh bắt đầu từ vị trí kí tự thứ i trong văn bản và đến kí tự thứ j trong mẫu mà có sự không khớp với văn bản (j-1 kí tự đầu tiên đã khớp), thì thay vì phải quay lại so sánh từ kí tự đầu tiên của mẫu với kí tự thứ i+1 như trong giải thuật thô ở trên, ta thấy có thể tận dụng thông tin trong j-1 kí tự đã khớp để bắt đầu việc so sánh từ một kí tự thứ k xác định trong mẫu (0 </a:t>
            </a:r>
            <a:r>
              <a:rPr lang="en-US" smtClean="0">
                <a:sym typeface="Symbol"/>
              </a:rPr>
              <a:t></a:t>
            </a:r>
            <a:r>
              <a:rPr lang="en-US" smtClean="0"/>
              <a:t> k </a:t>
            </a:r>
            <a:r>
              <a:rPr lang="en-US" smtClean="0">
                <a:sym typeface="Symbol"/>
              </a:rPr>
              <a:t></a:t>
            </a:r>
            <a:r>
              <a:rPr lang="en-US" smtClean="0"/>
              <a:t> M-1) với kí tự hiện đang không khớp trong văn bản (không phải dịch lại vị trí i+1). </a:t>
            </a:r>
          </a:p>
          <a:p>
            <a:pPr lvl="1"/>
            <a:r>
              <a:rPr lang="en-US" smtClean="0"/>
              <a:t>Vị trí k cần tìm thoả mãn điều kiện: k là giá trị lớn nhất &lt; j sao cho k-1 kí tự đầu tiên trong mẫu trùng/khớp với k-1 kí tự cuối cùng của j-1 kí tự đầu tiên trong mẫu. </a:t>
            </a:r>
            <a:endParaRPr lang="en-US"/>
          </a:p>
        </p:txBody>
      </p:sp>
      <p:sp>
        <p:nvSpPr>
          <p:cNvPr id="4" name="Footer Placeholder 3"/>
          <p:cNvSpPr>
            <a:spLocks noGrp="1"/>
          </p:cNvSpPr>
          <p:nvPr>
            <p:ph type="ftr" sz="quarter" idx="11"/>
          </p:nvPr>
        </p:nvSpPr>
        <p:spPr/>
        <p:txBody>
          <a:bodyPr/>
          <a:lstStyle/>
          <a:p>
            <a:r>
              <a:rPr lang="vi-VN" smtClean="0"/>
              <a:t>Chương 12: Các Giải thuật Tìm Kiếm</a:t>
            </a:r>
            <a:endParaRPr lang="en-US"/>
          </a:p>
        </p:txBody>
      </p:sp>
      <p:sp>
        <p:nvSpPr>
          <p:cNvPr id="5" name="Slide Number Placeholder 4"/>
          <p:cNvSpPr>
            <a:spLocks noGrp="1"/>
          </p:cNvSpPr>
          <p:nvPr>
            <p:ph type="sldNum" sz="quarter" idx="12"/>
          </p:nvPr>
        </p:nvSpPr>
        <p:spPr/>
        <p:txBody>
          <a:bodyPr/>
          <a:lstStyle/>
          <a:p>
            <a:fld id="{2DA9628B-B895-4617-9ADC-CCEA5470603A}" type="slidenum">
              <a:rPr lang="en-US" smtClean="0"/>
              <a:pPr/>
              <a:t>18</a:t>
            </a:fld>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Giải thuật Knuth-Morris-Pratt</a:t>
            </a:r>
            <a:endParaRPr lang="en-US"/>
          </a:p>
        </p:txBody>
      </p:sp>
      <p:sp>
        <p:nvSpPr>
          <p:cNvPr id="4" name="Footer Placeholder 3"/>
          <p:cNvSpPr>
            <a:spLocks noGrp="1"/>
          </p:cNvSpPr>
          <p:nvPr>
            <p:ph type="ftr" sz="quarter" idx="11"/>
          </p:nvPr>
        </p:nvSpPr>
        <p:spPr/>
        <p:txBody>
          <a:bodyPr/>
          <a:lstStyle/>
          <a:p>
            <a:r>
              <a:rPr lang="vi-VN" smtClean="0"/>
              <a:t>Chương 12: Các Giải thuật Tìm Kiếm</a:t>
            </a:r>
            <a:endParaRPr lang="en-US"/>
          </a:p>
        </p:txBody>
      </p:sp>
      <p:sp>
        <p:nvSpPr>
          <p:cNvPr id="5" name="Slide Number Placeholder 4"/>
          <p:cNvSpPr>
            <a:spLocks noGrp="1"/>
          </p:cNvSpPr>
          <p:nvPr>
            <p:ph type="sldNum" sz="quarter" idx="12"/>
          </p:nvPr>
        </p:nvSpPr>
        <p:spPr/>
        <p:txBody>
          <a:bodyPr/>
          <a:lstStyle/>
          <a:p>
            <a:fld id="{2DA9628B-B895-4617-9ADC-CCEA5470603A}" type="slidenum">
              <a:rPr lang="en-US" smtClean="0"/>
              <a:pPr/>
              <a:t>19</a:t>
            </a:fld>
            <a:endParaRPr lang="en-US"/>
          </a:p>
        </p:txBody>
      </p:sp>
      <p:sp>
        <p:nvSpPr>
          <p:cNvPr id="6" name="Rectangle 5"/>
          <p:cNvSpPr/>
          <p:nvPr/>
        </p:nvSpPr>
        <p:spPr>
          <a:xfrm>
            <a:off x="228600" y="2819400"/>
            <a:ext cx="533400" cy="45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v</a:t>
            </a:r>
            <a:r>
              <a:rPr lang="en-US" baseline="-25000" smtClean="0">
                <a:solidFill>
                  <a:schemeClr val="tx1"/>
                </a:solidFill>
              </a:rPr>
              <a:t>0</a:t>
            </a:r>
            <a:endParaRPr lang="en-US" baseline="-25000">
              <a:solidFill>
                <a:schemeClr val="tx1"/>
              </a:solidFill>
            </a:endParaRPr>
          </a:p>
        </p:txBody>
      </p:sp>
      <p:sp>
        <p:nvSpPr>
          <p:cNvPr id="7" name="Rectangle 6"/>
          <p:cNvSpPr/>
          <p:nvPr/>
        </p:nvSpPr>
        <p:spPr>
          <a:xfrm>
            <a:off x="762000" y="2819400"/>
            <a:ext cx="533400" cy="45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v</a:t>
            </a:r>
            <a:r>
              <a:rPr lang="en-US" baseline="-25000" smtClean="0">
                <a:solidFill>
                  <a:schemeClr val="tx1"/>
                </a:solidFill>
              </a:rPr>
              <a:t>1</a:t>
            </a:r>
            <a:endParaRPr lang="en-US" baseline="-25000">
              <a:solidFill>
                <a:schemeClr val="tx1"/>
              </a:solidFill>
            </a:endParaRPr>
          </a:p>
        </p:txBody>
      </p:sp>
      <p:sp>
        <p:nvSpPr>
          <p:cNvPr id="8" name="Rectangle 7"/>
          <p:cNvSpPr/>
          <p:nvPr/>
        </p:nvSpPr>
        <p:spPr>
          <a:xfrm>
            <a:off x="1828800" y="1905000"/>
            <a:ext cx="533400" cy="45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p</a:t>
            </a:r>
            <a:r>
              <a:rPr lang="en-US" baseline="-25000" smtClean="0">
                <a:solidFill>
                  <a:schemeClr val="tx1"/>
                </a:solidFill>
              </a:rPr>
              <a:t>0</a:t>
            </a:r>
            <a:endParaRPr lang="en-US" baseline="-25000">
              <a:solidFill>
                <a:schemeClr val="tx1"/>
              </a:solidFill>
            </a:endParaRPr>
          </a:p>
        </p:txBody>
      </p:sp>
      <p:sp>
        <p:nvSpPr>
          <p:cNvPr id="9" name="Rectangle 8"/>
          <p:cNvSpPr/>
          <p:nvPr/>
        </p:nvSpPr>
        <p:spPr>
          <a:xfrm>
            <a:off x="2362200" y="1905000"/>
            <a:ext cx="533400" cy="45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p</a:t>
            </a:r>
            <a:r>
              <a:rPr lang="en-US" baseline="-25000" smtClean="0">
                <a:solidFill>
                  <a:schemeClr val="tx1"/>
                </a:solidFill>
              </a:rPr>
              <a:t>1</a:t>
            </a:r>
            <a:endParaRPr lang="en-US" baseline="-25000">
              <a:solidFill>
                <a:schemeClr val="tx1"/>
              </a:solidFill>
            </a:endParaRPr>
          </a:p>
        </p:txBody>
      </p:sp>
      <p:sp>
        <p:nvSpPr>
          <p:cNvPr id="10" name="Rectangle 9"/>
          <p:cNvSpPr/>
          <p:nvPr/>
        </p:nvSpPr>
        <p:spPr>
          <a:xfrm>
            <a:off x="5029200" y="2819400"/>
            <a:ext cx="533400" cy="45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a:t>
            </a:r>
            <a:endParaRPr lang="en-US" baseline="-25000">
              <a:solidFill>
                <a:schemeClr val="tx1"/>
              </a:solidFill>
            </a:endParaRPr>
          </a:p>
        </p:txBody>
      </p:sp>
      <p:sp>
        <p:nvSpPr>
          <p:cNvPr id="11" name="Rectangle 10"/>
          <p:cNvSpPr/>
          <p:nvPr/>
        </p:nvSpPr>
        <p:spPr>
          <a:xfrm>
            <a:off x="4495800" y="2819400"/>
            <a:ext cx="533400" cy="45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a:t>
            </a:r>
            <a:endParaRPr lang="en-US" baseline="-25000">
              <a:solidFill>
                <a:schemeClr val="tx1"/>
              </a:solidFill>
            </a:endParaRPr>
          </a:p>
        </p:txBody>
      </p:sp>
      <p:sp>
        <p:nvSpPr>
          <p:cNvPr id="12" name="Rectangle 11"/>
          <p:cNvSpPr/>
          <p:nvPr/>
        </p:nvSpPr>
        <p:spPr>
          <a:xfrm>
            <a:off x="1295400" y="2819400"/>
            <a:ext cx="533400" cy="45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a:t>
            </a:r>
            <a:endParaRPr lang="en-US" baseline="-25000">
              <a:solidFill>
                <a:schemeClr val="tx1"/>
              </a:solidFill>
            </a:endParaRPr>
          </a:p>
        </p:txBody>
      </p:sp>
      <p:sp>
        <p:nvSpPr>
          <p:cNvPr id="13" name="Rectangle 12"/>
          <p:cNvSpPr/>
          <p:nvPr/>
        </p:nvSpPr>
        <p:spPr>
          <a:xfrm>
            <a:off x="2895600" y="1905000"/>
            <a:ext cx="533400" cy="45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a:t>
            </a:r>
            <a:endParaRPr lang="en-US" baseline="-25000">
              <a:solidFill>
                <a:schemeClr val="tx1"/>
              </a:solidFill>
            </a:endParaRPr>
          </a:p>
        </p:txBody>
      </p:sp>
      <p:sp>
        <p:nvSpPr>
          <p:cNvPr id="14" name="Rectangle 13"/>
          <p:cNvSpPr/>
          <p:nvPr/>
        </p:nvSpPr>
        <p:spPr>
          <a:xfrm>
            <a:off x="3429000" y="1905000"/>
            <a:ext cx="533400" cy="45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p</a:t>
            </a:r>
            <a:r>
              <a:rPr lang="en-US" baseline="-25000" smtClean="0">
                <a:solidFill>
                  <a:schemeClr val="tx1"/>
                </a:solidFill>
              </a:rPr>
              <a:t>j-1</a:t>
            </a:r>
            <a:endParaRPr lang="en-US" baseline="-25000">
              <a:solidFill>
                <a:schemeClr val="tx1"/>
              </a:solidFill>
            </a:endParaRPr>
          </a:p>
        </p:txBody>
      </p:sp>
      <p:sp>
        <p:nvSpPr>
          <p:cNvPr id="15" name="Rectangle 14"/>
          <p:cNvSpPr/>
          <p:nvPr/>
        </p:nvSpPr>
        <p:spPr>
          <a:xfrm>
            <a:off x="3962400" y="1905000"/>
            <a:ext cx="533400" cy="45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p</a:t>
            </a:r>
            <a:r>
              <a:rPr lang="en-US" baseline="-25000" smtClean="0">
                <a:solidFill>
                  <a:schemeClr val="tx1"/>
                </a:solidFill>
              </a:rPr>
              <a:t>j</a:t>
            </a:r>
            <a:endParaRPr lang="en-US" baseline="-25000">
              <a:solidFill>
                <a:schemeClr val="tx1"/>
              </a:solidFill>
            </a:endParaRPr>
          </a:p>
        </p:txBody>
      </p:sp>
      <p:sp>
        <p:nvSpPr>
          <p:cNvPr id="16" name="Rectangle 15"/>
          <p:cNvSpPr/>
          <p:nvPr/>
        </p:nvSpPr>
        <p:spPr>
          <a:xfrm>
            <a:off x="4495800" y="1905000"/>
            <a:ext cx="533400" cy="45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a:t>
            </a:r>
            <a:endParaRPr lang="en-US" baseline="-25000">
              <a:solidFill>
                <a:schemeClr val="tx1"/>
              </a:solidFill>
            </a:endParaRPr>
          </a:p>
        </p:txBody>
      </p:sp>
      <p:sp>
        <p:nvSpPr>
          <p:cNvPr id="17" name="Rectangle 16"/>
          <p:cNvSpPr/>
          <p:nvPr/>
        </p:nvSpPr>
        <p:spPr>
          <a:xfrm>
            <a:off x="1828800" y="2819400"/>
            <a:ext cx="533400" cy="45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v</a:t>
            </a:r>
            <a:r>
              <a:rPr lang="en-US" baseline="-25000" smtClean="0">
                <a:solidFill>
                  <a:schemeClr val="tx1"/>
                </a:solidFill>
              </a:rPr>
              <a:t>i</a:t>
            </a:r>
            <a:endParaRPr lang="en-US" baseline="-25000">
              <a:solidFill>
                <a:schemeClr val="tx1"/>
              </a:solidFill>
            </a:endParaRPr>
          </a:p>
        </p:txBody>
      </p:sp>
      <p:sp>
        <p:nvSpPr>
          <p:cNvPr id="18" name="Rectangle 17"/>
          <p:cNvSpPr/>
          <p:nvPr/>
        </p:nvSpPr>
        <p:spPr>
          <a:xfrm>
            <a:off x="2362200" y="2819400"/>
            <a:ext cx="533400" cy="45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v</a:t>
            </a:r>
            <a:r>
              <a:rPr lang="en-US" baseline="-25000" smtClean="0">
                <a:solidFill>
                  <a:schemeClr val="tx1"/>
                </a:solidFill>
              </a:rPr>
              <a:t>i+1</a:t>
            </a:r>
            <a:endParaRPr lang="en-US" baseline="-25000">
              <a:solidFill>
                <a:schemeClr val="tx1"/>
              </a:solidFill>
            </a:endParaRPr>
          </a:p>
        </p:txBody>
      </p:sp>
      <p:sp>
        <p:nvSpPr>
          <p:cNvPr id="19" name="Rectangle 18"/>
          <p:cNvSpPr/>
          <p:nvPr/>
        </p:nvSpPr>
        <p:spPr>
          <a:xfrm>
            <a:off x="2895600" y="2819400"/>
            <a:ext cx="533400" cy="45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a:t>
            </a:r>
            <a:endParaRPr lang="en-US" baseline="-25000">
              <a:solidFill>
                <a:schemeClr val="tx1"/>
              </a:solidFill>
            </a:endParaRPr>
          </a:p>
        </p:txBody>
      </p:sp>
      <p:sp>
        <p:nvSpPr>
          <p:cNvPr id="20" name="Rectangle 19"/>
          <p:cNvSpPr/>
          <p:nvPr/>
        </p:nvSpPr>
        <p:spPr>
          <a:xfrm>
            <a:off x="3429000" y="2819400"/>
            <a:ext cx="533400" cy="45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v</a:t>
            </a:r>
            <a:r>
              <a:rPr lang="en-US" baseline="-25000" smtClean="0">
                <a:solidFill>
                  <a:schemeClr val="tx1"/>
                </a:solidFill>
              </a:rPr>
              <a:t>i+j-1</a:t>
            </a:r>
            <a:endParaRPr lang="en-US" baseline="-25000">
              <a:solidFill>
                <a:schemeClr val="tx1"/>
              </a:solidFill>
            </a:endParaRPr>
          </a:p>
        </p:txBody>
      </p:sp>
      <p:sp>
        <p:nvSpPr>
          <p:cNvPr id="21" name="Rectangle 20"/>
          <p:cNvSpPr/>
          <p:nvPr/>
        </p:nvSpPr>
        <p:spPr>
          <a:xfrm>
            <a:off x="3962400" y="2819400"/>
            <a:ext cx="533400" cy="45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v</a:t>
            </a:r>
            <a:r>
              <a:rPr lang="en-US" baseline="-25000" smtClean="0">
                <a:solidFill>
                  <a:schemeClr val="tx1"/>
                </a:solidFill>
              </a:rPr>
              <a:t>i+j</a:t>
            </a:r>
            <a:endParaRPr lang="en-US" baseline="-25000">
              <a:solidFill>
                <a:schemeClr val="tx1"/>
              </a:solidFill>
            </a:endParaRPr>
          </a:p>
        </p:txBody>
      </p:sp>
      <p:cxnSp>
        <p:nvCxnSpPr>
          <p:cNvPr id="22" name="Straight Connector 21"/>
          <p:cNvCxnSpPr>
            <a:stCxn id="14" idx="2"/>
            <a:endCxn id="20" idx="0"/>
          </p:cNvCxnSpPr>
          <p:nvPr/>
        </p:nvCxnSpPr>
        <p:spPr>
          <a:xfrm rot="5400000">
            <a:off x="3467100" y="2590800"/>
            <a:ext cx="457200" cy="0"/>
          </a:xfrm>
          <a:prstGeom prst="line">
            <a:avLst/>
          </a:prstGeom>
          <a:ln w="19050">
            <a:prstDash val="sysDash"/>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a:stCxn id="9" idx="2"/>
            <a:endCxn id="18" idx="0"/>
          </p:cNvCxnSpPr>
          <p:nvPr/>
        </p:nvCxnSpPr>
        <p:spPr>
          <a:xfrm rot="5400000">
            <a:off x="2400300" y="2590800"/>
            <a:ext cx="457200" cy="0"/>
          </a:xfrm>
          <a:prstGeom prst="line">
            <a:avLst/>
          </a:prstGeom>
          <a:ln w="19050">
            <a:prstDash val="sysDash"/>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a:stCxn id="8" idx="2"/>
            <a:endCxn id="17" idx="0"/>
          </p:cNvCxnSpPr>
          <p:nvPr/>
        </p:nvCxnSpPr>
        <p:spPr>
          <a:xfrm rot="5400000">
            <a:off x="1866900" y="2590800"/>
            <a:ext cx="457200" cy="0"/>
          </a:xfrm>
          <a:prstGeom prst="line">
            <a:avLst/>
          </a:prstGeom>
          <a:ln w="19050">
            <a:prstDash val="sysDash"/>
          </a:ln>
        </p:spPr>
        <p:style>
          <a:lnRef idx="1">
            <a:schemeClr val="accent1"/>
          </a:lnRef>
          <a:fillRef idx="0">
            <a:schemeClr val="accent1"/>
          </a:fillRef>
          <a:effectRef idx="0">
            <a:schemeClr val="accent1"/>
          </a:effectRef>
          <a:fontRef idx="minor">
            <a:schemeClr val="tx1"/>
          </a:fontRef>
        </p:style>
      </p:cxnSp>
      <p:sp>
        <p:nvSpPr>
          <p:cNvPr id="29" name="Rectangle 28"/>
          <p:cNvSpPr/>
          <p:nvPr/>
        </p:nvSpPr>
        <p:spPr>
          <a:xfrm>
            <a:off x="2895600" y="4419600"/>
            <a:ext cx="533400" cy="45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p</a:t>
            </a:r>
            <a:r>
              <a:rPr lang="en-US" baseline="-25000" smtClean="0">
                <a:solidFill>
                  <a:schemeClr val="tx1"/>
                </a:solidFill>
              </a:rPr>
              <a:t>0</a:t>
            </a:r>
            <a:endParaRPr lang="en-US" baseline="-25000">
              <a:solidFill>
                <a:schemeClr val="tx1"/>
              </a:solidFill>
            </a:endParaRPr>
          </a:p>
        </p:txBody>
      </p:sp>
      <p:sp>
        <p:nvSpPr>
          <p:cNvPr id="30" name="Rectangle 29"/>
          <p:cNvSpPr/>
          <p:nvPr/>
        </p:nvSpPr>
        <p:spPr>
          <a:xfrm>
            <a:off x="3429000" y="4419600"/>
            <a:ext cx="533400" cy="45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a:t>
            </a:r>
            <a:endParaRPr lang="en-US" baseline="-25000">
              <a:solidFill>
                <a:schemeClr val="tx1"/>
              </a:solidFill>
            </a:endParaRPr>
          </a:p>
        </p:txBody>
      </p:sp>
      <p:sp>
        <p:nvSpPr>
          <p:cNvPr id="31" name="Rectangle 30"/>
          <p:cNvSpPr/>
          <p:nvPr/>
        </p:nvSpPr>
        <p:spPr>
          <a:xfrm>
            <a:off x="3962400" y="4419600"/>
            <a:ext cx="533400" cy="45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p</a:t>
            </a:r>
            <a:r>
              <a:rPr lang="en-US" baseline="-25000" smtClean="0">
                <a:solidFill>
                  <a:schemeClr val="tx1"/>
                </a:solidFill>
              </a:rPr>
              <a:t>k</a:t>
            </a:r>
            <a:endParaRPr lang="en-US" baseline="-25000">
              <a:solidFill>
                <a:schemeClr val="tx1"/>
              </a:solidFill>
            </a:endParaRPr>
          </a:p>
        </p:txBody>
      </p:sp>
      <p:sp>
        <p:nvSpPr>
          <p:cNvPr id="32" name="Rectangle 31"/>
          <p:cNvSpPr/>
          <p:nvPr/>
        </p:nvSpPr>
        <p:spPr>
          <a:xfrm>
            <a:off x="4495800" y="4419600"/>
            <a:ext cx="533400" cy="45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a:t>
            </a:r>
            <a:endParaRPr lang="en-US" baseline="-25000">
              <a:solidFill>
                <a:schemeClr val="tx1"/>
              </a:solidFill>
            </a:endParaRPr>
          </a:p>
        </p:txBody>
      </p:sp>
      <p:sp>
        <p:nvSpPr>
          <p:cNvPr id="33" name="Rectangle 32"/>
          <p:cNvSpPr/>
          <p:nvPr/>
        </p:nvSpPr>
        <p:spPr>
          <a:xfrm>
            <a:off x="5029200" y="4419600"/>
            <a:ext cx="533400" cy="45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p</a:t>
            </a:r>
            <a:r>
              <a:rPr lang="en-US" baseline="-25000" smtClean="0">
                <a:solidFill>
                  <a:schemeClr val="tx1"/>
                </a:solidFill>
              </a:rPr>
              <a:t>j-1</a:t>
            </a:r>
            <a:endParaRPr lang="en-US" baseline="-25000">
              <a:solidFill>
                <a:schemeClr val="tx1"/>
              </a:solidFill>
            </a:endParaRPr>
          </a:p>
        </p:txBody>
      </p:sp>
      <p:sp>
        <p:nvSpPr>
          <p:cNvPr id="34" name="Rectangle 33"/>
          <p:cNvSpPr/>
          <p:nvPr/>
        </p:nvSpPr>
        <p:spPr>
          <a:xfrm>
            <a:off x="5562600" y="4419600"/>
            <a:ext cx="533400" cy="45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a:t>
            </a:r>
            <a:endParaRPr lang="en-US" baseline="-25000">
              <a:solidFill>
                <a:schemeClr val="tx1"/>
              </a:solidFill>
            </a:endParaRPr>
          </a:p>
        </p:txBody>
      </p:sp>
      <p:sp>
        <p:nvSpPr>
          <p:cNvPr id="46" name="TextBox 45"/>
          <p:cNvSpPr txBox="1"/>
          <p:nvPr/>
        </p:nvSpPr>
        <p:spPr>
          <a:xfrm>
            <a:off x="4267200" y="3429000"/>
            <a:ext cx="2895600" cy="923330"/>
          </a:xfrm>
          <a:prstGeom prst="rect">
            <a:avLst/>
          </a:prstGeom>
          <a:noFill/>
        </p:spPr>
        <p:txBody>
          <a:bodyPr wrap="square" rtlCol="0">
            <a:spAutoFit/>
          </a:bodyPr>
          <a:lstStyle/>
          <a:p>
            <a:r>
              <a:rPr lang="en-US" smtClean="0"/>
              <a:t>Tìm k max sao cho:</a:t>
            </a:r>
          </a:p>
          <a:p>
            <a:r>
              <a:rPr lang="en-US" smtClean="0"/>
              <a:t>p</a:t>
            </a:r>
            <a:r>
              <a:rPr lang="en-US" baseline="-25000" smtClean="0"/>
              <a:t>0</a:t>
            </a:r>
            <a:r>
              <a:rPr lang="en-US" smtClean="0"/>
              <a:t>, p</a:t>
            </a:r>
            <a:r>
              <a:rPr lang="en-US" baseline="-25000" smtClean="0"/>
              <a:t>1</a:t>
            </a:r>
            <a:r>
              <a:rPr lang="en-US" smtClean="0"/>
              <a:t>, …, p</a:t>
            </a:r>
            <a:r>
              <a:rPr lang="en-US" baseline="-25000" smtClean="0"/>
              <a:t>k-1</a:t>
            </a:r>
            <a:r>
              <a:rPr lang="en-US" smtClean="0"/>
              <a:t> = v</a:t>
            </a:r>
            <a:r>
              <a:rPr lang="en-US" baseline="-25000" smtClean="0"/>
              <a:t>i+j-k</a:t>
            </a:r>
            <a:r>
              <a:rPr lang="en-US" smtClean="0"/>
              <a:t>, …, v</a:t>
            </a:r>
            <a:r>
              <a:rPr lang="en-US" baseline="-25000" smtClean="0"/>
              <a:t>i+j-1</a:t>
            </a:r>
            <a:r>
              <a:rPr lang="en-US" smtClean="0"/>
              <a:t> = </a:t>
            </a:r>
          </a:p>
          <a:p>
            <a:r>
              <a:rPr lang="en-US" smtClean="0"/>
              <a:t>p</a:t>
            </a:r>
            <a:r>
              <a:rPr lang="en-US" baseline="-25000" smtClean="0"/>
              <a:t>j-k</a:t>
            </a:r>
            <a:r>
              <a:rPr lang="en-US" smtClean="0"/>
              <a:t>, …, p</a:t>
            </a:r>
            <a:r>
              <a:rPr lang="en-US" baseline="-25000" smtClean="0"/>
              <a:t>j-1</a:t>
            </a:r>
            <a:endParaRPr lang="en-US"/>
          </a:p>
        </p:txBody>
      </p:sp>
      <p:sp>
        <p:nvSpPr>
          <p:cNvPr id="47" name="Rectangle 46"/>
          <p:cNvSpPr/>
          <p:nvPr/>
        </p:nvSpPr>
        <p:spPr>
          <a:xfrm>
            <a:off x="5562600" y="2819400"/>
            <a:ext cx="533400" cy="45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a:t>
            </a:r>
            <a:endParaRPr lang="en-US" baseline="-25000">
              <a:solidFill>
                <a:schemeClr val="tx1"/>
              </a:solidFill>
            </a:endParaRPr>
          </a:p>
        </p:txBody>
      </p:sp>
      <p:sp>
        <p:nvSpPr>
          <p:cNvPr id="48" name="Rectangle 47"/>
          <p:cNvSpPr/>
          <p:nvPr/>
        </p:nvSpPr>
        <p:spPr>
          <a:xfrm>
            <a:off x="5029200" y="1905000"/>
            <a:ext cx="533400" cy="45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p</a:t>
            </a:r>
            <a:r>
              <a:rPr lang="en-US" baseline="-25000" smtClean="0">
                <a:solidFill>
                  <a:schemeClr val="tx1"/>
                </a:solidFill>
              </a:rPr>
              <a:t>m-1</a:t>
            </a:r>
            <a:endParaRPr lang="en-US" baseline="-25000">
              <a:solidFill>
                <a:schemeClr val="tx1"/>
              </a:solidFill>
            </a:endParaRPr>
          </a:p>
        </p:txBody>
      </p:sp>
      <p:cxnSp>
        <p:nvCxnSpPr>
          <p:cNvPr id="55" name="Straight Connector 54"/>
          <p:cNvCxnSpPr>
            <a:stCxn id="15" idx="2"/>
            <a:endCxn id="21" idx="0"/>
          </p:cNvCxnSpPr>
          <p:nvPr/>
        </p:nvCxnSpPr>
        <p:spPr>
          <a:xfrm rot="5400000">
            <a:off x="4000500" y="2590800"/>
            <a:ext cx="457200" cy="0"/>
          </a:xfrm>
          <a:prstGeom prst="line">
            <a:avLst/>
          </a:prstGeom>
          <a:ln w="25400" cmpd="thickThin">
            <a:prstDash val="lgDashDot"/>
          </a:ln>
        </p:spPr>
        <p:style>
          <a:lnRef idx="1">
            <a:schemeClr val="accent1"/>
          </a:lnRef>
          <a:fillRef idx="0">
            <a:schemeClr val="accent1"/>
          </a:fillRef>
          <a:effectRef idx="0">
            <a:schemeClr val="accent1"/>
          </a:effectRef>
          <a:fontRef idx="minor">
            <a:schemeClr val="tx1"/>
          </a:fontRef>
        </p:style>
      </p:cxnSp>
      <p:sp>
        <p:nvSpPr>
          <p:cNvPr id="49" name="Rectangle 48"/>
          <p:cNvSpPr/>
          <p:nvPr/>
        </p:nvSpPr>
        <p:spPr>
          <a:xfrm>
            <a:off x="6096000" y="2819400"/>
            <a:ext cx="533400" cy="45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v</a:t>
            </a:r>
            <a:r>
              <a:rPr lang="en-US" baseline="-25000" smtClean="0">
                <a:solidFill>
                  <a:schemeClr val="tx1"/>
                </a:solidFill>
              </a:rPr>
              <a:t>n-1</a:t>
            </a:r>
            <a:endParaRPr lang="en-US" baseline="-25000">
              <a:solidFill>
                <a:schemeClr val="tx1"/>
              </a:solidFill>
            </a:endParaRPr>
          </a:p>
        </p:txBody>
      </p:sp>
      <p:sp>
        <p:nvSpPr>
          <p:cNvPr id="50" name="Rectangle 49"/>
          <p:cNvSpPr/>
          <p:nvPr/>
        </p:nvSpPr>
        <p:spPr>
          <a:xfrm>
            <a:off x="6096000" y="4419600"/>
            <a:ext cx="533400" cy="45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p</a:t>
            </a:r>
            <a:r>
              <a:rPr lang="en-US" baseline="-25000" smtClean="0">
                <a:solidFill>
                  <a:schemeClr val="tx1"/>
                </a:solidFill>
              </a:rPr>
              <a:t>m-1</a:t>
            </a:r>
            <a:endParaRPr lang="en-US" baseline="-25000">
              <a:solidFill>
                <a:schemeClr val="tx1"/>
              </a:solidFill>
            </a:endParaRPr>
          </a:p>
        </p:txBody>
      </p:sp>
      <p:cxnSp>
        <p:nvCxnSpPr>
          <p:cNvPr id="51" name="Straight Connector 50"/>
          <p:cNvCxnSpPr>
            <a:stCxn id="21" idx="2"/>
            <a:endCxn id="31" idx="0"/>
          </p:cNvCxnSpPr>
          <p:nvPr/>
        </p:nvCxnSpPr>
        <p:spPr>
          <a:xfrm rot="5400000">
            <a:off x="3657600" y="3848100"/>
            <a:ext cx="1143000" cy="0"/>
          </a:xfrm>
          <a:prstGeom prst="line">
            <a:avLst/>
          </a:prstGeom>
          <a:ln w="19050">
            <a:prstDash val="dash"/>
          </a:ln>
        </p:spPr>
        <p:style>
          <a:lnRef idx="1">
            <a:schemeClr val="accent1"/>
          </a:lnRef>
          <a:fillRef idx="0">
            <a:schemeClr val="accent1"/>
          </a:fillRef>
          <a:effectRef idx="0">
            <a:schemeClr val="accent1"/>
          </a:effectRef>
          <a:fontRef idx="minor">
            <a:schemeClr val="tx1"/>
          </a:fontRef>
        </p:style>
      </p:cxnSp>
      <p:sp>
        <p:nvSpPr>
          <p:cNvPr id="54" name="TextBox 53"/>
          <p:cNvSpPr txBox="1"/>
          <p:nvPr/>
        </p:nvSpPr>
        <p:spPr>
          <a:xfrm>
            <a:off x="6934200" y="4419600"/>
            <a:ext cx="1905000" cy="646331"/>
          </a:xfrm>
          <a:prstGeom prst="rect">
            <a:avLst/>
          </a:prstGeom>
          <a:noFill/>
        </p:spPr>
        <p:txBody>
          <a:bodyPr wrap="square" rtlCol="0">
            <a:spAutoFit/>
          </a:bodyPr>
          <a:lstStyle/>
          <a:p>
            <a:pPr algn="ctr"/>
            <a:r>
              <a:rPr lang="en-US" b="1" smtClean="0"/>
              <a:t>Giải thuật tìm overlap</a:t>
            </a:r>
            <a:endParaRPr lang="en-US" b="1"/>
          </a:p>
        </p:txBody>
      </p:sp>
      <p:sp>
        <p:nvSpPr>
          <p:cNvPr id="56" name="Bent-Up Arrow 55"/>
          <p:cNvSpPr/>
          <p:nvPr/>
        </p:nvSpPr>
        <p:spPr>
          <a:xfrm flipV="1">
            <a:off x="7239000" y="3886200"/>
            <a:ext cx="609600" cy="381000"/>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Các nội dung chính</a:t>
            </a:r>
            <a:endParaRPr lang="en-US"/>
          </a:p>
        </p:txBody>
      </p:sp>
      <p:sp>
        <p:nvSpPr>
          <p:cNvPr id="3" name="Content Placeholder 2"/>
          <p:cNvSpPr>
            <a:spLocks noGrp="1"/>
          </p:cNvSpPr>
          <p:nvPr>
            <p:ph idx="1"/>
          </p:nvPr>
        </p:nvSpPr>
        <p:spPr/>
        <p:txBody>
          <a:bodyPr/>
          <a:lstStyle/>
          <a:p>
            <a:pPr marL="514350" indent="-514350">
              <a:buFont typeface="+mj-lt"/>
              <a:buAutoNum type="arabicPeriod"/>
            </a:pPr>
            <a:r>
              <a:rPr lang="en-US" smtClean="0"/>
              <a:t>Giới thiệu</a:t>
            </a:r>
          </a:p>
          <a:p>
            <a:pPr marL="514350" indent="-514350">
              <a:buFont typeface="+mj-lt"/>
              <a:buAutoNum type="arabicPeriod"/>
            </a:pPr>
            <a:r>
              <a:rPr lang="en-US" smtClean="0"/>
              <a:t>Các giải thuật tìm kiếm phần tử</a:t>
            </a:r>
          </a:p>
          <a:p>
            <a:pPr marL="514350" indent="-514350">
              <a:buFont typeface="+mj-lt"/>
              <a:buAutoNum type="arabicPeriod"/>
            </a:pPr>
            <a:r>
              <a:rPr lang="en-US" smtClean="0"/>
              <a:t>Các giải thuật tìm kiếm chuỗi con</a:t>
            </a:r>
            <a:endParaRPr lang="en-US"/>
          </a:p>
        </p:txBody>
      </p:sp>
      <p:sp>
        <p:nvSpPr>
          <p:cNvPr id="6" name="Footer Placeholder 5"/>
          <p:cNvSpPr>
            <a:spLocks noGrp="1"/>
          </p:cNvSpPr>
          <p:nvPr>
            <p:ph type="ftr" sz="quarter" idx="11"/>
          </p:nvPr>
        </p:nvSpPr>
        <p:spPr/>
        <p:txBody>
          <a:bodyPr/>
          <a:lstStyle/>
          <a:p>
            <a:r>
              <a:rPr lang="vi-VN" smtClean="0"/>
              <a:t>Chương 12: Các Giải thuật Tìm Kiếm</a:t>
            </a:r>
            <a:endParaRPr lang="en-US"/>
          </a:p>
        </p:txBody>
      </p:sp>
      <p:sp>
        <p:nvSpPr>
          <p:cNvPr id="4" name="Slide Number Placeholder 3"/>
          <p:cNvSpPr>
            <a:spLocks noGrp="1"/>
          </p:cNvSpPr>
          <p:nvPr>
            <p:ph type="sldNum" sz="quarter" idx="12"/>
          </p:nvPr>
        </p:nvSpPr>
        <p:spPr/>
        <p:txBody>
          <a:bodyPr/>
          <a:lstStyle/>
          <a:p>
            <a:fld id="{2DA9628B-B895-4617-9ADC-CCEA5470603A}" type="slidenum">
              <a:rPr lang="en-US" smtClean="0"/>
              <a:pPr/>
              <a:t>2</a:t>
            </a:fld>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Giải thuật tìm overlap</a:t>
            </a:r>
            <a:endParaRPr lang="en-US"/>
          </a:p>
        </p:txBody>
      </p:sp>
      <p:sp>
        <p:nvSpPr>
          <p:cNvPr id="3" name="Footer Placeholder 2"/>
          <p:cNvSpPr>
            <a:spLocks noGrp="1"/>
          </p:cNvSpPr>
          <p:nvPr>
            <p:ph type="ftr" sz="quarter" idx="11"/>
          </p:nvPr>
        </p:nvSpPr>
        <p:spPr/>
        <p:txBody>
          <a:bodyPr/>
          <a:lstStyle/>
          <a:p>
            <a:r>
              <a:rPr lang="vi-VN" smtClean="0"/>
              <a:t>Chương 12: Các Giải thuật Tìm Kiếm</a:t>
            </a:r>
            <a:endParaRPr lang="en-US"/>
          </a:p>
        </p:txBody>
      </p:sp>
      <p:sp>
        <p:nvSpPr>
          <p:cNvPr id="4" name="Slide Number Placeholder 3"/>
          <p:cNvSpPr>
            <a:spLocks noGrp="1"/>
          </p:cNvSpPr>
          <p:nvPr>
            <p:ph type="sldNum" sz="quarter" idx="12"/>
          </p:nvPr>
        </p:nvSpPr>
        <p:spPr/>
        <p:txBody>
          <a:bodyPr/>
          <a:lstStyle/>
          <a:p>
            <a:fld id="{2DA9628B-B895-4617-9ADC-CCEA5470603A}" type="slidenum">
              <a:rPr lang="en-US" smtClean="0"/>
              <a:pPr/>
              <a:t>20</a:t>
            </a:fld>
            <a:endParaRPr lang="en-US"/>
          </a:p>
        </p:txBody>
      </p:sp>
      <p:sp>
        <p:nvSpPr>
          <p:cNvPr id="5" name="Rectangle 4"/>
          <p:cNvSpPr/>
          <p:nvPr/>
        </p:nvSpPr>
        <p:spPr>
          <a:xfrm>
            <a:off x="3429000" y="1600200"/>
            <a:ext cx="533400" cy="45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p</a:t>
            </a:r>
            <a:r>
              <a:rPr lang="en-US" baseline="-25000" smtClean="0">
                <a:solidFill>
                  <a:schemeClr val="tx1"/>
                </a:solidFill>
              </a:rPr>
              <a:t>0</a:t>
            </a:r>
            <a:endParaRPr lang="en-US" baseline="-25000">
              <a:solidFill>
                <a:schemeClr val="tx1"/>
              </a:solidFill>
            </a:endParaRPr>
          </a:p>
        </p:txBody>
      </p:sp>
      <p:sp>
        <p:nvSpPr>
          <p:cNvPr id="6" name="Rectangle 5"/>
          <p:cNvSpPr/>
          <p:nvPr/>
        </p:nvSpPr>
        <p:spPr>
          <a:xfrm>
            <a:off x="5029200" y="1600200"/>
            <a:ext cx="533400" cy="45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a:t>
            </a:r>
            <a:endParaRPr lang="en-US" baseline="-25000">
              <a:solidFill>
                <a:schemeClr val="tx1"/>
              </a:solidFill>
            </a:endParaRPr>
          </a:p>
        </p:txBody>
      </p:sp>
      <p:sp>
        <p:nvSpPr>
          <p:cNvPr id="7" name="Rectangle 6"/>
          <p:cNvSpPr/>
          <p:nvPr/>
        </p:nvSpPr>
        <p:spPr>
          <a:xfrm>
            <a:off x="5562600" y="1600200"/>
            <a:ext cx="533400" cy="45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P</a:t>
            </a:r>
            <a:r>
              <a:rPr lang="en-US" baseline="-25000" smtClean="0">
                <a:solidFill>
                  <a:schemeClr val="tx1"/>
                </a:solidFill>
              </a:rPr>
              <a:t>k-1</a:t>
            </a:r>
            <a:endParaRPr lang="en-US" baseline="-25000">
              <a:solidFill>
                <a:schemeClr val="tx1"/>
              </a:solidFill>
            </a:endParaRPr>
          </a:p>
        </p:txBody>
      </p:sp>
      <p:sp>
        <p:nvSpPr>
          <p:cNvPr id="8" name="Rectangle 7"/>
          <p:cNvSpPr/>
          <p:nvPr/>
        </p:nvSpPr>
        <p:spPr>
          <a:xfrm>
            <a:off x="6096000" y="1600200"/>
            <a:ext cx="533400" cy="45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a:t>
            </a:r>
            <a:endParaRPr lang="en-US" baseline="-25000">
              <a:solidFill>
                <a:schemeClr val="tx1"/>
              </a:solidFill>
            </a:endParaRPr>
          </a:p>
        </p:txBody>
      </p:sp>
      <p:sp>
        <p:nvSpPr>
          <p:cNvPr id="9" name="Rectangle 8"/>
          <p:cNvSpPr/>
          <p:nvPr/>
        </p:nvSpPr>
        <p:spPr>
          <a:xfrm>
            <a:off x="6629400" y="1600200"/>
            <a:ext cx="533400" cy="45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p</a:t>
            </a:r>
            <a:r>
              <a:rPr lang="en-US" baseline="-25000" smtClean="0">
                <a:solidFill>
                  <a:schemeClr val="tx1"/>
                </a:solidFill>
              </a:rPr>
              <a:t>j-1</a:t>
            </a:r>
            <a:endParaRPr lang="en-US" baseline="-25000">
              <a:solidFill>
                <a:schemeClr val="tx1"/>
              </a:solidFill>
            </a:endParaRPr>
          </a:p>
        </p:txBody>
      </p:sp>
      <p:sp>
        <p:nvSpPr>
          <p:cNvPr id="10" name="Rectangle 9"/>
          <p:cNvSpPr/>
          <p:nvPr/>
        </p:nvSpPr>
        <p:spPr>
          <a:xfrm>
            <a:off x="7162800" y="1600200"/>
            <a:ext cx="533400" cy="45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p</a:t>
            </a:r>
            <a:r>
              <a:rPr lang="en-US" baseline="-25000" smtClean="0">
                <a:solidFill>
                  <a:schemeClr val="tx1"/>
                </a:solidFill>
              </a:rPr>
              <a:t>j</a:t>
            </a:r>
            <a:endParaRPr lang="en-US" baseline="-25000">
              <a:solidFill>
                <a:schemeClr val="tx1"/>
              </a:solidFill>
            </a:endParaRPr>
          </a:p>
        </p:txBody>
      </p:sp>
      <p:sp>
        <p:nvSpPr>
          <p:cNvPr id="11" name="Rectangle 10"/>
          <p:cNvSpPr/>
          <p:nvPr/>
        </p:nvSpPr>
        <p:spPr>
          <a:xfrm>
            <a:off x="8229600" y="1600200"/>
            <a:ext cx="533400" cy="45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p</a:t>
            </a:r>
            <a:r>
              <a:rPr lang="en-US" baseline="-25000" smtClean="0">
                <a:solidFill>
                  <a:schemeClr val="tx1"/>
                </a:solidFill>
              </a:rPr>
              <a:t>m-1</a:t>
            </a:r>
            <a:endParaRPr lang="en-US" baseline="-25000">
              <a:solidFill>
                <a:schemeClr val="tx1"/>
              </a:solidFill>
            </a:endParaRPr>
          </a:p>
        </p:txBody>
      </p:sp>
      <p:sp>
        <p:nvSpPr>
          <p:cNvPr id="12" name="Rectangle 11"/>
          <p:cNvSpPr/>
          <p:nvPr/>
        </p:nvSpPr>
        <p:spPr>
          <a:xfrm>
            <a:off x="7696200" y="1600200"/>
            <a:ext cx="533400" cy="45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a:t>
            </a:r>
            <a:endParaRPr lang="en-US" baseline="-25000">
              <a:solidFill>
                <a:schemeClr val="tx1"/>
              </a:solidFill>
            </a:endParaRPr>
          </a:p>
        </p:txBody>
      </p:sp>
      <p:sp>
        <p:nvSpPr>
          <p:cNvPr id="13" name="Rectangle 12"/>
          <p:cNvSpPr/>
          <p:nvPr/>
        </p:nvSpPr>
        <p:spPr>
          <a:xfrm>
            <a:off x="3962400" y="1600200"/>
            <a:ext cx="533400" cy="45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a:t>
            </a:r>
            <a:endParaRPr lang="en-US" baseline="-25000">
              <a:solidFill>
                <a:schemeClr val="tx1"/>
              </a:solidFill>
            </a:endParaRPr>
          </a:p>
        </p:txBody>
      </p:sp>
      <p:sp>
        <p:nvSpPr>
          <p:cNvPr id="14" name="Rectangle 13"/>
          <p:cNvSpPr/>
          <p:nvPr/>
        </p:nvSpPr>
        <p:spPr>
          <a:xfrm>
            <a:off x="4495800" y="1600200"/>
            <a:ext cx="533400" cy="45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mtClean="0">
                <a:solidFill>
                  <a:schemeClr val="tx1"/>
                </a:solidFill>
              </a:rPr>
              <a:t>p</a:t>
            </a:r>
            <a:r>
              <a:rPr lang="en-US" baseline="-25000" smtClean="0">
                <a:solidFill>
                  <a:schemeClr val="tx1"/>
                </a:solidFill>
              </a:rPr>
              <a:t>j-k</a:t>
            </a:r>
            <a:endParaRPr lang="en-US" baseline="-25000">
              <a:solidFill>
                <a:schemeClr val="tx1"/>
              </a:solidFill>
            </a:endParaRPr>
          </a:p>
        </p:txBody>
      </p:sp>
      <p:sp>
        <p:nvSpPr>
          <p:cNvPr id="15" name="Left Brace 14"/>
          <p:cNvSpPr/>
          <p:nvPr/>
        </p:nvSpPr>
        <p:spPr>
          <a:xfrm rot="16200000">
            <a:off x="4648200" y="990601"/>
            <a:ext cx="228600" cy="26670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6" name="Left Brace 15"/>
          <p:cNvSpPr/>
          <p:nvPr/>
        </p:nvSpPr>
        <p:spPr>
          <a:xfrm rot="16200000">
            <a:off x="5715000" y="1600200"/>
            <a:ext cx="228600" cy="26670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7" name="TextBox 16"/>
          <p:cNvSpPr txBox="1"/>
          <p:nvPr/>
        </p:nvSpPr>
        <p:spPr>
          <a:xfrm>
            <a:off x="228600" y="1466671"/>
            <a:ext cx="3048000" cy="1200329"/>
          </a:xfrm>
          <a:prstGeom prst="rect">
            <a:avLst/>
          </a:prstGeom>
          <a:noFill/>
          <a:ln>
            <a:solidFill>
              <a:schemeClr val="accent1"/>
            </a:solidFill>
          </a:ln>
        </p:spPr>
        <p:txBody>
          <a:bodyPr wrap="square" rtlCol="0">
            <a:spAutoFit/>
          </a:bodyPr>
          <a:lstStyle/>
          <a:p>
            <a:r>
              <a:rPr lang="en-US" smtClean="0"/>
              <a:t>Cho trước p[m]. Với j&gt;0, tìm </a:t>
            </a:r>
            <a:r>
              <a:rPr lang="en-US" smtClean="0"/>
              <a:t>k max </a:t>
            </a:r>
            <a:r>
              <a:rPr lang="en-US" smtClean="0"/>
              <a:t>(0 </a:t>
            </a:r>
            <a:r>
              <a:rPr lang="en-US" smtClean="0">
                <a:sym typeface="Symbol"/>
              </a:rPr>
              <a:t> </a:t>
            </a:r>
            <a:r>
              <a:rPr lang="en-US" smtClean="0"/>
              <a:t>k </a:t>
            </a:r>
            <a:r>
              <a:rPr lang="en-US" smtClean="0">
                <a:sym typeface="Symbol"/>
              </a:rPr>
              <a:t> </a:t>
            </a:r>
            <a:r>
              <a:rPr lang="en-US" smtClean="0">
                <a:sym typeface="Symbol"/>
              </a:rPr>
              <a:t> </a:t>
            </a:r>
            <a:r>
              <a:rPr lang="en-US" smtClean="0"/>
              <a:t>j-1) </a:t>
            </a:r>
          </a:p>
          <a:p>
            <a:r>
              <a:rPr lang="en-US" smtClean="0"/>
              <a:t>sao </a:t>
            </a:r>
            <a:r>
              <a:rPr lang="en-US" smtClean="0"/>
              <a:t>cho:</a:t>
            </a:r>
          </a:p>
          <a:p>
            <a:r>
              <a:rPr lang="en-US" smtClean="0"/>
              <a:t>p</a:t>
            </a:r>
            <a:r>
              <a:rPr lang="en-US" baseline="-25000" smtClean="0"/>
              <a:t>0</a:t>
            </a:r>
            <a:r>
              <a:rPr lang="en-US" smtClean="0"/>
              <a:t>, p</a:t>
            </a:r>
            <a:r>
              <a:rPr lang="en-US" baseline="-25000" smtClean="0"/>
              <a:t>1</a:t>
            </a:r>
            <a:r>
              <a:rPr lang="en-US" smtClean="0"/>
              <a:t>, …, p</a:t>
            </a:r>
            <a:r>
              <a:rPr lang="en-US" baseline="-25000" smtClean="0"/>
              <a:t>k-1</a:t>
            </a:r>
            <a:r>
              <a:rPr lang="en-US" smtClean="0"/>
              <a:t> </a:t>
            </a:r>
            <a:r>
              <a:rPr lang="en-US" smtClean="0"/>
              <a:t>= p</a:t>
            </a:r>
            <a:r>
              <a:rPr lang="en-US" baseline="-25000" smtClean="0"/>
              <a:t>j-k</a:t>
            </a:r>
            <a:r>
              <a:rPr lang="en-US" smtClean="0"/>
              <a:t>, …, p</a:t>
            </a:r>
            <a:r>
              <a:rPr lang="en-US" baseline="-25000" smtClean="0"/>
              <a:t>j-1</a:t>
            </a:r>
            <a:endParaRPr lang="en-US"/>
          </a:p>
        </p:txBody>
      </p:sp>
      <p:sp>
        <p:nvSpPr>
          <p:cNvPr id="18" name="TextBox 17"/>
          <p:cNvSpPr txBox="1"/>
          <p:nvPr/>
        </p:nvSpPr>
        <p:spPr>
          <a:xfrm>
            <a:off x="4038600" y="2401669"/>
            <a:ext cx="1981200" cy="369332"/>
          </a:xfrm>
          <a:prstGeom prst="rect">
            <a:avLst/>
          </a:prstGeom>
          <a:noFill/>
        </p:spPr>
        <p:txBody>
          <a:bodyPr wrap="square" rtlCol="0">
            <a:spAutoFit/>
          </a:bodyPr>
          <a:lstStyle/>
          <a:p>
            <a:r>
              <a:rPr lang="en-US" smtClean="0"/>
              <a:t>p</a:t>
            </a:r>
            <a:r>
              <a:rPr lang="en-US" baseline="-25000" smtClean="0"/>
              <a:t>0</a:t>
            </a:r>
            <a:r>
              <a:rPr lang="en-US" smtClean="0"/>
              <a:t>, p</a:t>
            </a:r>
            <a:r>
              <a:rPr lang="en-US" baseline="-25000" smtClean="0"/>
              <a:t>1</a:t>
            </a:r>
            <a:r>
              <a:rPr lang="en-US" smtClean="0"/>
              <a:t>, …, </a:t>
            </a:r>
            <a:r>
              <a:rPr lang="en-US" smtClean="0"/>
              <a:t>p</a:t>
            </a:r>
            <a:r>
              <a:rPr lang="en-US" baseline="-25000" smtClean="0"/>
              <a:t>k-1</a:t>
            </a:r>
            <a:endParaRPr lang="en-US"/>
          </a:p>
        </p:txBody>
      </p:sp>
      <p:sp>
        <p:nvSpPr>
          <p:cNvPr id="19" name="TextBox 18"/>
          <p:cNvSpPr txBox="1"/>
          <p:nvPr/>
        </p:nvSpPr>
        <p:spPr>
          <a:xfrm>
            <a:off x="5334000" y="2983468"/>
            <a:ext cx="1371600" cy="369332"/>
          </a:xfrm>
          <a:prstGeom prst="rect">
            <a:avLst/>
          </a:prstGeom>
          <a:noFill/>
        </p:spPr>
        <p:txBody>
          <a:bodyPr wrap="square" rtlCol="0">
            <a:spAutoFit/>
          </a:bodyPr>
          <a:lstStyle/>
          <a:p>
            <a:r>
              <a:rPr lang="en-US" smtClean="0"/>
              <a:t>p</a:t>
            </a:r>
            <a:r>
              <a:rPr lang="en-US" baseline="-25000" smtClean="0"/>
              <a:t>j-k</a:t>
            </a:r>
            <a:r>
              <a:rPr lang="en-US" smtClean="0"/>
              <a:t>, …, p</a:t>
            </a:r>
            <a:r>
              <a:rPr lang="en-US" baseline="-25000" smtClean="0"/>
              <a:t>j-1</a:t>
            </a:r>
            <a:endParaRPr lang="en-US"/>
          </a:p>
        </p:txBody>
      </p:sp>
      <p:sp>
        <p:nvSpPr>
          <p:cNvPr id="20" name="TextBox 19"/>
          <p:cNvSpPr txBox="1"/>
          <p:nvPr/>
        </p:nvSpPr>
        <p:spPr>
          <a:xfrm>
            <a:off x="533400" y="2667000"/>
            <a:ext cx="6096000" cy="4247317"/>
          </a:xfrm>
          <a:prstGeom prst="rect">
            <a:avLst/>
          </a:prstGeom>
          <a:noFill/>
        </p:spPr>
        <p:txBody>
          <a:bodyPr wrap="square" rtlCol="0">
            <a:spAutoFit/>
          </a:bodyPr>
          <a:lstStyle/>
          <a:p>
            <a:r>
              <a:rPr lang="en-US" b="1" smtClean="0"/>
              <a:t>int Overlap(p[m], j)</a:t>
            </a:r>
            <a:r>
              <a:rPr lang="en-US" smtClean="0"/>
              <a:t> {</a:t>
            </a:r>
          </a:p>
          <a:p>
            <a:r>
              <a:rPr lang="en-US" smtClean="0"/>
              <a:t>    if (j&lt;2) return 0;</a:t>
            </a:r>
          </a:p>
          <a:p>
            <a:r>
              <a:rPr lang="en-US" smtClean="0"/>
              <a:t>    i </a:t>
            </a:r>
            <a:r>
              <a:rPr lang="en-US" smtClean="0"/>
              <a:t>= </a:t>
            </a:r>
            <a:r>
              <a:rPr lang="en-US" smtClean="0"/>
              <a:t>1</a:t>
            </a:r>
            <a:r>
              <a:rPr lang="en-US" smtClean="0"/>
              <a:t>; </a:t>
            </a:r>
            <a:r>
              <a:rPr lang="en-US" smtClean="0">
                <a:solidFill>
                  <a:srgbClr val="FF0000"/>
                </a:solidFill>
              </a:rPr>
              <a:t>// Tìm i = j-k</a:t>
            </a:r>
            <a:endParaRPr lang="en-US" smtClean="0">
              <a:solidFill>
                <a:srgbClr val="FF0000"/>
              </a:solidFill>
            </a:endParaRPr>
          </a:p>
          <a:p>
            <a:r>
              <a:rPr lang="en-US" smtClean="0"/>
              <a:t>    </a:t>
            </a:r>
            <a:r>
              <a:rPr lang="en-US" smtClean="0">
                <a:solidFill>
                  <a:srgbClr val="FF0000"/>
                </a:solidFill>
              </a:rPr>
              <a:t>//Tìm vị trí đầu tiên j-k sao cho p</a:t>
            </a:r>
            <a:r>
              <a:rPr lang="en-US" baseline="-25000" smtClean="0">
                <a:solidFill>
                  <a:srgbClr val="FF0000"/>
                </a:solidFill>
              </a:rPr>
              <a:t>0</a:t>
            </a:r>
            <a:r>
              <a:rPr lang="en-US" smtClean="0">
                <a:solidFill>
                  <a:srgbClr val="FF0000"/>
                </a:solidFill>
              </a:rPr>
              <a:t> = p</a:t>
            </a:r>
            <a:r>
              <a:rPr lang="en-US" baseline="-25000" smtClean="0">
                <a:solidFill>
                  <a:srgbClr val="FF0000"/>
                </a:solidFill>
              </a:rPr>
              <a:t>j-k</a:t>
            </a:r>
          </a:p>
          <a:p>
            <a:r>
              <a:rPr lang="en-US" smtClean="0"/>
              <a:t>    do {</a:t>
            </a:r>
          </a:p>
          <a:p>
            <a:r>
              <a:rPr lang="en-US" smtClean="0"/>
              <a:t>        while (i&lt;=j-1 &amp;&amp; p</a:t>
            </a:r>
            <a:r>
              <a:rPr lang="en-US" baseline="-25000" smtClean="0"/>
              <a:t>i</a:t>
            </a:r>
            <a:r>
              <a:rPr lang="en-US" smtClean="0"/>
              <a:t> != p</a:t>
            </a:r>
            <a:r>
              <a:rPr lang="en-US" baseline="-25000" smtClean="0"/>
              <a:t>0</a:t>
            </a:r>
            <a:r>
              <a:rPr lang="en-US" smtClean="0"/>
              <a:t>) i++;</a:t>
            </a:r>
          </a:p>
          <a:p>
            <a:r>
              <a:rPr lang="en-US" smtClean="0"/>
              <a:t>        if (i==j) return 0;  </a:t>
            </a:r>
            <a:r>
              <a:rPr lang="en-US" smtClean="0">
                <a:solidFill>
                  <a:srgbClr val="FF0000"/>
                </a:solidFill>
              </a:rPr>
              <a:t>//Không tìm thấy </a:t>
            </a:r>
          </a:p>
          <a:p>
            <a:r>
              <a:rPr lang="en-US" smtClean="0"/>
              <a:t>        else {  </a:t>
            </a:r>
            <a:r>
              <a:rPr lang="en-US" smtClean="0">
                <a:solidFill>
                  <a:srgbClr val="FF0000"/>
                </a:solidFill>
              </a:rPr>
              <a:t>//Tìm thấy, kiểm tra xem đây có phải là k cần tìm</a:t>
            </a:r>
          </a:p>
          <a:p>
            <a:r>
              <a:rPr lang="en-US" smtClean="0"/>
              <a:t> </a:t>
            </a:r>
            <a:r>
              <a:rPr lang="en-US" smtClean="0"/>
              <a:t>           k = i+1;</a:t>
            </a:r>
          </a:p>
          <a:p>
            <a:r>
              <a:rPr lang="en-US" smtClean="0"/>
              <a:t> </a:t>
            </a:r>
            <a:r>
              <a:rPr lang="en-US" smtClean="0"/>
              <a:t>           while (k&lt;=j-1&amp;&amp;p</a:t>
            </a:r>
            <a:r>
              <a:rPr lang="en-US" baseline="-25000" smtClean="0"/>
              <a:t>k</a:t>
            </a:r>
            <a:r>
              <a:rPr lang="en-US" smtClean="0"/>
              <a:t> ==p</a:t>
            </a:r>
            <a:r>
              <a:rPr lang="en-US" baseline="-25000" smtClean="0"/>
              <a:t>k-i</a:t>
            </a:r>
            <a:r>
              <a:rPr lang="en-US" smtClean="0"/>
              <a:t>) k++;</a:t>
            </a:r>
          </a:p>
          <a:p>
            <a:r>
              <a:rPr lang="en-US" smtClean="0"/>
              <a:t> </a:t>
            </a:r>
            <a:r>
              <a:rPr lang="en-US" smtClean="0"/>
              <a:t>           if (k==j) return j-i; </a:t>
            </a:r>
            <a:r>
              <a:rPr lang="en-US" smtClean="0">
                <a:solidFill>
                  <a:srgbClr val="FF0000"/>
                </a:solidFill>
              </a:rPr>
              <a:t>//OK trả về giá trị cần tìm</a:t>
            </a:r>
          </a:p>
          <a:p>
            <a:r>
              <a:rPr lang="en-US" smtClean="0"/>
              <a:t> </a:t>
            </a:r>
            <a:r>
              <a:rPr lang="en-US" smtClean="0"/>
              <a:t>           else i++;	        </a:t>
            </a:r>
            <a:r>
              <a:rPr lang="en-US" smtClean="0">
                <a:solidFill>
                  <a:srgbClr val="FF0000"/>
                </a:solidFill>
              </a:rPr>
              <a:t>//tiếp tục tìm vị trí j-k</a:t>
            </a:r>
          </a:p>
          <a:p>
            <a:r>
              <a:rPr lang="en-US" smtClean="0"/>
              <a:t>        }  </a:t>
            </a:r>
          </a:p>
          <a:p>
            <a:r>
              <a:rPr lang="en-US" smtClean="0"/>
              <a:t>    } </a:t>
            </a:r>
            <a:r>
              <a:rPr lang="en-US" smtClean="0"/>
              <a:t>while (</a:t>
            </a:r>
            <a:r>
              <a:rPr lang="en-US" smtClean="0"/>
              <a:t>i</a:t>
            </a:r>
            <a:r>
              <a:rPr lang="en-US" smtClean="0"/>
              <a:t>&lt;=j-1);  </a:t>
            </a:r>
            <a:r>
              <a:rPr lang="en-US" smtClean="0">
                <a:solidFill>
                  <a:srgbClr val="FF0000"/>
                </a:solidFill>
              </a:rPr>
              <a:t>// </a:t>
            </a:r>
            <a:r>
              <a:rPr lang="en-US" smtClean="0">
                <a:solidFill>
                  <a:srgbClr val="FF0000"/>
                </a:solidFill>
              </a:rPr>
              <a:t>vẫn còn khả năng </a:t>
            </a:r>
            <a:r>
              <a:rPr lang="en-US" smtClean="0">
                <a:solidFill>
                  <a:srgbClr val="FF0000"/>
                </a:solidFill>
              </a:rPr>
              <a:t>tìm </a:t>
            </a:r>
            <a:r>
              <a:rPr lang="en-US" smtClean="0">
                <a:solidFill>
                  <a:srgbClr val="FF0000"/>
                </a:solidFill>
              </a:rPr>
              <a:t>i</a:t>
            </a:r>
          </a:p>
          <a:p>
            <a:r>
              <a:rPr lang="en-US" smtClean="0"/>
              <a:t>}</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Giải thuật tìm overlap</a:t>
            </a:r>
            <a:endParaRPr lang="en-US"/>
          </a:p>
        </p:txBody>
      </p:sp>
      <p:sp>
        <p:nvSpPr>
          <p:cNvPr id="3" name="Content Placeholder 2"/>
          <p:cNvSpPr>
            <a:spLocks noGrp="1"/>
          </p:cNvSpPr>
          <p:nvPr>
            <p:ph idx="1"/>
          </p:nvPr>
        </p:nvSpPr>
        <p:spPr/>
        <p:txBody>
          <a:bodyPr/>
          <a:lstStyle/>
          <a:p>
            <a:r>
              <a:rPr lang="en-US" smtClean="0"/>
              <a:t>Ví dụ: cho mẫu  10110011 ta sẽ có các giá trị của k như sau:</a:t>
            </a:r>
          </a:p>
          <a:p>
            <a:endParaRPr lang="en-US"/>
          </a:p>
        </p:txBody>
      </p:sp>
      <p:sp>
        <p:nvSpPr>
          <p:cNvPr id="4" name="Footer Placeholder 3"/>
          <p:cNvSpPr>
            <a:spLocks noGrp="1"/>
          </p:cNvSpPr>
          <p:nvPr>
            <p:ph type="ftr" sz="quarter" idx="11"/>
          </p:nvPr>
        </p:nvSpPr>
        <p:spPr/>
        <p:txBody>
          <a:bodyPr/>
          <a:lstStyle/>
          <a:p>
            <a:r>
              <a:rPr lang="vi-VN" smtClean="0"/>
              <a:t>Chương 12: Các Giải thuật Tìm Kiếm</a:t>
            </a:r>
            <a:endParaRPr lang="en-US"/>
          </a:p>
        </p:txBody>
      </p:sp>
      <p:sp>
        <p:nvSpPr>
          <p:cNvPr id="5" name="Slide Number Placeholder 4"/>
          <p:cNvSpPr>
            <a:spLocks noGrp="1"/>
          </p:cNvSpPr>
          <p:nvPr>
            <p:ph type="sldNum" sz="quarter" idx="12"/>
          </p:nvPr>
        </p:nvSpPr>
        <p:spPr/>
        <p:txBody>
          <a:bodyPr/>
          <a:lstStyle/>
          <a:p>
            <a:fld id="{2DA9628B-B895-4617-9ADC-CCEA5470603A}" type="slidenum">
              <a:rPr lang="en-US" smtClean="0"/>
              <a:pPr/>
              <a:t>21</a:t>
            </a:fld>
            <a:endParaRPr lang="en-US"/>
          </a:p>
        </p:txBody>
      </p:sp>
      <p:graphicFrame>
        <p:nvGraphicFramePr>
          <p:cNvPr id="6" name="Table 5"/>
          <p:cNvGraphicFramePr>
            <a:graphicFrameLocks noGrp="1"/>
          </p:cNvGraphicFramePr>
          <p:nvPr/>
        </p:nvGraphicFramePr>
        <p:xfrm>
          <a:off x="457200" y="3048000"/>
          <a:ext cx="8229599" cy="2357120"/>
        </p:xfrm>
        <a:graphic>
          <a:graphicData uri="http://schemas.openxmlformats.org/drawingml/2006/table">
            <a:tbl>
              <a:tblPr firstRow="1" bandRow="1">
                <a:tableStyleId>{5C22544A-7EE6-4342-B048-85BDC9FD1C3A}</a:tableStyleId>
              </a:tblPr>
              <a:tblGrid>
                <a:gridCol w="1157287"/>
                <a:gridCol w="900112"/>
                <a:gridCol w="1028700"/>
                <a:gridCol w="1028700"/>
                <a:gridCol w="1028700"/>
                <a:gridCol w="1028700"/>
                <a:gridCol w="1028700"/>
                <a:gridCol w="1028700"/>
              </a:tblGrid>
              <a:tr h="370840">
                <a:tc>
                  <a:txBody>
                    <a:bodyPr/>
                    <a:lstStyle/>
                    <a:p>
                      <a:pPr marL="0" marR="0" algn="ctr">
                        <a:spcBef>
                          <a:spcPts val="300"/>
                        </a:spcBef>
                        <a:spcAft>
                          <a:spcPts val="300"/>
                        </a:spcAft>
                      </a:pPr>
                      <a:r>
                        <a:rPr lang="en-US" sz="2000" b="1">
                          <a:latin typeface="Times New Roman"/>
                          <a:ea typeface="Times New Roman"/>
                        </a:rPr>
                        <a:t>j</a:t>
                      </a:r>
                      <a:endParaRPr lang="en-US" sz="2000">
                        <a:latin typeface="Times New Roman"/>
                        <a:ea typeface="Times New Roman"/>
                      </a:endParaRPr>
                    </a:p>
                  </a:txBody>
                  <a:tcPr marL="68580" marR="68580" marT="0" marB="0"/>
                </a:tc>
                <a:tc>
                  <a:txBody>
                    <a:bodyPr/>
                    <a:lstStyle/>
                    <a:p>
                      <a:pPr marL="0" marR="0" algn="ctr">
                        <a:spcBef>
                          <a:spcPts val="300"/>
                        </a:spcBef>
                        <a:spcAft>
                          <a:spcPts val="300"/>
                        </a:spcAft>
                      </a:pPr>
                      <a:r>
                        <a:rPr lang="en-US" sz="2000">
                          <a:latin typeface="Times New Roman"/>
                          <a:ea typeface="Times New Roman"/>
                        </a:rPr>
                        <a:t>1</a:t>
                      </a:r>
                    </a:p>
                  </a:txBody>
                  <a:tcPr marL="68580" marR="68580" marT="0" marB="0"/>
                </a:tc>
                <a:tc>
                  <a:txBody>
                    <a:bodyPr/>
                    <a:lstStyle/>
                    <a:p>
                      <a:pPr marL="0" marR="0" algn="ctr">
                        <a:spcBef>
                          <a:spcPts val="300"/>
                        </a:spcBef>
                        <a:spcAft>
                          <a:spcPts val="300"/>
                        </a:spcAft>
                      </a:pPr>
                      <a:r>
                        <a:rPr lang="en-US" sz="2000">
                          <a:latin typeface="Times New Roman"/>
                          <a:ea typeface="Times New Roman"/>
                        </a:rPr>
                        <a:t>2</a:t>
                      </a:r>
                    </a:p>
                  </a:txBody>
                  <a:tcPr marL="68580" marR="68580" marT="0" marB="0"/>
                </a:tc>
                <a:tc>
                  <a:txBody>
                    <a:bodyPr/>
                    <a:lstStyle/>
                    <a:p>
                      <a:pPr marL="0" marR="0" algn="ctr">
                        <a:spcBef>
                          <a:spcPts val="300"/>
                        </a:spcBef>
                        <a:spcAft>
                          <a:spcPts val="300"/>
                        </a:spcAft>
                      </a:pPr>
                      <a:r>
                        <a:rPr lang="en-US" sz="2000">
                          <a:latin typeface="Times New Roman"/>
                          <a:ea typeface="Times New Roman"/>
                        </a:rPr>
                        <a:t>3</a:t>
                      </a:r>
                    </a:p>
                  </a:txBody>
                  <a:tcPr marL="68580" marR="68580" marT="0" marB="0"/>
                </a:tc>
                <a:tc>
                  <a:txBody>
                    <a:bodyPr/>
                    <a:lstStyle/>
                    <a:p>
                      <a:pPr marL="0" marR="0" algn="ctr">
                        <a:spcBef>
                          <a:spcPts val="300"/>
                        </a:spcBef>
                        <a:spcAft>
                          <a:spcPts val="300"/>
                        </a:spcAft>
                      </a:pPr>
                      <a:r>
                        <a:rPr lang="en-US" sz="2000">
                          <a:latin typeface="Times New Roman"/>
                          <a:ea typeface="Times New Roman"/>
                        </a:rPr>
                        <a:t>4</a:t>
                      </a:r>
                    </a:p>
                  </a:txBody>
                  <a:tcPr marL="68580" marR="68580" marT="0" marB="0"/>
                </a:tc>
                <a:tc>
                  <a:txBody>
                    <a:bodyPr/>
                    <a:lstStyle/>
                    <a:p>
                      <a:pPr marL="0" marR="0" algn="ctr">
                        <a:spcBef>
                          <a:spcPts val="300"/>
                        </a:spcBef>
                        <a:spcAft>
                          <a:spcPts val="300"/>
                        </a:spcAft>
                      </a:pPr>
                      <a:r>
                        <a:rPr lang="en-US" sz="2000">
                          <a:latin typeface="Times New Roman"/>
                          <a:ea typeface="Times New Roman"/>
                        </a:rPr>
                        <a:t>5</a:t>
                      </a:r>
                    </a:p>
                  </a:txBody>
                  <a:tcPr marL="68580" marR="68580" marT="0" marB="0"/>
                </a:tc>
                <a:tc>
                  <a:txBody>
                    <a:bodyPr/>
                    <a:lstStyle/>
                    <a:p>
                      <a:pPr marL="0" marR="0" algn="ctr">
                        <a:spcBef>
                          <a:spcPts val="300"/>
                        </a:spcBef>
                        <a:spcAft>
                          <a:spcPts val="300"/>
                        </a:spcAft>
                      </a:pPr>
                      <a:r>
                        <a:rPr lang="en-US" sz="2000">
                          <a:latin typeface="Times New Roman"/>
                          <a:ea typeface="Times New Roman"/>
                        </a:rPr>
                        <a:t>6</a:t>
                      </a:r>
                    </a:p>
                  </a:txBody>
                  <a:tcPr marL="68580" marR="68580" marT="0" marB="0"/>
                </a:tc>
                <a:tc>
                  <a:txBody>
                    <a:bodyPr/>
                    <a:lstStyle/>
                    <a:p>
                      <a:pPr marL="0" marR="0" algn="ctr">
                        <a:spcBef>
                          <a:spcPts val="300"/>
                        </a:spcBef>
                        <a:spcAft>
                          <a:spcPts val="300"/>
                        </a:spcAft>
                      </a:pPr>
                      <a:r>
                        <a:rPr lang="en-US" sz="2000">
                          <a:latin typeface="Times New Roman"/>
                          <a:ea typeface="Times New Roman"/>
                        </a:rPr>
                        <a:t>7</a:t>
                      </a:r>
                    </a:p>
                  </a:txBody>
                  <a:tcPr marL="68580" marR="68580" marT="0" marB="0"/>
                </a:tc>
              </a:tr>
              <a:tr h="370840">
                <a:tc>
                  <a:txBody>
                    <a:bodyPr/>
                    <a:lstStyle/>
                    <a:p>
                      <a:pPr marL="0" marR="0" algn="ctr">
                        <a:spcBef>
                          <a:spcPts val="300"/>
                        </a:spcBef>
                        <a:spcAft>
                          <a:spcPts val="300"/>
                        </a:spcAft>
                      </a:pPr>
                      <a:r>
                        <a:rPr lang="en-US" sz="2000" b="1" smtClean="0">
                          <a:latin typeface="Times New Roman"/>
                          <a:ea typeface="Times New Roman"/>
                        </a:rPr>
                        <a:t>Phần còn</a:t>
                      </a:r>
                      <a:r>
                        <a:rPr lang="en-US" sz="2000" b="1" baseline="0" smtClean="0">
                          <a:latin typeface="Times New Roman"/>
                          <a:ea typeface="Times New Roman"/>
                        </a:rPr>
                        <a:t> lại</a:t>
                      </a:r>
                      <a:endParaRPr lang="en-US" sz="2000">
                        <a:latin typeface="Times New Roman"/>
                        <a:ea typeface="Times New Roman"/>
                      </a:endParaRPr>
                    </a:p>
                  </a:txBody>
                  <a:tcPr marL="68580" marR="68580" marT="0" marB="0"/>
                </a:tc>
                <a:tc>
                  <a:txBody>
                    <a:bodyPr/>
                    <a:lstStyle/>
                    <a:p>
                      <a:pPr marL="0" marR="0" algn="ctr">
                        <a:spcBef>
                          <a:spcPts val="300"/>
                        </a:spcBef>
                        <a:spcAft>
                          <a:spcPts val="300"/>
                        </a:spcAft>
                      </a:pPr>
                      <a:r>
                        <a:rPr lang="en-US" sz="2000" b="1">
                          <a:latin typeface="Times New Roman"/>
                          <a:ea typeface="Times New Roman"/>
                        </a:rPr>
                        <a:t>1</a:t>
                      </a:r>
                      <a:endParaRPr lang="en-US" sz="2000">
                        <a:latin typeface="Times New Roman"/>
                        <a:ea typeface="Times New Roman"/>
                      </a:endParaRPr>
                    </a:p>
                  </a:txBody>
                  <a:tcPr marL="68580" marR="68580" marT="0" marB="0"/>
                </a:tc>
                <a:tc>
                  <a:txBody>
                    <a:bodyPr/>
                    <a:lstStyle/>
                    <a:p>
                      <a:pPr marL="0" marR="0" algn="ctr">
                        <a:spcBef>
                          <a:spcPts val="300"/>
                        </a:spcBef>
                        <a:spcAft>
                          <a:spcPts val="300"/>
                        </a:spcAft>
                      </a:pPr>
                      <a:r>
                        <a:rPr lang="en-US" sz="2000" b="1" smtClean="0">
                          <a:latin typeface="Times New Roman"/>
                          <a:ea typeface="Times New Roman"/>
                        </a:rPr>
                        <a:t>10</a:t>
                      </a:r>
                      <a:endParaRPr lang="en-US" sz="2000">
                        <a:latin typeface="Times New Roman"/>
                        <a:ea typeface="Times New Roman"/>
                      </a:endParaRPr>
                    </a:p>
                  </a:txBody>
                  <a:tcPr marL="68580" marR="68580" marT="0" marB="0"/>
                </a:tc>
                <a:tc>
                  <a:txBody>
                    <a:bodyPr/>
                    <a:lstStyle/>
                    <a:p>
                      <a:pPr marL="0" marR="0" algn="ctr">
                        <a:spcBef>
                          <a:spcPts val="300"/>
                        </a:spcBef>
                        <a:spcAft>
                          <a:spcPts val="300"/>
                        </a:spcAft>
                      </a:pPr>
                      <a:r>
                        <a:rPr lang="en-US" sz="2000" b="1" smtClean="0">
                          <a:latin typeface="Times New Roman"/>
                          <a:ea typeface="Times New Roman"/>
                        </a:rPr>
                        <a:t>101</a:t>
                      </a:r>
                      <a:endParaRPr lang="en-US" sz="2000">
                        <a:latin typeface="Times New Roman"/>
                        <a:ea typeface="Times New Roman"/>
                      </a:endParaRPr>
                    </a:p>
                  </a:txBody>
                  <a:tcPr marL="68580" marR="68580" marT="0" marB="0"/>
                </a:tc>
                <a:tc>
                  <a:txBody>
                    <a:bodyPr/>
                    <a:lstStyle/>
                    <a:p>
                      <a:pPr marL="0" marR="0" algn="ctr">
                        <a:spcBef>
                          <a:spcPts val="300"/>
                        </a:spcBef>
                        <a:spcAft>
                          <a:spcPts val="300"/>
                        </a:spcAft>
                      </a:pPr>
                      <a:r>
                        <a:rPr lang="en-US" sz="2000" b="1" smtClean="0">
                          <a:latin typeface="Times New Roman"/>
                          <a:ea typeface="Times New Roman"/>
                        </a:rPr>
                        <a:t>1011</a:t>
                      </a:r>
                      <a:endParaRPr lang="en-US" sz="2000">
                        <a:latin typeface="Times New Roman"/>
                        <a:ea typeface="Times New Roman"/>
                      </a:endParaRPr>
                    </a:p>
                  </a:txBody>
                  <a:tcPr marL="68580" marR="68580" marT="0" marB="0"/>
                </a:tc>
                <a:tc>
                  <a:txBody>
                    <a:bodyPr/>
                    <a:lstStyle/>
                    <a:p>
                      <a:pPr marL="0" marR="0" algn="ctr">
                        <a:spcBef>
                          <a:spcPts val="300"/>
                        </a:spcBef>
                        <a:spcAft>
                          <a:spcPts val="300"/>
                        </a:spcAft>
                      </a:pPr>
                      <a:r>
                        <a:rPr lang="en-US" sz="2000" b="1" smtClean="0">
                          <a:latin typeface="Times New Roman"/>
                          <a:ea typeface="Times New Roman"/>
                        </a:rPr>
                        <a:t>10110</a:t>
                      </a:r>
                      <a:endParaRPr lang="en-US" sz="2000">
                        <a:latin typeface="Times New Roman"/>
                        <a:ea typeface="Times New Roman"/>
                      </a:endParaRPr>
                    </a:p>
                  </a:txBody>
                  <a:tcPr marL="68580" marR="68580" marT="0" marB="0"/>
                </a:tc>
                <a:tc>
                  <a:txBody>
                    <a:bodyPr/>
                    <a:lstStyle/>
                    <a:p>
                      <a:pPr marL="0" marR="0" algn="ctr">
                        <a:spcBef>
                          <a:spcPts val="300"/>
                        </a:spcBef>
                        <a:spcAft>
                          <a:spcPts val="300"/>
                        </a:spcAft>
                      </a:pPr>
                      <a:r>
                        <a:rPr lang="en-US" sz="2000" b="1" smtClean="0">
                          <a:latin typeface="Times New Roman"/>
                          <a:ea typeface="Times New Roman"/>
                        </a:rPr>
                        <a:t>101100</a:t>
                      </a:r>
                      <a:endParaRPr lang="en-US" sz="2000">
                        <a:latin typeface="Times New Roman"/>
                        <a:ea typeface="Times New Roman"/>
                      </a:endParaRPr>
                    </a:p>
                  </a:txBody>
                  <a:tcPr marL="68580" marR="68580" marT="0" marB="0"/>
                </a:tc>
                <a:tc>
                  <a:txBody>
                    <a:bodyPr/>
                    <a:lstStyle/>
                    <a:p>
                      <a:pPr marL="0" marR="0" algn="ctr">
                        <a:spcBef>
                          <a:spcPts val="300"/>
                        </a:spcBef>
                        <a:spcAft>
                          <a:spcPts val="300"/>
                        </a:spcAft>
                      </a:pPr>
                      <a:r>
                        <a:rPr lang="en-US" sz="2000" b="1" smtClean="0">
                          <a:latin typeface="Times New Roman"/>
                          <a:ea typeface="Times New Roman"/>
                        </a:rPr>
                        <a:t>1011001</a:t>
                      </a:r>
                      <a:endParaRPr lang="en-US" sz="2000">
                        <a:latin typeface="Times New Roman"/>
                        <a:ea typeface="Times New Roman"/>
                      </a:endParaRPr>
                    </a:p>
                  </a:txBody>
                  <a:tcPr marL="68580" marR="68580" marT="0" marB="0"/>
                </a:tc>
              </a:tr>
              <a:tr h="370840">
                <a:tc>
                  <a:txBody>
                    <a:bodyPr/>
                    <a:lstStyle/>
                    <a:p>
                      <a:pPr marL="0" marR="0" algn="ctr">
                        <a:spcBef>
                          <a:spcPts val="300"/>
                        </a:spcBef>
                        <a:spcAft>
                          <a:spcPts val="300"/>
                        </a:spcAft>
                      </a:pPr>
                      <a:r>
                        <a:rPr lang="en-US" sz="2000" b="1">
                          <a:latin typeface="Times New Roman"/>
                          <a:ea typeface="Times New Roman"/>
                        </a:rPr>
                        <a:t>k</a:t>
                      </a:r>
                      <a:endParaRPr lang="en-US" sz="2000">
                        <a:latin typeface="Times New Roman"/>
                        <a:ea typeface="Times New Roman"/>
                      </a:endParaRPr>
                    </a:p>
                  </a:txBody>
                  <a:tcPr marL="68580" marR="68580" marT="0" marB="0"/>
                </a:tc>
                <a:tc>
                  <a:txBody>
                    <a:bodyPr/>
                    <a:lstStyle/>
                    <a:p>
                      <a:pPr marL="0" marR="0" algn="ctr">
                        <a:spcBef>
                          <a:spcPts val="300"/>
                        </a:spcBef>
                        <a:spcAft>
                          <a:spcPts val="300"/>
                        </a:spcAft>
                      </a:pPr>
                      <a:r>
                        <a:rPr lang="en-US" sz="2000">
                          <a:latin typeface="Times New Roman"/>
                          <a:ea typeface="Times New Roman"/>
                        </a:rPr>
                        <a:t>0</a:t>
                      </a:r>
                    </a:p>
                  </a:txBody>
                  <a:tcPr marL="68580" marR="68580" marT="0" marB="0"/>
                </a:tc>
                <a:tc>
                  <a:txBody>
                    <a:bodyPr/>
                    <a:lstStyle/>
                    <a:p>
                      <a:pPr marL="0" marR="0" algn="ctr">
                        <a:spcBef>
                          <a:spcPts val="300"/>
                        </a:spcBef>
                        <a:spcAft>
                          <a:spcPts val="300"/>
                        </a:spcAft>
                      </a:pPr>
                      <a:r>
                        <a:rPr lang="en-US" sz="2000" smtClean="0">
                          <a:latin typeface="Times New Roman"/>
                          <a:ea typeface="Times New Roman"/>
                        </a:rPr>
                        <a:t>0</a:t>
                      </a:r>
                      <a:endParaRPr lang="en-US" sz="2000">
                        <a:latin typeface="Times New Roman"/>
                        <a:ea typeface="Times New Roman"/>
                      </a:endParaRPr>
                    </a:p>
                  </a:txBody>
                  <a:tcPr marL="68580" marR="68580" marT="0" marB="0"/>
                </a:tc>
                <a:tc>
                  <a:txBody>
                    <a:bodyPr/>
                    <a:lstStyle/>
                    <a:p>
                      <a:pPr marL="0" marR="0" algn="ctr">
                        <a:spcBef>
                          <a:spcPts val="300"/>
                        </a:spcBef>
                        <a:spcAft>
                          <a:spcPts val="300"/>
                        </a:spcAft>
                      </a:pPr>
                      <a:r>
                        <a:rPr lang="en-US" sz="2000">
                          <a:latin typeface="Times New Roman"/>
                          <a:ea typeface="Times New Roman"/>
                        </a:rPr>
                        <a:t>1</a:t>
                      </a:r>
                    </a:p>
                  </a:txBody>
                  <a:tcPr marL="68580" marR="68580" marT="0" marB="0"/>
                </a:tc>
                <a:tc>
                  <a:txBody>
                    <a:bodyPr/>
                    <a:lstStyle/>
                    <a:p>
                      <a:pPr marL="0" marR="0" algn="ctr">
                        <a:spcBef>
                          <a:spcPts val="300"/>
                        </a:spcBef>
                        <a:spcAft>
                          <a:spcPts val="300"/>
                        </a:spcAft>
                      </a:pPr>
                      <a:r>
                        <a:rPr lang="en-US" sz="2000" smtClean="0">
                          <a:latin typeface="Times New Roman"/>
                          <a:ea typeface="Times New Roman"/>
                        </a:rPr>
                        <a:t>1</a:t>
                      </a:r>
                      <a:endParaRPr lang="en-US" sz="2000">
                        <a:latin typeface="Times New Roman"/>
                        <a:ea typeface="Times New Roman"/>
                      </a:endParaRPr>
                    </a:p>
                  </a:txBody>
                  <a:tcPr marL="68580" marR="68580" marT="0" marB="0"/>
                </a:tc>
                <a:tc>
                  <a:txBody>
                    <a:bodyPr/>
                    <a:lstStyle/>
                    <a:p>
                      <a:pPr marL="0" marR="0" algn="ctr">
                        <a:spcBef>
                          <a:spcPts val="300"/>
                        </a:spcBef>
                        <a:spcAft>
                          <a:spcPts val="300"/>
                        </a:spcAft>
                      </a:pPr>
                      <a:r>
                        <a:rPr lang="en-US" sz="2000">
                          <a:latin typeface="Times New Roman"/>
                          <a:ea typeface="Times New Roman"/>
                        </a:rPr>
                        <a:t>2</a:t>
                      </a:r>
                    </a:p>
                  </a:txBody>
                  <a:tcPr marL="68580" marR="68580" marT="0" marB="0"/>
                </a:tc>
                <a:tc>
                  <a:txBody>
                    <a:bodyPr/>
                    <a:lstStyle/>
                    <a:p>
                      <a:pPr marL="0" marR="0" algn="ctr">
                        <a:spcBef>
                          <a:spcPts val="300"/>
                        </a:spcBef>
                        <a:spcAft>
                          <a:spcPts val="300"/>
                        </a:spcAft>
                      </a:pPr>
                      <a:r>
                        <a:rPr lang="en-US" sz="2000">
                          <a:latin typeface="Times New Roman"/>
                          <a:ea typeface="Times New Roman"/>
                        </a:rPr>
                        <a:t>0</a:t>
                      </a:r>
                      <a:endParaRPr lang="en-US" sz="2000">
                        <a:latin typeface="Times New Roman"/>
                        <a:ea typeface="Times New Roman"/>
                      </a:endParaRPr>
                    </a:p>
                  </a:txBody>
                  <a:tcPr marL="68580" marR="68580" marT="0" marB="0"/>
                </a:tc>
                <a:tc>
                  <a:txBody>
                    <a:bodyPr/>
                    <a:lstStyle/>
                    <a:p>
                      <a:pPr marL="0" marR="0" algn="ctr">
                        <a:spcBef>
                          <a:spcPts val="300"/>
                        </a:spcBef>
                        <a:spcAft>
                          <a:spcPts val="300"/>
                        </a:spcAft>
                      </a:pPr>
                      <a:r>
                        <a:rPr lang="en-US" sz="2000" smtClean="0">
                          <a:latin typeface="Times New Roman"/>
                          <a:ea typeface="Times New Roman"/>
                        </a:rPr>
                        <a:t>1</a:t>
                      </a:r>
                      <a:endParaRPr lang="en-US" sz="2000">
                        <a:latin typeface="Times New Roman"/>
                        <a:ea typeface="Times New Roman"/>
                      </a:endParaRPr>
                    </a:p>
                  </a:txBody>
                  <a:tcPr marL="68580" marR="68580" marT="0" marB="0"/>
                </a:tc>
              </a:tr>
              <a:tr h="370840">
                <a:tc>
                  <a:txBody>
                    <a:bodyPr/>
                    <a:lstStyle/>
                    <a:p>
                      <a:pPr marL="0" marR="0" algn="ctr">
                        <a:spcBef>
                          <a:spcPts val="300"/>
                        </a:spcBef>
                        <a:spcAft>
                          <a:spcPts val="300"/>
                        </a:spcAft>
                      </a:pPr>
                      <a:r>
                        <a:rPr lang="en-US" sz="2000" b="1">
                          <a:latin typeface="Times New Roman"/>
                          <a:ea typeface="Times New Roman"/>
                        </a:rPr>
                        <a:t>Chuỗi khớp</a:t>
                      </a:r>
                      <a:endParaRPr lang="en-US" sz="2000">
                        <a:latin typeface="Times New Roman"/>
                        <a:ea typeface="Times New Roman"/>
                      </a:endParaRPr>
                    </a:p>
                  </a:txBody>
                  <a:tcPr marL="68580" marR="68580" marT="0" marB="0"/>
                </a:tc>
                <a:tc>
                  <a:txBody>
                    <a:bodyPr/>
                    <a:lstStyle/>
                    <a:p>
                      <a:pPr marL="0" marR="0" algn="ctr">
                        <a:spcBef>
                          <a:spcPts val="300"/>
                        </a:spcBef>
                        <a:spcAft>
                          <a:spcPts val="300"/>
                        </a:spcAft>
                      </a:pPr>
                      <a:r>
                        <a:rPr lang="en-US" sz="2000">
                          <a:latin typeface="Times New Roman"/>
                          <a:ea typeface="Times New Roman"/>
                        </a:rPr>
                        <a:t>Rỗng</a:t>
                      </a:r>
                    </a:p>
                  </a:txBody>
                  <a:tcPr marL="68580" marR="68580" marT="0" marB="0"/>
                </a:tc>
                <a:tc>
                  <a:txBody>
                    <a:bodyPr/>
                    <a:lstStyle/>
                    <a:p>
                      <a:pPr marL="0" marR="0" algn="ctr">
                        <a:spcBef>
                          <a:spcPts val="300"/>
                        </a:spcBef>
                        <a:spcAft>
                          <a:spcPts val="300"/>
                        </a:spcAft>
                      </a:pPr>
                      <a:r>
                        <a:rPr lang="en-US" sz="2000">
                          <a:latin typeface="Times New Roman"/>
                          <a:ea typeface="Times New Roman"/>
                        </a:rPr>
                        <a:t>Rỗng</a:t>
                      </a:r>
                    </a:p>
                  </a:txBody>
                  <a:tcPr marL="68580" marR="68580" marT="0" marB="0"/>
                </a:tc>
                <a:tc>
                  <a:txBody>
                    <a:bodyPr/>
                    <a:lstStyle/>
                    <a:p>
                      <a:pPr marL="0" marR="0" algn="ctr">
                        <a:spcBef>
                          <a:spcPts val="300"/>
                        </a:spcBef>
                        <a:spcAft>
                          <a:spcPts val="300"/>
                        </a:spcAft>
                      </a:pPr>
                      <a:r>
                        <a:rPr lang="en-US" sz="2000" smtClean="0">
                          <a:latin typeface="Times New Roman"/>
                          <a:ea typeface="Times New Roman"/>
                        </a:rPr>
                        <a:t>1</a:t>
                      </a:r>
                      <a:endParaRPr lang="en-US" sz="2000">
                        <a:latin typeface="Times New Roman"/>
                        <a:ea typeface="Times New Roman"/>
                      </a:endParaRPr>
                    </a:p>
                  </a:txBody>
                  <a:tcPr marL="68580" marR="68580" marT="0" marB="0"/>
                </a:tc>
                <a:tc>
                  <a:txBody>
                    <a:bodyPr/>
                    <a:lstStyle/>
                    <a:p>
                      <a:pPr marL="0" marR="0" algn="ctr">
                        <a:spcBef>
                          <a:spcPts val="300"/>
                        </a:spcBef>
                        <a:spcAft>
                          <a:spcPts val="300"/>
                        </a:spcAft>
                      </a:pPr>
                      <a:r>
                        <a:rPr lang="en-US" sz="2000">
                          <a:latin typeface="Times New Roman"/>
                          <a:ea typeface="Times New Roman"/>
                        </a:rPr>
                        <a:t>1</a:t>
                      </a:r>
                    </a:p>
                  </a:txBody>
                  <a:tcPr marL="68580" marR="68580" marT="0" marB="0"/>
                </a:tc>
                <a:tc>
                  <a:txBody>
                    <a:bodyPr/>
                    <a:lstStyle/>
                    <a:p>
                      <a:pPr marL="0" marR="0" algn="ctr">
                        <a:spcBef>
                          <a:spcPts val="300"/>
                        </a:spcBef>
                        <a:spcAft>
                          <a:spcPts val="300"/>
                        </a:spcAft>
                      </a:pPr>
                      <a:r>
                        <a:rPr lang="en-US" sz="2000" smtClean="0">
                          <a:latin typeface="Times New Roman"/>
                          <a:ea typeface="Times New Roman"/>
                        </a:rPr>
                        <a:t>10</a:t>
                      </a:r>
                      <a:endParaRPr lang="en-US" sz="2000">
                        <a:latin typeface="Times New Roman"/>
                        <a:ea typeface="Times New Roman"/>
                      </a:endParaRPr>
                    </a:p>
                  </a:txBody>
                  <a:tcPr marL="68580" marR="68580" marT="0" marB="0"/>
                </a:tc>
                <a:tc>
                  <a:txBody>
                    <a:bodyPr/>
                    <a:lstStyle/>
                    <a:p>
                      <a:pPr marL="0" marR="0" algn="ctr">
                        <a:spcBef>
                          <a:spcPts val="300"/>
                        </a:spcBef>
                        <a:spcAft>
                          <a:spcPts val="300"/>
                        </a:spcAft>
                      </a:pPr>
                      <a:r>
                        <a:rPr lang="en-US" sz="2000" smtClean="0">
                          <a:latin typeface="Times New Roman"/>
                          <a:ea typeface="Times New Roman"/>
                        </a:rPr>
                        <a:t>Rỗng</a:t>
                      </a:r>
                      <a:endParaRPr lang="en-US" sz="2000">
                        <a:latin typeface="Times New Roman"/>
                        <a:ea typeface="Times New Roman"/>
                      </a:endParaRPr>
                    </a:p>
                  </a:txBody>
                  <a:tcPr marL="68580" marR="68580" marT="0" marB="0"/>
                </a:tc>
                <a:tc>
                  <a:txBody>
                    <a:bodyPr/>
                    <a:lstStyle/>
                    <a:p>
                      <a:pPr marL="0" marR="0" algn="ctr">
                        <a:spcBef>
                          <a:spcPts val="300"/>
                        </a:spcBef>
                        <a:spcAft>
                          <a:spcPts val="300"/>
                        </a:spcAft>
                      </a:pPr>
                      <a:r>
                        <a:rPr lang="en-US" sz="2000" smtClean="0">
                          <a:latin typeface="Times New Roman"/>
                          <a:ea typeface="Times New Roman"/>
                        </a:rPr>
                        <a:t>1</a:t>
                      </a:r>
                      <a:endParaRPr lang="en-US" sz="2000">
                        <a:latin typeface="Times New Roman"/>
                        <a:ea typeface="Times New Roman"/>
                      </a:endParaRPr>
                    </a:p>
                  </a:txBody>
                  <a:tcPr marL="68580" marR="68580" marT="0" marB="0"/>
                </a:tc>
              </a:tr>
              <a:tr h="370840">
                <a:tc>
                  <a:txBody>
                    <a:bodyPr/>
                    <a:lstStyle/>
                    <a:p>
                      <a:endParaRPr lang="en-US" sz="2000"/>
                    </a:p>
                  </a:txBody>
                  <a:tcPr/>
                </a:tc>
                <a:tc>
                  <a:txBody>
                    <a:bodyPr/>
                    <a:lstStyle/>
                    <a:p>
                      <a:endParaRPr lang="en-US" sz="2000"/>
                    </a:p>
                  </a:txBody>
                  <a:tcPr/>
                </a:tc>
                <a:tc>
                  <a:txBody>
                    <a:bodyPr/>
                    <a:lstStyle/>
                    <a:p>
                      <a:endParaRPr lang="en-US" sz="2000"/>
                    </a:p>
                  </a:txBody>
                  <a:tcPr/>
                </a:tc>
                <a:tc>
                  <a:txBody>
                    <a:bodyPr/>
                    <a:lstStyle/>
                    <a:p>
                      <a:endParaRPr lang="en-US" sz="2000"/>
                    </a:p>
                  </a:txBody>
                  <a:tcPr/>
                </a:tc>
                <a:tc>
                  <a:txBody>
                    <a:bodyPr/>
                    <a:lstStyle/>
                    <a:p>
                      <a:endParaRPr lang="en-US" sz="2000"/>
                    </a:p>
                  </a:txBody>
                  <a:tcPr/>
                </a:tc>
                <a:tc>
                  <a:txBody>
                    <a:bodyPr/>
                    <a:lstStyle/>
                    <a:p>
                      <a:endParaRPr lang="en-US" sz="2000"/>
                    </a:p>
                  </a:txBody>
                  <a:tcPr/>
                </a:tc>
                <a:tc>
                  <a:txBody>
                    <a:bodyPr/>
                    <a:lstStyle/>
                    <a:p>
                      <a:endParaRPr lang="en-US" sz="2000"/>
                    </a:p>
                  </a:txBody>
                  <a:tcPr/>
                </a:tc>
                <a:tc>
                  <a:txBody>
                    <a:bodyPr/>
                    <a:lstStyle/>
                    <a:p>
                      <a:endParaRPr lang="en-US" sz="2000"/>
                    </a:p>
                  </a:txBody>
                  <a:tcPr/>
                </a:tc>
              </a:tr>
            </a:tbl>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Giải thuật Knuth-Morris-Pratt</a:t>
            </a:r>
            <a:endParaRPr lang="en-US"/>
          </a:p>
        </p:txBody>
      </p:sp>
      <p:sp>
        <p:nvSpPr>
          <p:cNvPr id="4" name="Footer Placeholder 3"/>
          <p:cNvSpPr>
            <a:spLocks noGrp="1"/>
          </p:cNvSpPr>
          <p:nvPr>
            <p:ph type="ftr" sz="quarter" idx="11"/>
          </p:nvPr>
        </p:nvSpPr>
        <p:spPr/>
        <p:txBody>
          <a:bodyPr/>
          <a:lstStyle/>
          <a:p>
            <a:r>
              <a:rPr lang="vi-VN" smtClean="0"/>
              <a:t>Chương 12: Các Giải thuật Tìm Kiếm</a:t>
            </a:r>
            <a:endParaRPr lang="en-US"/>
          </a:p>
        </p:txBody>
      </p:sp>
      <p:sp>
        <p:nvSpPr>
          <p:cNvPr id="5" name="Slide Number Placeholder 4"/>
          <p:cNvSpPr>
            <a:spLocks noGrp="1"/>
          </p:cNvSpPr>
          <p:nvPr>
            <p:ph type="sldNum" sz="quarter" idx="12"/>
          </p:nvPr>
        </p:nvSpPr>
        <p:spPr/>
        <p:txBody>
          <a:bodyPr/>
          <a:lstStyle/>
          <a:p>
            <a:fld id="{2DA9628B-B895-4617-9ADC-CCEA5470603A}" type="slidenum">
              <a:rPr lang="en-US" smtClean="0"/>
              <a:pPr/>
              <a:t>22</a:t>
            </a:fld>
            <a:endParaRPr lang="en-US"/>
          </a:p>
        </p:txBody>
      </p:sp>
      <p:sp>
        <p:nvSpPr>
          <p:cNvPr id="6" name="Rounded Rectangle 5"/>
          <p:cNvSpPr/>
          <p:nvPr/>
        </p:nvSpPr>
        <p:spPr>
          <a:xfrm>
            <a:off x="152400" y="2133600"/>
            <a:ext cx="4419600" cy="3733800"/>
          </a:xfrm>
          <a:prstGeom prst="roundRect">
            <a:avLst>
              <a:gd name="adj" fmla="val 16667"/>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b="1" smtClean="0">
                <a:solidFill>
                  <a:schemeClr val="tx1"/>
                </a:solidFill>
              </a:rPr>
              <a:t>int  </a:t>
            </a:r>
            <a:r>
              <a:rPr lang="en-US" b="1" smtClean="0">
                <a:solidFill>
                  <a:schemeClr val="tx1"/>
                </a:solidFill>
              </a:rPr>
              <a:t>KMPSearch(char V[N], </a:t>
            </a:r>
            <a:r>
              <a:rPr lang="en-US" b="1" smtClean="0">
                <a:solidFill>
                  <a:schemeClr val="tx1"/>
                </a:solidFill>
              </a:rPr>
              <a:t>char </a:t>
            </a:r>
            <a:r>
              <a:rPr lang="en-US" b="1" smtClean="0">
                <a:solidFill>
                  <a:schemeClr val="tx1"/>
                </a:solidFill>
              </a:rPr>
              <a:t>P[M] </a:t>
            </a:r>
            <a:r>
              <a:rPr lang="en-US" b="1" smtClean="0">
                <a:solidFill>
                  <a:schemeClr val="tx1"/>
                </a:solidFill>
              </a:rPr>
              <a:t>) </a:t>
            </a:r>
            <a:r>
              <a:rPr lang="en-US" smtClean="0">
                <a:solidFill>
                  <a:schemeClr val="tx1"/>
                </a:solidFill>
              </a:rPr>
              <a:t>{</a:t>
            </a:r>
          </a:p>
          <a:p>
            <a:r>
              <a:rPr lang="en-US" smtClean="0">
                <a:solidFill>
                  <a:schemeClr val="tx1"/>
                </a:solidFill>
              </a:rPr>
              <a:t>/*Ham tra ve vi tri tim thay dau tien, tra ve -1 neu khong tim thay*/</a:t>
            </a:r>
          </a:p>
          <a:p>
            <a:r>
              <a:rPr lang="en-US" smtClean="0">
                <a:solidFill>
                  <a:schemeClr val="tx1"/>
                </a:solidFill>
              </a:rPr>
              <a:t>    if </a:t>
            </a:r>
            <a:r>
              <a:rPr lang="en-US" smtClean="0">
                <a:solidFill>
                  <a:schemeClr val="tx1"/>
                </a:solidFill>
              </a:rPr>
              <a:t>(N&lt;M) return -1;</a:t>
            </a:r>
          </a:p>
          <a:p>
            <a:r>
              <a:rPr lang="en-US" smtClean="0">
                <a:solidFill>
                  <a:schemeClr val="tx1"/>
                </a:solidFill>
              </a:rPr>
              <a:t>    int  i, j;</a:t>
            </a:r>
          </a:p>
          <a:p>
            <a:r>
              <a:rPr lang="en-US" smtClean="0">
                <a:solidFill>
                  <a:schemeClr val="tx1"/>
                </a:solidFill>
              </a:rPr>
              <a:t>    i=j=0; </a:t>
            </a:r>
          </a:p>
          <a:p>
            <a:r>
              <a:rPr lang="en-US" smtClean="0">
                <a:solidFill>
                  <a:schemeClr val="tx1"/>
                </a:solidFill>
              </a:rPr>
              <a:t>    do {</a:t>
            </a:r>
          </a:p>
          <a:p>
            <a:r>
              <a:rPr lang="en-US" smtClean="0">
                <a:solidFill>
                  <a:schemeClr val="tx1"/>
                </a:solidFill>
              </a:rPr>
              <a:t> </a:t>
            </a:r>
            <a:r>
              <a:rPr lang="en-US" smtClean="0">
                <a:solidFill>
                  <a:schemeClr val="tx1"/>
                </a:solidFill>
              </a:rPr>
              <a:t>         while </a:t>
            </a:r>
            <a:r>
              <a:rPr lang="en-US" smtClean="0">
                <a:solidFill>
                  <a:schemeClr val="tx1"/>
                </a:solidFill>
              </a:rPr>
              <a:t>(j&lt;M &amp;&amp; V[i+j]==P[j]) {</a:t>
            </a:r>
          </a:p>
          <a:p>
            <a:r>
              <a:rPr lang="en-US" smtClean="0">
                <a:solidFill>
                  <a:schemeClr val="tx1"/>
                </a:solidFill>
              </a:rPr>
              <a:t>            </a:t>
            </a:r>
            <a:r>
              <a:rPr lang="en-US" smtClean="0">
                <a:solidFill>
                  <a:schemeClr val="tx1"/>
                </a:solidFill>
              </a:rPr>
              <a:t>  j</a:t>
            </a:r>
            <a:r>
              <a:rPr lang="en-US" smtClean="0">
                <a:solidFill>
                  <a:schemeClr val="tx1"/>
                </a:solidFill>
              </a:rPr>
              <a:t>++;</a:t>
            </a:r>
          </a:p>
          <a:p>
            <a:r>
              <a:rPr lang="en-US" smtClean="0">
                <a:solidFill>
                  <a:schemeClr val="tx1"/>
                </a:solidFill>
              </a:rPr>
              <a:t>        }        </a:t>
            </a:r>
            <a:endParaRPr lang="en-US" smtClean="0">
              <a:solidFill>
                <a:schemeClr val="tx1"/>
              </a:solidFill>
            </a:endParaRPr>
          </a:p>
        </p:txBody>
      </p:sp>
      <p:sp>
        <p:nvSpPr>
          <p:cNvPr id="7" name="Rounded Rectangle 6"/>
          <p:cNvSpPr/>
          <p:nvPr/>
        </p:nvSpPr>
        <p:spPr>
          <a:xfrm>
            <a:off x="4572000" y="2133600"/>
            <a:ext cx="4419600" cy="3733800"/>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mtClean="0">
                <a:solidFill>
                  <a:schemeClr val="tx1"/>
                </a:solidFill>
              </a:rPr>
              <a:t>        if </a:t>
            </a:r>
            <a:r>
              <a:rPr lang="en-US" smtClean="0">
                <a:solidFill>
                  <a:schemeClr val="tx1"/>
                </a:solidFill>
              </a:rPr>
              <a:t>(i&lt;=N-M &amp;&amp; j&lt;M ) {</a:t>
            </a:r>
          </a:p>
          <a:p>
            <a:r>
              <a:rPr lang="en-US" smtClean="0">
                <a:solidFill>
                  <a:schemeClr val="tx1"/>
                </a:solidFill>
              </a:rPr>
              <a:t>            </a:t>
            </a:r>
            <a:r>
              <a:rPr lang="en-US" smtClean="0">
                <a:solidFill>
                  <a:schemeClr val="tx1"/>
                </a:solidFill>
              </a:rPr>
              <a:t>j=Overlap(P, j);</a:t>
            </a:r>
          </a:p>
          <a:p>
            <a:r>
              <a:rPr lang="en-US" smtClean="0">
                <a:solidFill>
                  <a:schemeClr val="tx1"/>
                </a:solidFill>
              </a:rPr>
              <a:t>            if (j==0) i++;</a:t>
            </a:r>
            <a:endParaRPr lang="en-US" smtClean="0">
              <a:solidFill>
                <a:schemeClr val="tx1"/>
              </a:solidFill>
            </a:endParaRPr>
          </a:p>
          <a:p>
            <a:r>
              <a:rPr lang="en-US" smtClean="0">
                <a:solidFill>
                  <a:schemeClr val="tx1"/>
                </a:solidFill>
              </a:rPr>
              <a:t>        }</a:t>
            </a:r>
          </a:p>
          <a:p>
            <a:r>
              <a:rPr lang="en-US" smtClean="0">
                <a:solidFill>
                  <a:schemeClr val="tx1"/>
                </a:solidFill>
              </a:rPr>
              <a:t>    } while (i&lt;=N-M &amp;&amp; j&lt;M) ;</a:t>
            </a:r>
          </a:p>
          <a:p>
            <a:r>
              <a:rPr lang="en-US" smtClean="0">
                <a:solidFill>
                  <a:schemeClr val="tx1"/>
                </a:solidFill>
              </a:rPr>
              <a:t>    if (j==M) return i;</a:t>
            </a:r>
          </a:p>
          <a:p>
            <a:r>
              <a:rPr lang="en-US" smtClean="0">
                <a:solidFill>
                  <a:schemeClr val="tx1"/>
                </a:solidFill>
              </a:rPr>
              <a:t>    else return -1;</a:t>
            </a:r>
          </a:p>
          <a:p>
            <a:r>
              <a:rPr lang="en-US" smtClean="0">
                <a:solidFill>
                  <a:schemeClr val="tx1"/>
                </a:solidFill>
                <a:latin typeface="Courier New" pitchFamily="49" charset="0"/>
                <a:cs typeface="Courier New" pitchFamily="49" charset="0"/>
              </a:rPr>
              <a:t>}//end </a:t>
            </a:r>
            <a:r>
              <a:rPr lang="en-US" smtClean="0">
                <a:solidFill>
                  <a:schemeClr val="tx1"/>
                </a:solidFill>
                <a:latin typeface="Courier New" pitchFamily="49" charset="0"/>
                <a:cs typeface="Courier New" pitchFamily="49" charset="0"/>
              </a:rPr>
              <a:t>KMPSearch</a:t>
            </a:r>
            <a:endParaRPr lang="en-US" smtClean="0">
              <a:solidFill>
                <a:schemeClr val="tx1"/>
              </a:solidFill>
              <a:latin typeface="Courier New" pitchFamily="49" charset="0"/>
              <a:cs typeface="Courier New" pitchFamily="49" charset="0"/>
            </a:endParaRPr>
          </a:p>
          <a:p>
            <a:endParaRPr lang="en-US">
              <a:solidFill>
                <a:schemeClr val="tx1"/>
              </a:solidFill>
              <a:latin typeface="Courier New" pitchFamily="49" charset="0"/>
              <a:cs typeface="Courier New" pitchFamily="49"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1. Giới thiệu</a:t>
            </a:r>
            <a:endParaRPr lang="en-US"/>
          </a:p>
        </p:txBody>
      </p:sp>
      <p:sp>
        <p:nvSpPr>
          <p:cNvPr id="3" name="Content Placeholder 2"/>
          <p:cNvSpPr>
            <a:spLocks noGrp="1"/>
          </p:cNvSpPr>
          <p:nvPr>
            <p:ph idx="1"/>
          </p:nvPr>
        </p:nvSpPr>
        <p:spPr/>
        <p:txBody>
          <a:bodyPr/>
          <a:lstStyle/>
          <a:p>
            <a:r>
              <a:rPr lang="en-US" smtClean="0"/>
              <a:t>Bài học này sẽ trình bầy một số giải thuật tìm kiếm cho hai bài toán tìm kiếm cơ bản: </a:t>
            </a:r>
          </a:p>
          <a:p>
            <a:pPr lvl="1"/>
            <a:r>
              <a:rPr lang="en-US" smtClean="0"/>
              <a:t>Thứ nhất, là bài toán tìm một phần tử trong một dãy phần tử cho trước theo một khoá tìm kiếm  </a:t>
            </a:r>
          </a:p>
          <a:p>
            <a:pPr lvl="1"/>
            <a:r>
              <a:rPr lang="en-US" smtClean="0"/>
              <a:t>Thứ hai, là tìm sự xuất hiện của một chuỗi con trong một chuỗi cho trước</a:t>
            </a:r>
            <a:endParaRPr lang="en-US"/>
          </a:p>
        </p:txBody>
      </p:sp>
      <p:sp>
        <p:nvSpPr>
          <p:cNvPr id="5" name="Footer Placeholder 4"/>
          <p:cNvSpPr>
            <a:spLocks noGrp="1"/>
          </p:cNvSpPr>
          <p:nvPr>
            <p:ph type="ftr" sz="quarter" idx="11"/>
          </p:nvPr>
        </p:nvSpPr>
        <p:spPr/>
        <p:txBody>
          <a:bodyPr/>
          <a:lstStyle/>
          <a:p>
            <a:r>
              <a:rPr lang="vi-VN" smtClean="0"/>
              <a:t>Chương 12: Các Giải thuật Tìm Kiếm</a:t>
            </a:r>
            <a:endParaRPr lang="en-US"/>
          </a:p>
        </p:txBody>
      </p:sp>
      <p:sp>
        <p:nvSpPr>
          <p:cNvPr id="4" name="Slide Number Placeholder 3"/>
          <p:cNvSpPr>
            <a:spLocks noGrp="1"/>
          </p:cNvSpPr>
          <p:nvPr>
            <p:ph type="sldNum" sz="quarter" idx="12"/>
          </p:nvPr>
        </p:nvSpPr>
        <p:spPr/>
        <p:txBody>
          <a:bodyPr/>
          <a:lstStyle/>
          <a:p>
            <a:fld id="{2DA9628B-B895-4617-9ADC-CCEA5470603A}" type="slidenum">
              <a:rPr lang="en-US" smtClean="0"/>
              <a:pPr/>
              <a:t>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1. Giới thiệu</a:t>
            </a:r>
            <a:endParaRPr lang="en-US"/>
          </a:p>
        </p:txBody>
      </p:sp>
      <p:sp>
        <p:nvSpPr>
          <p:cNvPr id="3" name="Content Placeholder 2"/>
          <p:cNvSpPr>
            <a:spLocks noGrp="1"/>
          </p:cNvSpPr>
          <p:nvPr>
            <p:ph idx="1"/>
          </p:nvPr>
        </p:nvSpPr>
        <p:spPr/>
        <p:txBody>
          <a:bodyPr>
            <a:normAutofit/>
          </a:bodyPr>
          <a:lstStyle/>
          <a:p>
            <a:r>
              <a:rPr lang="en-US" smtClean="0"/>
              <a:t>Với bài toán thứ nhất, có hai chiến lược tìm kiếm là tìm kiếm bằng cách so sánh hay tìm kiếm trực tiếp dựa vào giá trị khoá cần tìm</a:t>
            </a:r>
          </a:p>
          <a:p>
            <a:r>
              <a:rPr lang="en-US" smtClean="0"/>
              <a:t>Với bài toán thứ hai cũng có nhiều giải thuật khác nhau, từ giải thuật tìm kiếm đơn giản (còn gọi là tìm kiếm thô), cho đến các giải thuật khá phức tạp như của Knuth-Morris-Pratt và của Boyer-Moore</a:t>
            </a:r>
            <a:endParaRPr lang="en-US"/>
          </a:p>
        </p:txBody>
      </p:sp>
      <p:sp>
        <p:nvSpPr>
          <p:cNvPr id="4" name="Footer Placeholder 3"/>
          <p:cNvSpPr>
            <a:spLocks noGrp="1"/>
          </p:cNvSpPr>
          <p:nvPr>
            <p:ph type="ftr" sz="quarter" idx="11"/>
          </p:nvPr>
        </p:nvSpPr>
        <p:spPr/>
        <p:txBody>
          <a:bodyPr/>
          <a:lstStyle/>
          <a:p>
            <a:r>
              <a:rPr lang="vi-VN" smtClean="0"/>
              <a:t>Chương 12: Các Giải thuật Tìm Kiếm</a:t>
            </a:r>
            <a:endParaRPr lang="en-US"/>
          </a:p>
        </p:txBody>
      </p:sp>
      <p:sp>
        <p:nvSpPr>
          <p:cNvPr id="5" name="Slide Number Placeholder 4"/>
          <p:cNvSpPr>
            <a:spLocks noGrp="1"/>
          </p:cNvSpPr>
          <p:nvPr>
            <p:ph type="sldNum" sz="quarter" idx="12"/>
          </p:nvPr>
        </p:nvSpPr>
        <p:spPr/>
        <p:txBody>
          <a:bodyPr/>
          <a:lstStyle/>
          <a:p>
            <a:fld id="{2DA9628B-B895-4617-9ADC-CCEA5470603A}" type="slidenum">
              <a:rPr lang="en-US" smtClean="0"/>
              <a:pPr/>
              <a:t>4</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mtClean="0"/>
              <a:t>2. Các giải thuật tìm kiếm phần tử</a:t>
            </a:r>
            <a:endParaRPr lang="en-US"/>
          </a:p>
        </p:txBody>
      </p:sp>
      <p:sp>
        <p:nvSpPr>
          <p:cNvPr id="3" name="Content Placeholder 2"/>
          <p:cNvSpPr>
            <a:spLocks noGrp="1"/>
          </p:cNvSpPr>
          <p:nvPr>
            <p:ph idx="1"/>
          </p:nvPr>
        </p:nvSpPr>
        <p:spPr/>
        <p:txBody>
          <a:bodyPr>
            <a:normAutofit/>
          </a:bodyPr>
          <a:lstStyle/>
          <a:p>
            <a:r>
              <a:rPr lang="en-US" smtClean="0"/>
              <a:t>Đặt bài toán:</a:t>
            </a:r>
          </a:p>
          <a:p>
            <a:pPr lvl="1"/>
            <a:r>
              <a:rPr lang="en-US" smtClean="0"/>
              <a:t>Để đơn giản cho việc trình bầy ý tưởng các giải thuật, ta sẽ chọn bài toán ở dạng đơn giản nhất như sau: Cho một dãy N số A = (a</a:t>
            </a:r>
            <a:r>
              <a:rPr lang="en-US" baseline="-25000" smtClean="0"/>
              <a:t>0</a:t>
            </a:r>
            <a:r>
              <a:rPr lang="en-US" smtClean="0"/>
              <a:t>, a</a:t>
            </a:r>
            <a:r>
              <a:rPr lang="en-US" baseline="-25000" smtClean="0"/>
              <a:t>1</a:t>
            </a:r>
            <a:r>
              <a:rPr lang="en-US" smtClean="0"/>
              <a:t>,…, a</a:t>
            </a:r>
            <a:r>
              <a:rPr lang="en-US" baseline="-25000" smtClean="0"/>
              <a:t>N-1</a:t>
            </a:r>
            <a:r>
              <a:rPr lang="en-US" smtClean="0"/>
              <a:t>) và giá trị cần tìm K (khoá tìm kiếm). Yêu cầu tìm vị trí một phần tử có giá trị bằng K. </a:t>
            </a:r>
          </a:p>
          <a:p>
            <a:r>
              <a:rPr lang="en-US" smtClean="0"/>
              <a:t>Có 2 chiến lược tìm kiếm:</a:t>
            </a:r>
          </a:p>
          <a:p>
            <a:pPr lvl="1"/>
            <a:r>
              <a:rPr lang="en-US" smtClean="0"/>
              <a:t>Tìm kiếm bằng cách so sánh:</a:t>
            </a:r>
          </a:p>
          <a:p>
            <a:pPr lvl="1"/>
            <a:r>
              <a:rPr lang="en-US" smtClean="0"/>
              <a:t>Tìm kiếm dựa trực tiếp vào giá trị khóa: </a:t>
            </a:r>
            <a:endParaRPr lang="en-US"/>
          </a:p>
        </p:txBody>
      </p:sp>
      <p:sp>
        <p:nvSpPr>
          <p:cNvPr id="4" name="Footer Placeholder 3"/>
          <p:cNvSpPr>
            <a:spLocks noGrp="1"/>
          </p:cNvSpPr>
          <p:nvPr>
            <p:ph type="ftr" sz="quarter" idx="11"/>
          </p:nvPr>
        </p:nvSpPr>
        <p:spPr/>
        <p:txBody>
          <a:bodyPr/>
          <a:lstStyle/>
          <a:p>
            <a:r>
              <a:rPr lang="vi-VN" smtClean="0"/>
              <a:t>Chương 12: Các Giải thuật Tìm Kiếm</a:t>
            </a:r>
            <a:endParaRPr lang="en-US"/>
          </a:p>
        </p:txBody>
      </p:sp>
      <p:sp>
        <p:nvSpPr>
          <p:cNvPr id="5" name="Slide Number Placeholder 4"/>
          <p:cNvSpPr>
            <a:spLocks noGrp="1"/>
          </p:cNvSpPr>
          <p:nvPr>
            <p:ph type="sldNum" sz="quarter" idx="12"/>
          </p:nvPr>
        </p:nvSpPr>
        <p:spPr/>
        <p:txBody>
          <a:bodyPr/>
          <a:lstStyle/>
          <a:p>
            <a:fld id="{2DA9628B-B895-4617-9ADC-CCEA5470603A}" type="slidenum">
              <a:rPr lang="en-US" smtClean="0"/>
              <a:pPr/>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Tìm kiếm bằng so sánh</a:t>
            </a:r>
            <a:endParaRPr lang="en-US"/>
          </a:p>
        </p:txBody>
      </p:sp>
      <p:sp>
        <p:nvSpPr>
          <p:cNvPr id="3" name="Content Placeholder 2"/>
          <p:cNvSpPr>
            <a:spLocks noGrp="1"/>
          </p:cNvSpPr>
          <p:nvPr>
            <p:ph idx="1"/>
          </p:nvPr>
        </p:nvSpPr>
        <p:spPr/>
        <p:txBody>
          <a:bodyPr>
            <a:normAutofit/>
          </a:bodyPr>
          <a:lstStyle/>
          <a:p>
            <a:r>
              <a:rPr lang="en-US" smtClean="0"/>
              <a:t>Ý tưởng chung: từ khóa tìm kiếm K, ta chưa biết được vị trí của phần tử cần tìm, nên tiến hành so sánh K với lần lượt các phần tử trong dãy cần tìm cho đến khi ra kết quả (hoặc tìm thấy hoặc không tìm thấy)</a:t>
            </a:r>
          </a:p>
          <a:p>
            <a:r>
              <a:rPr lang="en-US" smtClean="0"/>
              <a:t>Có 2 loại giải thuật tìm kiếm theo cách này:</a:t>
            </a:r>
          </a:p>
          <a:p>
            <a:pPr lvl="1"/>
            <a:r>
              <a:rPr lang="en-US" smtClean="0"/>
              <a:t>Tìm kiếm tuần tự (Sequential Search)</a:t>
            </a:r>
          </a:p>
          <a:p>
            <a:pPr lvl="1"/>
            <a:r>
              <a:rPr lang="en-US" smtClean="0"/>
              <a:t>Tìm kiếm nhị phân (Binary Search)</a:t>
            </a:r>
            <a:endParaRPr lang="en-US"/>
          </a:p>
        </p:txBody>
      </p:sp>
      <p:sp>
        <p:nvSpPr>
          <p:cNvPr id="4" name="Footer Placeholder 3"/>
          <p:cNvSpPr>
            <a:spLocks noGrp="1"/>
          </p:cNvSpPr>
          <p:nvPr>
            <p:ph type="ftr" sz="quarter" idx="11"/>
          </p:nvPr>
        </p:nvSpPr>
        <p:spPr/>
        <p:txBody>
          <a:bodyPr/>
          <a:lstStyle/>
          <a:p>
            <a:r>
              <a:rPr lang="vi-VN" smtClean="0"/>
              <a:t>Chương 12: Các Giải thuật Tìm Kiếm</a:t>
            </a:r>
            <a:endParaRPr lang="en-US"/>
          </a:p>
        </p:txBody>
      </p:sp>
      <p:sp>
        <p:nvSpPr>
          <p:cNvPr id="5" name="Slide Number Placeholder 4"/>
          <p:cNvSpPr>
            <a:spLocks noGrp="1"/>
          </p:cNvSpPr>
          <p:nvPr>
            <p:ph type="sldNum" sz="quarter" idx="12"/>
          </p:nvPr>
        </p:nvSpPr>
        <p:spPr/>
        <p:txBody>
          <a:bodyPr/>
          <a:lstStyle/>
          <a:p>
            <a:fld id="{2DA9628B-B895-4617-9ADC-CCEA5470603A}" type="slidenum">
              <a:rPr lang="en-US" smtClean="0"/>
              <a:pPr/>
              <a:t>6</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Tìm kiếm tuần tự</a:t>
            </a:r>
            <a:endParaRPr lang="en-US"/>
          </a:p>
        </p:txBody>
      </p:sp>
      <p:sp>
        <p:nvSpPr>
          <p:cNvPr id="3" name="Content Placeholder 2"/>
          <p:cNvSpPr>
            <a:spLocks noGrp="1"/>
          </p:cNvSpPr>
          <p:nvPr>
            <p:ph idx="1"/>
          </p:nvPr>
        </p:nvSpPr>
        <p:spPr/>
        <p:txBody>
          <a:bodyPr/>
          <a:lstStyle/>
          <a:p>
            <a:r>
              <a:rPr lang="en-US" smtClean="0"/>
              <a:t>Ý tưởng giải thuật:</a:t>
            </a:r>
          </a:p>
          <a:p>
            <a:pPr lvl="1"/>
            <a:r>
              <a:rPr lang="en-US" smtClean="0"/>
              <a:t>Để tìm phần tử bằng K trong dãy N số A = (a</a:t>
            </a:r>
            <a:r>
              <a:rPr lang="en-US" baseline="-25000" smtClean="0"/>
              <a:t>0</a:t>
            </a:r>
            <a:r>
              <a:rPr lang="en-US" smtClean="0"/>
              <a:t>, a</a:t>
            </a:r>
            <a:r>
              <a:rPr lang="en-US" baseline="-25000" smtClean="0"/>
              <a:t>1</a:t>
            </a:r>
            <a:r>
              <a:rPr lang="en-US" smtClean="0"/>
              <a:t>,…, a</a:t>
            </a:r>
            <a:r>
              <a:rPr lang="en-US" baseline="-25000" smtClean="0"/>
              <a:t>N-1</a:t>
            </a:r>
            <a:r>
              <a:rPr lang="en-US" smtClean="0"/>
              <a:t>), tiến hành so sánh K với lần lượt các phần tử trong dãy, cho đến khi:</a:t>
            </a:r>
          </a:p>
          <a:p>
            <a:pPr lvl="2"/>
            <a:r>
              <a:rPr lang="en-US" smtClean="0"/>
              <a:t>Hoặc tìm thấy phần tử a</a:t>
            </a:r>
            <a:r>
              <a:rPr lang="en-US" baseline="-25000" smtClean="0"/>
              <a:t>i</a:t>
            </a:r>
            <a:r>
              <a:rPr lang="en-US" smtClean="0"/>
              <a:t> = K, thì trả về vị trí i cần tìm</a:t>
            </a:r>
          </a:p>
          <a:p>
            <a:pPr lvl="2"/>
            <a:r>
              <a:rPr lang="en-US" smtClean="0"/>
              <a:t>Hoặc đã so sánh với toàn bộ các phần tử của dãy nhưng vẫn không thấy, thì trả về kết quả không tìm thấy.</a:t>
            </a:r>
            <a:endParaRPr lang="en-US"/>
          </a:p>
        </p:txBody>
      </p:sp>
      <p:sp>
        <p:nvSpPr>
          <p:cNvPr id="4" name="Footer Placeholder 3"/>
          <p:cNvSpPr>
            <a:spLocks noGrp="1"/>
          </p:cNvSpPr>
          <p:nvPr>
            <p:ph type="ftr" sz="quarter" idx="11"/>
          </p:nvPr>
        </p:nvSpPr>
        <p:spPr/>
        <p:txBody>
          <a:bodyPr/>
          <a:lstStyle/>
          <a:p>
            <a:r>
              <a:rPr lang="vi-VN" smtClean="0"/>
              <a:t>Chương 12: Các Giải thuật Tìm Kiếm</a:t>
            </a:r>
            <a:endParaRPr lang="en-US"/>
          </a:p>
        </p:txBody>
      </p:sp>
      <p:sp>
        <p:nvSpPr>
          <p:cNvPr id="5" name="Slide Number Placeholder 4"/>
          <p:cNvSpPr>
            <a:spLocks noGrp="1"/>
          </p:cNvSpPr>
          <p:nvPr>
            <p:ph type="sldNum" sz="quarter" idx="12"/>
          </p:nvPr>
        </p:nvSpPr>
        <p:spPr/>
        <p:txBody>
          <a:bodyPr/>
          <a:lstStyle/>
          <a:p>
            <a:fld id="{2DA9628B-B895-4617-9ADC-CCEA5470603A}" type="slidenum">
              <a:rPr lang="en-US" smtClean="0"/>
              <a:pPr/>
              <a:t>7</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Tìm kiếm tuần tự</a:t>
            </a:r>
            <a:endParaRPr lang="en-US"/>
          </a:p>
        </p:txBody>
      </p:sp>
      <p:sp>
        <p:nvSpPr>
          <p:cNvPr id="3" name="Content Placeholder 2"/>
          <p:cNvSpPr>
            <a:spLocks noGrp="1"/>
          </p:cNvSpPr>
          <p:nvPr>
            <p:ph idx="1"/>
          </p:nvPr>
        </p:nvSpPr>
        <p:spPr/>
        <p:txBody>
          <a:bodyPr/>
          <a:lstStyle/>
          <a:p>
            <a:r>
              <a:rPr lang="en-US" smtClean="0"/>
              <a:t>Cài đặt hàm</a:t>
            </a:r>
          </a:p>
          <a:p>
            <a:endParaRPr lang="en-US"/>
          </a:p>
        </p:txBody>
      </p:sp>
      <p:sp>
        <p:nvSpPr>
          <p:cNvPr id="4" name="Footer Placeholder 3"/>
          <p:cNvSpPr>
            <a:spLocks noGrp="1"/>
          </p:cNvSpPr>
          <p:nvPr>
            <p:ph type="ftr" sz="quarter" idx="11"/>
          </p:nvPr>
        </p:nvSpPr>
        <p:spPr/>
        <p:txBody>
          <a:bodyPr/>
          <a:lstStyle/>
          <a:p>
            <a:r>
              <a:rPr lang="vi-VN" smtClean="0"/>
              <a:t>Chương 12: Các Giải thuật Tìm Kiếm</a:t>
            </a:r>
            <a:endParaRPr lang="en-US"/>
          </a:p>
        </p:txBody>
      </p:sp>
      <p:sp>
        <p:nvSpPr>
          <p:cNvPr id="5" name="Slide Number Placeholder 4"/>
          <p:cNvSpPr>
            <a:spLocks noGrp="1"/>
          </p:cNvSpPr>
          <p:nvPr>
            <p:ph type="sldNum" sz="quarter" idx="12"/>
          </p:nvPr>
        </p:nvSpPr>
        <p:spPr/>
        <p:txBody>
          <a:bodyPr/>
          <a:lstStyle/>
          <a:p>
            <a:fld id="{2DA9628B-B895-4617-9ADC-CCEA5470603A}" type="slidenum">
              <a:rPr lang="en-US" smtClean="0"/>
              <a:pPr/>
              <a:t>8</a:t>
            </a:fld>
            <a:endParaRPr lang="en-US"/>
          </a:p>
        </p:txBody>
      </p:sp>
      <p:sp>
        <p:nvSpPr>
          <p:cNvPr id="6" name="Rounded Rectangle 5"/>
          <p:cNvSpPr/>
          <p:nvPr/>
        </p:nvSpPr>
        <p:spPr>
          <a:xfrm>
            <a:off x="838200" y="2286000"/>
            <a:ext cx="7391400" cy="3810000"/>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smtClean="0">
                <a:solidFill>
                  <a:schemeClr val="tx1"/>
                </a:solidFill>
                <a:latin typeface="Courier New" pitchFamily="49" charset="0"/>
                <a:cs typeface="Courier New" pitchFamily="49" charset="0"/>
              </a:rPr>
              <a:t>int SequentialSearch(int A[], int N, int K)</a:t>
            </a:r>
            <a:r>
              <a:rPr lang="en-US" sz="2000" smtClean="0">
                <a:solidFill>
                  <a:schemeClr val="tx1"/>
                </a:solidFill>
                <a:latin typeface="Courier New" pitchFamily="49" charset="0"/>
                <a:cs typeface="Courier New" pitchFamily="49" charset="0"/>
              </a:rPr>
              <a:t> {</a:t>
            </a:r>
          </a:p>
          <a:p>
            <a:r>
              <a:rPr lang="en-US" sz="2000" smtClean="0">
                <a:solidFill>
                  <a:schemeClr val="tx1"/>
                </a:solidFill>
                <a:latin typeface="Courier New" pitchFamily="49" charset="0"/>
                <a:cs typeface="Courier New" pitchFamily="49" charset="0"/>
              </a:rPr>
              <a:t>    int i=0;</a:t>
            </a:r>
          </a:p>
          <a:p>
            <a:r>
              <a:rPr lang="en-US" sz="2000" smtClean="0">
                <a:solidFill>
                  <a:schemeClr val="tx1"/>
                </a:solidFill>
                <a:latin typeface="Courier New" pitchFamily="49" charset="0"/>
                <a:cs typeface="Courier New" pitchFamily="49" charset="0"/>
              </a:rPr>
              <a:t>    while (i&lt;N &amp;&amp; A[i] != K) i++;</a:t>
            </a:r>
          </a:p>
          <a:p>
            <a:r>
              <a:rPr lang="en-US" sz="2000" smtClean="0">
                <a:solidFill>
                  <a:schemeClr val="tx1"/>
                </a:solidFill>
                <a:latin typeface="Courier New" pitchFamily="49" charset="0"/>
                <a:cs typeface="Courier New" pitchFamily="49" charset="0"/>
              </a:rPr>
              <a:t>    if (i&lt;N) return i;  //Tìm thấy</a:t>
            </a:r>
          </a:p>
          <a:p>
            <a:r>
              <a:rPr lang="en-US" sz="2000" smtClean="0">
                <a:solidFill>
                  <a:schemeClr val="tx1"/>
                </a:solidFill>
                <a:latin typeface="Courier New" pitchFamily="49" charset="0"/>
                <a:cs typeface="Courier New" pitchFamily="49" charset="0"/>
              </a:rPr>
              <a:t>    return -1; 		//Không tìm thấy</a:t>
            </a:r>
          </a:p>
          <a:p>
            <a:r>
              <a:rPr lang="en-US" sz="2000" smtClean="0">
                <a:solidFill>
                  <a:schemeClr val="tx1"/>
                </a:solidFill>
                <a:latin typeface="Courier New" pitchFamily="49" charset="0"/>
                <a:cs typeface="Courier New" pitchFamily="49" charset="0"/>
              </a:rPr>
              <a:t>}</a:t>
            </a:r>
            <a:endParaRPr lang="en-US" sz="2000">
              <a:solidFill>
                <a:schemeClr val="tx1"/>
              </a:solidFill>
              <a:latin typeface="Courier New" pitchFamily="49" charset="0"/>
              <a:cs typeface="Courier New" pitchFamily="49"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Tìm kiếm nhị phân</a:t>
            </a:r>
            <a:endParaRPr lang="en-US"/>
          </a:p>
        </p:txBody>
      </p:sp>
      <p:sp>
        <p:nvSpPr>
          <p:cNvPr id="3" name="Content Placeholder 2"/>
          <p:cNvSpPr>
            <a:spLocks noGrp="1"/>
          </p:cNvSpPr>
          <p:nvPr>
            <p:ph idx="1"/>
          </p:nvPr>
        </p:nvSpPr>
        <p:spPr/>
        <p:txBody>
          <a:bodyPr>
            <a:normAutofit fontScale="92500" lnSpcReduction="10000"/>
          </a:bodyPr>
          <a:lstStyle/>
          <a:p>
            <a:r>
              <a:rPr lang="en-US" smtClean="0"/>
              <a:t>Ý tưởng giải thuật:</a:t>
            </a:r>
          </a:p>
          <a:p>
            <a:pPr lvl="1"/>
            <a:r>
              <a:rPr lang="en-US" smtClean="0"/>
              <a:t>Để tìm phần tử bằng K trong dãy N số A = (a</a:t>
            </a:r>
            <a:r>
              <a:rPr lang="en-US" baseline="-25000" smtClean="0"/>
              <a:t>0</a:t>
            </a:r>
            <a:r>
              <a:rPr lang="en-US" smtClean="0"/>
              <a:t>, a</a:t>
            </a:r>
            <a:r>
              <a:rPr lang="en-US" baseline="-25000" smtClean="0"/>
              <a:t>1</a:t>
            </a:r>
            <a:r>
              <a:rPr lang="en-US" smtClean="0"/>
              <a:t>,…, a</a:t>
            </a:r>
            <a:r>
              <a:rPr lang="en-US" baseline="-25000" smtClean="0"/>
              <a:t>N-1</a:t>
            </a:r>
            <a:r>
              <a:rPr lang="en-US" smtClean="0"/>
              <a:t>), thì giải thuật này có một yêu cầu là dãy A đã được sắp xếp, giả sử là theo chiều tăng dần. Các bước của giải thuật đệ quy này như sau:</a:t>
            </a:r>
          </a:p>
          <a:p>
            <a:pPr lvl="2"/>
            <a:r>
              <a:rPr lang="en-US" smtClean="0"/>
              <a:t>So sánh K với phần tử a</a:t>
            </a:r>
            <a:r>
              <a:rPr lang="en-US" baseline="-25000" smtClean="0"/>
              <a:t>m</a:t>
            </a:r>
            <a:r>
              <a:rPr lang="en-US" smtClean="0"/>
              <a:t> ở giữa dãy (m=N/2). Có 3 khả năng xảy ra:</a:t>
            </a:r>
          </a:p>
          <a:p>
            <a:pPr lvl="3"/>
            <a:r>
              <a:rPr lang="en-US" smtClean="0"/>
              <a:t>Nếu K = a</a:t>
            </a:r>
            <a:r>
              <a:rPr lang="en-US" baseline="-25000" smtClean="0"/>
              <a:t>m</a:t>
            </a:r>
            <a:r>
              <a:rPr lang="en-US" smtClean="0"/>
              <a:t> thì trả về vị trí tìm thấy m</a:t>
            </a:r>
          </a:p>
          <a:p>
            <a:pPr lvl="3"/>
            <a:r>
              <a:rPr lang="en-US" smtClean="0"/>
              <a:t>Nếu K &lt; a</a:t>
            </a:r>
            <a:r>
              <a:rPr lang="en-US" baseline="-25000" smtClean="0"/>
              <a:t>m</a:t>
            </a:r>
            <a:r>
              <a:rPr lang="en-US" smtClean="0"/>
              <a:t> thì tìm K trong dãy (a</a:t>
            </a:r>
            <a:r>
              <a:rPr lang="en-US" baseline="-25000" smtClean="0"/>
              <a:t>0</a:t>
            </a:r>
            <a:r>
              <a:rPr lang="en-US" smtClean="0"/>
              <a:t>,a</a:t>
            </a:r>
            <a:r>
              <a:rPr lang="en-US" baseline="-25000" smtClean="0"/>
              <a:t>1</a:t>
            </a:r>
            <a:r>
              <a:rPr lang="en-US" smtClean="0"/>
              <a:t>,…,a</a:t>
            </a:r>
            <a:r>
              <a:rPr lang="en-US" baseline="-25000" smtClean="0"/>
              <a:t>m-1</a:t>
            </a:r>
            <a:r>
              <a:rPr lang="en-US" smtClean="0"/>
              <a:t>)</a:t>
            </a:r>
          </a:p>
          <a:p>
            <a:pPr lvl="3"/>
            <a:r>
              <a:rPr lang="en-US" smtClean="0"/>
              <a:t>Trái lại, thì tìm K trong dãy (a</a:t>
            </a:r>
            <a:r>
              <a:rPr lang="en-US" baseline="-25000" smtClean="0"/>
              <a:t>m+1</a:t>
            </a:r>
            <a:r>
              <a:rPr lang="en-US" smtClean="0"/>
              <a:t>,a</a:t>
            </a:r>
            <a:r>
              <a:rPr lang="en-US" baseline="-25000" smtClean="0"/>
              <a:t>m+2</a:t>
            </a:r>
            <a:r>
              <a:rPr lang="en-US" smtClean="0"/>
              <a:t>,…,a</a:t>
            </a:r>
            <a:r>
              <a:rPr lang="en-US" baseline="-25000" smtClean="0"/>
              <a:t>N-1</a:t>
            </a:r>
            <a:r>
              <a:rPr lang="en-US" smtClean="0"/>
              <a:t>)</a:t>
            </a:r>
          </a:p>
          <a:p>
            <a:pPr lvl="2"/>
            <a:r>
              <a:rPr lang="en-US" smtClean="0"/>
              <a:t>Điểm dừng: khi tìm thấy hoặc khi dãy không còn phần tử nào thì trả về kết quả không tìm thấy.</a:t>
            </a:r>
            <a:endParaRPr lang="en-US"/>
          </a:p>
        </p:txBody>
      </p:sp>
      <p:sp>
        <p:nvSpPr>
          <p:cNvPr id="4" name="Footer Placeholder 3"/>
          <p:cNvSpPr>
            <a:spLocks noGrp="1"/>
          </p:cNvSpPr>
          <p:nvPr>
            <p:ph type="ftr" sz="quarter" idx="11"/>
          </p:nvPr>
        </p:nvSpPr>
        <p:spPr/>
        <p:txBody>
          <a:bodyPr/>
          <a:lstStyle/>
          <a:p>
            <a:r>
              <a:rPr lang="vi-VN" smtClean="0"/>
              <a:t>Chương 12: Các Giải thuật Tìm Kiếm</a:t>
            </a:r>
            <a:endParaRPr lang="en-US"/>
          </a:p>
        </p:txBody>
      </p:sp>
      <p:sp>
        <p:nvSpPr>
          <p:cNvPr id="5" name="Slide Number Placeholder 4"/>
          <p:cNvSpPr>
            <a:spLocks noGrp="1"/>
          </p:cNvSpPr>
          <p:nvPr>
            <p:ph type="sldNum" sz="quarter" idx="12"/>
          </p:nvPr>
        </p:nvSpPr>
        <p:spPr/>
        <p:txBody>
          <a:bodyPr/>
          <a:lstStyle/>
          <a:p>
            <a:fld id="{2DA9628B-B895-4617-9ADC-CCEA5470603A}" type="slidenum">
              <a:rPr lang="en-US" smtClean="0"/>
              <a:pPr/>
              <a:t>9</a:t>
            </a:fld>
            <a:endParaRPr lang="en-US"/>
          </a:p>
        </p:txBody>
      </p:sp>
    </p:spTree>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776</TotalTime>
  <Words>2156</Words>
  <Application>Microsoft Office PowerPoint</Application>
  <PresentationFormat>On-screen Show (4:3)</PresentationFormat>
  <Paragraphs>381</Paragraphs>
  <Slides>22</Slides>
  <Notes>1</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1_Office Theme</vt:lpstr>
      <vt:lpstr>Phần 3: Cấu trúc dữ liệu  và Giải thuật</vt:lpstr>
      <vt:lpstr>Các nội dung chính</vt:lpstr>
      <vt:lpstr>1. Giới thiệu</vt:lpstr>
      <vt:lpstr>1. Giới thiệu</vt:lpstr>
      <vt:lpstr>2. Các giải thuật tìm kiếm phần tử</vt:lpstr>
      <vt:lpstr>Tìm kiếm bằng so sánh</vt:lpstr>
      <vt:lpstr>Tìm kiếm tuần tự</vt:lpstr>
      <vt:lpstr>Tìm kiếm tuần tự</vt:lpstr>
      <vt:lpstr>Tìm kiếm nhị phân</vt:lpstr>
      <vt:lpstr>Tìm kiếm nhị phân</vt:lpstr>
      <vt:lpstr>Tìm kiếm trực tiếp</vt:lpstr>
      <vt:lpstr>3. Tìm kiếm chuỗi con</vt:lpstr>
      <vt:lpstr>Giới thiệu bài toán</vt:lpstr>
      <vt:lpstr>Giải thuật tìm kiếm thô</vt:lpstr>
      <vt:lpstr>Giải thuật tìm kiếm thô</vt:lpstr>
      <vt:lpstr>Giải thuật tìm kiếm thô – cài đặt</vt:lpstr>
      <vt:lpstr>Cải tiến giải thuật tìm kiếm thô</vt:lpstr>
      <vt:lpstr>Giải thuật Knuth-Morris-Pratt</vt:lpstr>
      <vt:lpstr>Giải thuật Knuth-Morris-Pratt</vt:lpstr>
      <vt:lpstr>Giải thuật tìm overlap</vt:lpstr>
      <vt:lpstr>Giải thuật tìm overlap</vt:lpstr>
      <vt:lpstr>Giải thuật Knuth-Morris-Pratt</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Phần 3: Cấu trúc dữ liệu  và Giải thuật</dc:title>
  <dc:creator>Net</dc:creator>
  <cp:lastModifiedBy>Net</cp:lastModifiedBy>
  <cp:revision>18</cp:revision>
  <dcterms:created xsi:type="dcterms:W3CDTF">2010-12-02T14:11:16Z</dcterms:created>
  <dcterms:modified xsi:type="dcterms:W3CDTF">2014-04-16T16:17:28Z</dcterms:modified>
</cp:coreProperties>
</file>