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61" r:id="rId5"/>
    <p:sldId id="259" r:id="rId6"/>
    <p:sldId id="263" r:id="rId7"/>
    <p:sldId id="262" r:id="rId8"/>
    <p:sldId id="264" r:id="rId9"/>
    <p:sldId id="265" r:id="rId10"/>
    <p:sldId id="278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6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692CF-8B6B-41B3-AE99-B498B8A1EDE4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4E52AD-9684-479A-90AB-CAC77E7A6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6F1-CD42-4CCF-9D71-76D531E1C3C0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8FC49-C5EE-47E8-9B10-0CD4C2F1B04B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88F96-E392-4AAD-BAD5-3B976AC1FE13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E5F4-7A1E-4324-B876-BBE901DE7C29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5609-F071-4F76-BD91-E3D72230A1CE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9B0-CC57-4FD9-9FB9-1EB1C7435233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2270C-4C5B-4050-A6DE-8AD77D4B3568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B547-6685-4176-9C7E-CB540CCF8DA2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7A315-48ED-4DF5-9AD5-AC77EF12BFB8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DBB38-9A12-49FB-88F1-9C963A0AE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Chương 14: Tổ chức chương trình theo Hướng đối tượng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Các mô hình hướng </a:t>
            </a:r>
            <a:r>
              <a:rPr lang="en-US" smtClean="0"/>
              <a:t>đối </a:t>
            </a:r>
            <a:r>
              <a:rPr lang="en-US" smtClean="0"/>
              <a:t>tượng (tiếp)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Vai trò của UML</a:t>
            </a:r>
          </a:p>
          <a:p>
            <a:pPr lvl="1"/>
            <a:r>
              <a:rPr lang="en-US" smtClean="0"/>
              <a:t>Cung cấp các ký hiệu, các mô hình biểu diễn các giai đoạn phát triển phần mềm theo phương pháp hướng đối tượng</a:t>
            </a:r>
          </a:p>
          <a:p>
            <a:r>
              <a:rPr lang="en-US" smtClean="0"/>
              <a:t>Các mô </a:t>
            </a:r>
            <a:r>
              <a:rPr lang="en-US" smtClean="0"/>
              <a:t>hình UML</a:t>
            </a:r>
          </a:p>
          <a:p>
            <a:pPr lvl="1"/>
            <a:r>
              <a:rPr lang="en-US" b="1" smtClean="0"/>
              <a:t>Mô hình lớp </a:t>
            </a:r>
            <a:r>
              <a:rPr lang="en-US" smtClean="0"/>
              <a:t>(class diagram)</a:t>
            </a:r>
          </a:p>
          <a:p>
            <a:pPr lvl="1"/>
            <a:r>
              <a:rPr lang="en-US" b="1" smtClean="0"/>
              <a:t>Mô hình tuần tự </a:t>
            </a:r>
            <a:r>
              <a:rPr lang="en-US" smtClean="0"/>
              <a:t>(sequence diagram</a:t>
            </a:r>
            <a:r>
              <a:rPr lang="en-US" smtClean="0"/>
              <a:t>) </a:t>
            </a:r>
            <a:endParaRPr lang="en-US" smtClean="0"/>
          </a:p>
          <a:p>
            <a:pPr lvl="1"/>
            <a:r>
              <a:rPr lang="en-US" smtClean="0"/>
              <a:t>Mô hình hoạt động (activity diagram)</a:t>
            </a:r>
          </a:p>
          <a:p>
            <a:pPr lvl="1"/>
            <a:r>
              <a:rPr lang="en-US" smtClean="0"/>
              <a:t>Mô hình cộng tác (collaboration diagram)</a:t>
            </a:r>
          </a:p>
          <a:p>
            <a:pPr lvl="1"/>
            <a:r>
              <a:rPr lang="en-US" smtClean="0"/>
              <a:t>…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Diagram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Vai trò:</a:t>
            </a:r>
          </a:p>
          <a:p>
            <a:pPr lvl="1"/>
            <a:r>
              <a:rPr lang="en-US" smtClean="0"/>
              <a:t>Biểu diễn các lớp và quan hệ tĩnh giữa các lớp</a:t>
            </a:r>
          </a:p>
          <a:p>
            <a:pPr lvl="1"/>
            <a:r>
              <a:rPr lang="en-US" smtClean="0"/>
              <a:t>Quan hệ tĩnh bao gồm:</a:t>
            </a:r>
          </a:p>
          <a:p>
            <a:pPr lvl="2"/>
            <a:r>
              <a:rPr lang="en-US" smtClean="0"/>
              <a:t>Kế thừa (inheritance)</a:t>
            </a:r>
          </a:p>
          <a:p>
            <a:pPr lvl="2"/>
            <a:r>
              <a:rPr lang="en-US" smtClean="0"/>
              <a:t>Liên kết (association):</a:t>
            </a:r>
          </a:p>
          <a:p>
            <a:pPr lvl="3"/>
            <a:r>
              <a:rPr lang="en-US" smtClean="0"/>
              <a:t>Liên kết một ngôi (tự liên kết)</a:t>
            </a:r>
          </a:p>
          <a:p>
            <a:pPr lvl="3"/>
            <a:r>
              <a:rPr lang="en-US" smtClean="0"/>
              <a:t>Liên kết hai ngôi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Diagram (tiếp)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Ký hiệu cho lớp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42976" y="2643182"/>
            <a:ext cx="1785950" cy="4286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tx1"/>
                </a:solidFill>
              </a:rPr>
              <a:t>Class name</a:t>
            </a:r>
            <a:endParaRPr lang="en-US" sz="2000" b="1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2976" y="3071810"/>
            <a:ext cx="1785950" cy="10001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smtClean="0">
                <a:solidFill>
                  <a:schemeClr val="tx1"/>
                </a:solidFill>
              </a:rPr>
              <a:t>- Attributes</a:t>
            </a: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2976" y="4071942"/>
            <a:ext cx="1785950" cy="10001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smtClean="0">
                <a:solidFill>
                  <a:schemeClr val="tx1"/>
                </a:solidFill>
              </a:rPr>
              <a:t>+ Operations()</a:t>
            </a: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57752" y="2357430"/>
            <a:ext cx="33575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Mức độ che dấu (visibility):</a:t>
            </a:r>
          </a:p>
          <a:p>
            <a:endParaRPr lang="en-US" sz="2000"/>
          </a:p>
          <a:p>
            <a:r>
              <a:rPr lang="en-US" sz="2000" smtClean="0"/>
              <a:t>“-”: 	private</a:t>
            </a:r>
          </a:p>
          <a:p>
            <a:r>
              <a:rPr lang="en-US" sz="2000" smtClean="0"/>
              <a:t>“+”: 	public</a:t>
            </a:r>
          </a:p>
          <a:p>
            <a:r>
              <a:rPr lang="en-US" sz="2000" smtClean="0"/>
              <a:t>“#”: 	protected</a:t>
            </a:r>
            <a:endParaRPr lang="en-US" sz="2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Diagram (tiếp)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Ký hiệu cho các quan hệ: </a:t>
            </a:r>
            <a:r>
              <a:rPr lang="en-US" i="1" smtClean="0"/>
              <a:t>kế thừa</a:t>
            </a:r>
            <a:endParaRPr lang="en-US" i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857356" y="2500306"/>
            <a:ext cx="1785950" cy="1285884"/>
            <a:chOff x="1142976" y="2643182"/>
            <a:chExt cx="1785950" cy="1285884"/>
          </a:xfrm>
        </p:grpSpPr>
        <p:sp>
          <p:nvSpPr>
            <p:cNvPr id="5" name="Rectangle 4"/>
            <p:cNvSpPr/>
            <p:nvPr/>
          </p:nvSpPr>
          <p:spPr>
            <a:xfrm>
              <a:off x="1142976" y="2643182"/>
              <a:ext cx="1785950" cy="42862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A 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2976" y="3071810"/>
              <a:ext cx="1785950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- Attributes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2976" y="3500438"/>
              <a:ext cx="1785950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+ Operations()</a:t>
              </a:r>
              <a:endParaRPr lang="en-US" sz="200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857356" y="4357694"/>
            <a:ext cx="1785950" cy="1285884"/>
            <a:chOff x="1142976" y="2643182"/>
            <a:chExt cx="1785950" cy="1285884"/>
          </a:xfrm>
        </p:grpSpPr>
        <p:sp>
          <p:nvSpPr>
            <p:cNvPr id="10" name="Rectangle 9"/>
            <p:cNvSpPr/>
            <p:nvPr/>
          </p:nvSpPr>
          <p:spPr>
            <a:xfrm>
              <a:off x="1142976" y="2643182"/>
              <a:ext cx="1785950" cy="42862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B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142976" y="3071810"/>
              <a:ext cx="1785950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- Attributes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142976" y="3500438"/>
              <a:ext cx="1785950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+ Operations()</a:t>
              </a:r>
              <a:endParaRPr lang="en-US" sz="2000">
                <a:solidFill>
                  <a:schemeClr val="tx1"/>
                </a:solidFill>
              </a:endParaRPr>
            </a:p>
          </p:txBody>
        </p:sp>
      </p:grpSp>
      <p:cxnSp>
        <p:nvCxnSpPr>
          <p:cNvPr id="14" name="Straight Arrow Connector 13"/>
          <p:cNvCxnSpPr/>
          <p:nvPr/>
        </p:nvCxnSpPr>
        <p:spPr>
          <a:xfrm rot="5400000" flipH="1" flipV="1">
            <a:off x="2464579" y="4071942"/>
            <a:ext cx="571504" cy="1588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357686" y="364331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Lớp B kế thừa lớp A</a:t>
            </a:r>
            <a:endParaRPr lang="en-US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Diagram (tiếp)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Ký hiệu cho các quan hệ: </a:t>
            </a:r>
            <a:r>
              <a:rPr lang="en-US" i="1" smtClean="0"/>
              <a:t>liên kết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857224" y="2714620"/>
            <a:ext cx="1785950" cy="1285884"/>
            <a:chOff x="1142976" y="2643182"/>
            <a:chExt cx="1785950" cy="1285884"/>
          </a:xfrm>
        </p:grpSpPr>
        <p:sp>
          <p:nvSpPr>
            <p:cNvPr id="6" name="Rectangle 5"/>
            <p:cNvSpPr/>
            <p:nvPr/>
          </p:nvSpPr>
          <p:spPr>
            <a:xfrm>
              <a:off x="1142976" y="2643182"/>
              <a:ext cx="1785950" cy="42862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A 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2976" y="3071810"/>
              <a:ext cx="1785950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- Attributes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142976" y="3500438"/>
              <a:ext cx="1785950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+ Operations()</a:t>
              </a:r>
              <a:endParaRPr lang="en-US" sz="200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715140" y="2357430"/>
            <a:ext cx="1785950" cy="1285884"/>
            <a:chOff x="1142976" y="2643182"/>
            <a:chExt cx="1785950" cy="1285884"/>
          </a:xfrm>
        </p:grpSpPr>
        <p:sp>
          <p:nvSpPr>
            <p:cNvPr id="10" name="Rectangle 9"/>
            <p:cNvSpPr/>
            <p:nvPr/>
          </p:nvSpPr>
          <p:spPr>
            <a:xfrm>
              <a:off x="1142976" y="2643182"/>
              <a:ext cx="1785950" cy="42862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A 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142976" y="3071810"/>
              <a:ext cx="1785950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- Attributes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142976" y="3500438"/>
              <a:ext cx="1785950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+ Operations()</a:t>
              </a:r>
              <a:endParaRPr lang="en-US" sz="2000">
                <a:solidFill>
                  <a:schemeClr val="tx1"/>
                </a:solidFill>
              </a:endParaRPr>
            </a:p>
          </p:txBody>
        </p:sp>
      </p:grpSp>
      <p:cxnSp>
        <p:nvCxnSpPr>
          <p:cNvPr id="14" name="Straight Connector 13"/>
          <p:cNvCxnSpPr/>
          <p:nvPr/>
        </p:nvCxnSpPr>
        <p:spPr>
          <a:xfrm>
            <a:off x="2643174" y="2928934"/>
            <a:ext cx="12858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500430" y="3357562"/>
            <a:ext cx="85725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643174" y="3786190"/>
            <a:ext cx="12858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4500562" y="4500570"/>
            <a:ext cx="1785950" cy="1285884"/>
            <a:chOff x="1142976" y="2643182"/>
            <a:chExt cx="1785950" cy="1285884"/>
          </a:xfrm>
        </p:grpSpPr>
        <p:sp>
          <p:nvSpPr>
            <p:cNvPr id="23" name="Rectangle 22"/>
            <p:cNvSpPr/>
            <p:nvPr/>
          </p:nvSpPr>
          <p:spPr>
            <a:xfrm>
              <a:off x="1142976" y="2643182"/>
              <a:ext cx="1785950" cy="42862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B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142976" y="3071810"/>
              <a:ext cx="1785950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- Attributes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142976" y="3500438"/>
              <a:ext cx="1785950" cy="4286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+ Operations()</a:t>
              </a:r>
              <a:endParaRPr lang="en-US" sz="2000">
                <a:solidFill>
                  <a:schemeClr val="tx1"/>
                </a:solidFill>
              </a:endParaRPr>
            </a:p>
          </p:txBody>
        </p:sp>
      </p:grpSp>
      <p:cxnSp>
        <p:nvCxnSpPr>
          <p:cNvPr id="26" name="Straight Connector 25"/>
          <p:cNvCxnSpPr>
            <a:endCxn id="23" idx="0"/>
          </p:cNvCxnSpPr>
          <p:nvPr/>
        </p:nvCxnSpPr>
        <p:spPr>
          <a:xfrm rot="16200000" flipH="1">
            <a:off x="4625580" y="3732613"/>
            <a:ext cx="1500196" cy="3571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11" idx="1"/>
          </p:cNvCxnSpPr>
          <p:nvPr/>
        </p:nvCxnSpPr>
        <p:spPr>
          <a:xfrm>
            <a:off x="5357818" y="3000372"/>
            <a:ext cx="135732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42910" y="4500570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/>
              <a:t>Tự liên kết</a:t>
            </a:r>
            <a:endParaRPr lang="en-US" sz="2400"/>
          </a:p>
        </p:txBody>
      </p:sp>
      <p:sp>
        <p:nvSpPr>
          <p:cNvPr id="36" name="TextBox 35"/>
          <p:cNvSpPr txBox="1"/>
          <p:nvPr/>
        </p:nvSpPr>
        <p:spPr>
          <a:xfrm>
            <a:off x="6858016" y="4572008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L</a:t>
            </a:r>
            <a:r>
              <a:rPr lang="en-US" sz="2400" smtClean="0"/>
              <a:t>iên kết 2 ngôi</a:t>
            </a:r>
            <a:endParaRPr lang="en-US" sz="2400"/>
          </a:p>
        </p:txBody>
      </p:sp>
      <p:sp>
        <p:nvSpPr>
          <p:cNvPr id="39" name="TextBox 38"/>
          <p:cNvSpPr txBox="1"/>
          <p:nvPr/>
        </p:nvSpPr>
        <p:spPr>
          <a:xfrm>
            <a:off x="2643174" y="2500306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0..1</a:t>
            </a:r>
            <a:endParaRPr lang="en-US" sz="2400"/>
          </a:p>
        </p:txBody>
      </p:sp>
      <p:sp>
        <p:nvSpPr>
          <p:cNvPr id="40" name="TextBox 39"/>
          <p:cNvSpPr txBox="1"/>
          <p:nvPr/>
        </p:nvSpPr>
        <p:spPr>
          <a:xfrm>
            <a:off x="2643174" y="378619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1</a:t>
            </a:r>
            <a:endParaRPr lang="en-US" sz="2400"/>
          </a:p>
        </p:txBody>
      </p:sp>
      <p:sp>
        <p:nvSpPr>
          <p:cNvPr id="41" name="TextBox 40"/>
          <p:cNvSpPr txBox="1"/>
          <p:nvPr/>
        </p:nvSpPr>
        <p:spPr>
          <a:xfrm>
            <a:off x="6072198" y="2571744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0..*</a:t>
            </a:r>
            <a:endParaRPr lang="en-US" sz="2400"/>
          </a:p>
        </p:txBody>
      </p:sp>
      <p:sp>
        <p:nvSpPr>
          <p:cNvPr id="42" name="TextBox 41"/>
          <p:cNvSpPr txBox="1"/>
          <p:nvPr/>
        </p:nvSpPr>
        <p:spPr>
          <a:xfrm>
            <a:off x="4786314" y="4071942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1..*</a:t>
            </a:r>
            <a:endParaRPr lang="en-US" sz="2400"/>
          </a:p>
        </p:txBody>
      </p:sp>
      <p:sp>
        <p:nvSpPr>
          <p:cNvPr id="43" name="TextBox 42"/>
          <p:cNvSpPr txBox="1"/>
          <p:nvPr/>
        </p:nvSpPr>
        <p:spPr>
          <a:xfrm>
            <a:off x="4357686" y="2571744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/>
              <a:t>Tên l/k </a:t>
            </a:r>
            <a:r>
              <a:rPr lang="en-US" sz="2400" smtClean="0">
                <a:latin typeface="Lucida Sans Unicode"/>
                <a:cs typeface="Lucida Sans Unicode"/>
              </a:rPr>
              <a:t>▶</a:t>
            </a:r>
            <a:endParaRPr lang="en-US" sz="2400"/>
          </a:p>
        </p:txBody>
      </p:sp>
      <p:sp>
        <p:nvSpPr>
          <p:cNvPr id="44" name="TextBox 43"/>
          <p:cNvSpPr txBox="1"/>
          <p:nvPr/>
        </p:nvSpPr>
        <p:spPr>
          <a:xfrm>
            <a:off x="2928926" y="3786190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/>
              <a:t>Tên l/k </a:t>
            </a:r>
            <a:r>
              <a:rPr lang="en-US" sz="2400" smtClean="0">
                <a:latin typeface="Lucida Sans Unicode"/>
                <a:cs typeface="Lucida Sans Unicode"/>
              </a:rPr>
              <a:t>▶</a:t>
            </a:r>
            <a:endParaRPr 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Diagram (tiếp)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Lực lượng của liên kết:</a:t>
            </a:r>
          </a:p>
          <a:p>
            <a:pPr lvl="1"/>
            <a:r>
              <a:rPr lang="en-US" smtClean="0"/>
              <a:t>Xác định số lượng các đối tượng tham gia vào liên kết</a:t>
            </a:r>
          </a:p>
          <a:p>
            <a:pPr lvl="1"/>
            <a:r>
              <a:rPr lang="en-US" smtClean="0"/>
              <a:t>Ký hiệu:</a:t>
            </a:r>
          </a:p>
          <a:p>
            <a:pPr lvl="2"/>
            <a:r>
              <a:rPr lang="en-US" smtClean="0"/>
              <a:t>Đúng 1:			1</a:t>
            </a:r>
          </a:p>
          <a:p>
            <a:pPr lvl="2"/>
            <a:r>
              <a:rPr lang="en-US" smtClean="0"/>
              <a:t>Không hoặc 1:		0,1</a:t>
            </a:r>
          </a:p>
          <a:p>
            <a:pPr lvl="2"/>
            <a:r>
              <a:rPr lang="en-US" smtClean="0"/>
              <a:t>Không hoặc nhiều hơn:	0..*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Ví dụ về Class Diagram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714612" y="1500174"/>
            <a:ext cx="2357454" cy="2214578"/>
            <a:chOff x="1142976" y="1857364"/>
            <a:chExt cx="2357454" cy="2214578"/>
          </a:xfrm>
        </p:grpSpPr>
        <p:sp>
          <p:nvSpPr>
            <p:cNvPr id="6" name="Rectangle 5"/>
            <p:cNvSpPr/>
            <p:nvPr/>
          </p:nvSpPr>
          <p:spPr>
            <a:xfrm>
              <a:off x="1142976" y="1857364"/>
              <a:ext cx="2357454" cy="42862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Person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2976" y="2285992"/>
              <a:ext cx="2357454" cy="7143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FontTx/>
                <a:buChar char="-"/>
              </a:pPr>
              <a:r>
                <a:rPr lang="en-US" sz="2000" smtClean="0">
                  <a:solidFill>
                    <a:schemeClr val="tx1"/>
                  </a:solidFill>
                </a:rPr>
                <a:t>Name</a:t>
              </a:r>
            </a:p>
            <a:p>
              <a:pPr>
                <a:buFontTx/>
                <a:buChar char="-"/>
              </a:pPr>
              <a:r>
                <a:rPr lang="en-US" sz="2000" smtClean="0">
                  <a:solidFill>
                    <a:schemeClr val="tx1"/>
                  </a:solidFill>
                </a:rPr>
                <a:t>Dob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142976" y="3000372"/>
              <a:ext cx="2357454" cy="107157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+ Person()</a:t>
              </a:r>
            </a:p>
            <a:p>
              <a:r>
                <a:rPr lang="en-US" smtClean="0">
                  <a:solidFill>
                    <a:schemeClr val="tx1"/>
                  </a:solidFill>
                </a:rPr>
                <a:t>+ setName(newName)</a:t>
              </a:r>
            </a:p>
            <a:p>
              <a:r>
                <a:rPr lang="en-US" smtClean="0">
                  <a:solidFill>
                    <a:schemeClr val="tx1"/>
                  </a:solidFill>
                </a:rPr>
                <a:t>+ getName()</a:t>
              </a:r>
            </a:p>
          </p:txBody>
        </p:sp>
      </p:grpSp>
      <p:cxnSp>
        <p:nvCxnSpPr>
          <p:cNvPr id="13" name="Straight Arrow Connector 12"/>
          <p:cNvCxnSpPr/>
          <p:nvPr/>
        </p:nvCxnSpPr>
        <p:spPr>
          <a:xfrm rot="5400000" flipH="1" flipV="1">
            <a:off x="3644100" y="3964785"/>
            <a:ext cx="499272" cy="794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714612" y="4214818"/>
            <a:ext cx="2357454" cy="2214578"/>
            <a:chOff x="4071934" y="4214818"/>
            <a:chExt cx="2357454" cy="2214578"/>
          </a:xfrm>
        </p:grpSpPr>
        <p:sp>
          <p:nvSpPr>
            <p:cNvPr id="14" name="Rectangle 13"/>
            <p:cNvSpPr/>
            <p:nvPr/>
          </p:nvSpPr>
          <p:spPr>
            <a:xfrm>
              <a:off x="4071934" y="4214818"/>
              <a:ext cx="2357454" cy="42862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Student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071934" y="4643446"/>
              <a:ext cx="2357454" cy="7143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FontTx/>
                <a:buChar char="-"/>
              </a:pPr>
              <a:r>
                <a:rPr lang="en-US" sz="2000" smtClean="0">
                  <a:solidFill>
                    <a:schemeClr val="tx1"/>
                  </a:solidFill>
                </a:rPr>
                <a:t>ID</a:t>
              </a:r>
            </a:p>
            <a:p>
              <a:pPr>
                <a:buFontTx/>
                <a:buChar char="-"/>
              </a:pPr>
              <a:r>
                <a:rPr lang="en-US" sz="2000" smtClean="0">
                  <a:solidFill>
                    <a:schemeClr val="tx1"/>
                  </a:solidFill>
                </a:rPr>
                <a:t>School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071934" y="5357826"/>
              <a:ext cx="2357454" cy="107157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+ Student()</a:t>
              </a:r>
            </a:p>
            <a:p>
              <a:r>
                <a:rPr lang="en-US" smtClean="0">
                  <a:solidFill>
                    <a:schemeClr val="tx1"/>
                  </a:solidFill>
                </a:rPr>
                <a:t>+ setSchool(newSch)</a:t>
              </a:r>
            </a:p>
            <a:p>
              <a:r>
                <a:rPr lang="en-US" smtClean="0">
                  <a:solidFill>
                    <a:schemeClr val="tx1"/>
                  </a:solidFill>
                </a:rPr>
                <a:t>+ getSchool()</a:t>
              </a:r>
              <a:endParaRPr lang="en-US" sz="2000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072198" y="1500174"/>
            <a:ext cx="2357454" cy="2214578"/>
            <a:chOff x="4071934" y="4214818"/>
            <a:chExt cx="2357454" cy="2214578"/>
          </a:xfrm>
        </p:grpSpPr>
        <p:sp>
          <p:nvSpPr>
            <p:cNvPr id="22" name="Rectangle 21"/>
            <p:cNvSpPr/>
            <p:nvPr/>
          </p:nvSpPr>
          <p:spPr>
            <a:xfrm>
              <a:off x="4071934" y="4214818"/>
              <a:ext cx="2357454" cy="42862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chemeClr val="tx1"/>
                  </a:solidFill>
                </a:rPr>
                <a:t>StudentList</a:t>
              </a:r>
              <a:endParaRPr lang="en-US" sz="2000" b="1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071934" y="4643446"/>
              <a:ext cx="2357454" cy="7143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FontTx/>
                <a:buChar char="-"/>
              </a:pPr>
              <a:r>
                <a:rPr lang="en-US" sz="2000" smtClean="0">
                  <a:solidFill>
                    <a:schemeClr val="tx1"/>
                  </a:solidFill>
                </a:rPr>
                <a:t>ListOfStudents</a:t>
              </a:r>
            </a:p>
            <a:p>
              <a:pPr>
                <a:buFontTx/>
                <a:buChar char="-"/>
              </a:pP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071934" y="5357826"/>
              <a:ext cx="2357454" cy="107157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smtClean="0">
                  <a:solidFill>
                    <a:schemeClr val="tx1"/>
                  </a:solidFill>
                </a:rPr>
                <a:t>+ StudentList()</a:t>
              </a:r>
            </a:p>
            <a:p>
              <a:r>
                <a:rPr lang="en-US" smtClean="0">
                  <a:solidFill>
                    <a:schemeClr val="tx1"/>
                  </a:solidFill>
                </a:rPr>
                <a:t>+ AddStudent(newStd)</a:t>
              </a:r>
            </a:p>
            <a:p>
              <a:r>
                <a:rPr lang="en-US" smtClean="0">
                  <a:solidFill>
                    <a:schemeClr val="tx1"/>
                  </a:solidFill>
                </a:rPr>
                <a:t>+ Remove()</a:t>
              </a:r>
              <a:endParaRPr lang="en-US" sz="2000">
                <a:solidFill>
                  <a:schemeClr val="tx1"/>
                </a:solidFill>
              </a:endParaRPr>
            </a:p>
          </p:txBody>
        </p:sp>
      </p:grpSp>
      <p:cxnSp>
        <p:nvCxnSpPr>
          <p:cNvPr id="26" name="Straight Connector 25"/>
          <p:cNvCxnSpPr/>
          <p:nvPr/>
        </p:nvCxnSpPr>
        <p:spPr>
          <a:xfrm>
            <a:off x="5072066" y="5893611"/>
            <a:ext cx="2214578" cy="3571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6161495" y="4804181"/>
            <a:ext cx="2214580" cy="3572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858016" y="3714752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1</a:t>
            </a:r>
            <a:endParaRPr lang="en-US" sz="2400"/>
          </a:p>
        </p:txBody>
      </p:sp>
      <p:sp>
        <p:nvSpPr>
          <p:cNvPr id="29" name="TextBox 28"/>
          <p:cNvSpPr txBox="1"/>
          <p:nvPr/>
        </p:nvSpPr>
        <p:spPr>
          <a:xfrm>
            <a:off x="5072066" y="5429264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0</a:t>
            </a:r>
            <a:r>
              <a:rPr lang="en-US" sz="2400" smtClean="0"/>
              <a:t>..*</a:t>
            </a:r>
            <a:endParaRPr lang="en-US" sz="2400"/>
          </a:p>
        </p:txBody>
      </p:sp>
      <p:sp>
        <p:nvSpPr>
          <p:cNvPr id="30" name="TextBox 29"/>
          <p:cNvSpPr txBox="1"/>
          <p:nvPr/>
        </p:nvSpPr>
        <p:spPr>
          <a:xfrm>
            <a:off x="5857884" y="5429264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Lucida Sans Unicode"/>
                <a:cs typeface="Lucida Sans Unicode"/>
              </a:rPr>
              <a:t>◀</a:t>
            </a:r>
            <a:r>
              <a:rPr lang="en-US" sz="2400" smtClean="0"/>
              <a:t>contains</a:t>
            </a:r>
            <a:endParaRPr lang="en-US" sz="2400"/>
          </a:p>
        </p:txBody>
      </p:sp>
      <p:cxnSp>
        <p:nvCxnSpPr>
          <p:cNvPr id="36" name="Straight Connector 35"/>
          <p:cNvCxnSpPr/>
          <p:nvPr/>
        </p:nvCxnSpPr>
        <p:spPr>
          <a:xfrm>
            <a:off x="1214414" y="4429132"/>
            <a:ext cx="150019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464315" y="5179231"/>
            <a:ext cx="150019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1214414" y="5893611"/>
            <a:ext cx="1500198" cy="3571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071670" y="5857892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1</a:t>
            </a:r>
            <a:endParaRPr lang="en-US" sz="2400"/>
          </a:p>
        </p:txBody>
      </p:sp>
      <p:sp>
        <p:nvSpPr>
          <p:cNvPr id="40" name="TextBox 39"/>
          <p:cNvSpPr txBox="1"/>
          <p:nvPr/>
        </p:nvSpPr>
        <p:spPr>
          <a:xfrm>
            <a:off x="2000232" y="4000504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1..*</a:t>
            </a:r>
            <a:endParaRPr lang="en-US" sz="2400"/>
          </a:p>
        </p:txBody>
      </p:sp>
      <p:sp>
        <p:nvSpPr>
          <p:cNvPr id="41" name="TextBox 40"/>
          <p:cNvSpPr txBox="1"/>
          <p:nvPr/>
        </p:nvSpPr>
        <p:spPr>
          <a:xfrm>
            <a:off x="642910" y="3929066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/>
              <a:t>leads </a:t>
            </a:r>
            <a:r>
              <a:rPr lang="en-US" sz="2400" smtClean="0">
                <a:latin typeface="Lucida Sans Unicode"/>
                <a:cs typeface="Lucida Sans Unicode"/>
              </a:rPr>
              <a:t>▶</a:t>
            </a:r>
            <a:endParaRPr lang="en-US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Vai trò:</a:t>
            </a:r>
          </a:p>
          <a:p>
            <a:pPr lvl="1"/>
            <a:r>
              <a:rPr lang="en-US" smtClean="0"/>
              <a:t>Biểu diễn sự tương tác động giữa các đối tượng trong một chức năng xử lý</a:t>
            </a:r>
          </a:p>
          <a:p>
            <a:pPr lvl="1"/>
            <a:r>
              <a:rPr lang="en-US" smtClean="0"/>
              <a:t>Nó biểu diễn </a:t>
            </a:r>
            <a:r>
              <a:rPr lang="en-US" i="1" smtClean="0"/>
              <a:t>các đối tượng tham gia</a:t>
            </a:r>
            <a:r>
              <a:rPr lang="en-US" smtClean="0"/>
              <a:t>, </a:t>
            </a:r>
            <a:r>
              <a:rPr lang="en-US" i="1" smtClean="0"/>
              <a:t>trình tự thời gian </a:t>
            </a:r>
            <a:r>
              <a:rPr lang="en-US" smtClean="0"/>
              <a:t>và </a:t>
            </a:r>
            <a:r>
              <a:rPr lang="en-US" i="1" smtClean="0"/>
              <a:t>nội dung </a:t>
            </a:r>
            <a:r>
              <a:rPr lang="en-US" smtClean="0"/>
              <a:t>trao đổi thông báo giữa các đối tượng khi thực hiện chức năng đó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 – ví dụ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928662" y="1500174"/>
            <a:ext cx="428628" cy="714380"/>
            <a:chOff x="928662" y="1500174"/>
            <a:chExt cx="428628" cy="714380"/>
          </a:xfrm>
        </p:grpSpPr>
        <p:sp>
          <p:nvSpPr>
            <p:cNvPr id="5" name="Oval 4"/>
            <p:cNvSpPr/>
            <p:nvPr/>
          </p:nvSpPr>
          <p:spPr>
            <a:xfrm>
              <a:off x="1000100" y="1500174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>
              <a:stCxn id="5" idx="4"/>
            </p:cNvCxnSpPr>
            <p:nvPr/>
          </p:nvCxnSpPr>
          <p:spPr>
            <a:xfrm rot="5400000">
              <a:off x="1000100" y="1928802"/>
              <a:ext cx="285752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142976" y="2071678"/>
              <a:ext cx="214314" cy="14287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928662" y="2071678"/>
              <a:ext cx="214314" cy="14287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>
              <a:off x="1000100" y="1928802"/>
              <a:ext cx="285752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2857488" y="1571612"/>
            <a:ext cx="2000264" cy="6429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m:Menu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7" name="Straight Connector 26"/>
          <p:cNvCxnSpPr>
            <a:stCxn id="25" idx="2"/>
          </p:cNvCxnSpPr>
          <p:nvPr/>
        </p:nvCxnSpPr>
        <p:spPr>
          <a:xfrm rot="5400000">
            <a:off x="1857356" y="4214818"/>
            <a:ext cx="4000528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929322" y="1571612"/>
            <a:ext cx="2000264" cy="6429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list:ItemList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9" name="Straight Connector 28"/>
          <p:cNvCxnSpPr>
            <a:stCxn id="28" idx="2"/>
          </p:cNvCxnSpPr>
          <p:nvPr/>
        </p:nvCxnSpPr>
        <p:spPr>
          <a:xfrm rot="5400000">
            <a:off x="4929190" y="4214818"/>
            <a:ext cx="4000528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-857288" y="4214818"/>
            <a:ext cx="4000528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142976" y="2714620"/>
            <a:ext cx="2643206" cy="1588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643042" y="2357430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Show()</a:t>
            </a:r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786182" y="2714620"/>
            <a:ext cx="142876" cy="32147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1142976" y="3500438"/>
            <a:ext cx="2643206" cy="1588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57290" y="3143248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SelectAddItem()</a:t>
            </a:r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 rot="10800000">
            <a:off x="1214414" y="4286256"/>
            <a:ext cx="2571768" cy="1588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357290" y="3916924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AskEnterItem()</a:t>
            </a:r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142976" y="4988494"/>
            <a:ext cx="2643206" cy="1588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643042" y="4631304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InputItem(s)</a:t>
            </a:r>
            <a:endParaRPr lang="en-US"/>
          </a:p>
        </p:txBody>
      </p:sp>
      <p:cxnSp>
        <p:nvCxnSpPr>
          <p:cNvPr id="48" name="Straight Arrow Connector 47"/>
          <p:cNvCxnSpPr>
            <a:endCxn id="50" idx="0"/>
          </p:cNvCxnSpPr>
          <p:nvPr/>
        </p:nvCxnSpPr>
        <p:spPr>
          <a:xfrm>
            <a:off x="3929058" y="5214950"/>
            <a:ext cx="3000396" cy="1588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429124" y="485776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AddItem(s)</a:t>
            </a: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858016" y="5214950"/>
            <a:ext cx="142876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Arrow Connector 51"/>
          <p:cNvCxnSpPr/>
          <p:nvPr/>
        </p:nvCxnSpPr>
        <p:spPr>
          <a:xfrm rot="10800000" flipV="1">
            <a:off x="3929058" y="5643578"/>
            <a:ext cx="2928958" cy="1"/>
          </a:xfrm>
          <a:prstGeom prst="straightConnector1">
            <a:avLst/>
          </a:prstGeom>
          <a:ln w="25400"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071538" y="2571744"/>
            <a:ext cx="142876" cy="33575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 – Cấu tạo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000760" y="1714488"/>
            <a:ext cx="285752" cy="571504"/>
            <a:chOff x="928662" y="1500174"/>
            <a:chExt cx="428628" cy="714380"/>
          </a:xfrm>
        </p:grpSpPr>
        <p:sp>
          <p:nvSpPr>
            <p:cNvPr id="6" name="Oval 5"/>
            <p:cNvSpPr/>
            <p:nvPr/>
          </p:nvSpPr>
          <p:spPr>
            <a:xfrm>
              <a:off x="1000100" y="1500174"/>
              <a:ext cx="285752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>
              <a:stCxn id="6" idx="4"/>
            </p:cNvCxnSpPr>
            <p:nvPr/>
          </p:nvCxnSpPr>
          <p:spPr>
            <a:xfrm rot="5400000">
              <a:off x="1000100" y="1928802"/>
              <a:ext cx="285752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142976" y="2071678"/>
              <a:ext cx="214314" cy="14287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928662" y="2071678"/>
              <a:ext cx="214314" cy="14287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0800000">
              <a:off x="1000100" y="1928802"/>
              <a:ext cx="285752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1000100" y="1785926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Tác nhân </a:t>
            </a:r>
            <a:r>
              <a:rPr lang="en-US" sz="2400" smtClean="0"/>
              <a:t>(actor):</a:t>
            </a:r>
          </a:p>
          <a:p>
            <a:r>
              <a:rPr lang="en-US" sz="2400" smtClean="0"/>
              <a:t>Là người sử dụng tham gia </a:t>
            </a:r>
            <a:endParaRPr lang="en-US" sz="2400"/>
          </a:p>
        </p:txBody>
      </p:sp>
      <p:sp>
        <p:nvSpPr>
          <p:cNvPr id="12" name="TextBox 11"/>
          <p:cNvSpPr txBox="1"/>
          <p:nvPr/>
        </p:nvSpPr>
        <p:spPr>
          <a:xfrm>
            <a:off x="5286380" y="2285992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Tên tác nhân</a:t>
            </a:r>
            <a:endParaRPr lang="en-US" sz="2000"/>
          </a:p>
        </p:txBody>
      </p:sp>
      <p:sp>
        <p:nvSpPr>
          <p:cNvPr id="13" name="TextBox 12"/>
          <p:cNvSpPr txBox="1"/>
          <p:nvPr/>
        </p:nvSpPr>
        <p:spPr>
          <a:xfrm>
            <a:off x="1000100" y="3038773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Đối tượng </a:t>
            </a:r>
            <a:r>
              <a:rPr lang="en-US" sz="2400" smtClean="0"/>
              <a:t>(object):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43504" y="3000372"/>
            <a:ext cx="2000264" cy="6429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Object : Class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00100" y="4253219"/>
            <a:ext cx="4071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Đường chỉ thời gian sống </a:t>
            </a:r>
          </a:p>
          <a:p>
            <a:r>
              <a:rPr lang="en-US" sz="2400" smtClean="0"/>
              <a:t>(</a:t>
            </a:r>
            <a:r>
              <a:rPr lang="en-US" sz="2400" smtClean="0"/>
              <a:t>Life-line) </a:t>
            </a:r>
            <a:r>
              <a:rPr lang="en-US" sz="2400" smtClean="0"/>
              <a:t>: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5822165" y="4679165"/>
            <a:ext cx="785818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Nội dung chính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Nhắc lại về cấu trúc chương trình C++</a:t>
            </a:r>
          </a:p>
          <a:p>
            <a:r>
              <a:rPr lang="en-US" smtClean="0"/>
              <a:t>Cách tổ chức các lớp trong chương trình</a:t>
            </a:r>
          </a:p>
          <a:p>
            <a:r>
              <a:rPr lang="en-US" smtClean="0"/>
              <a:t>Làm việc với Project trong các môi trường lập trình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 – Cấu tạo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00100" y="2071678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Thông báo </a:t>
            </a:r>
            <a:r>
              <a:rPr lang="en-US" sz="2400" smtClean="0"/>
              <a:t>(message):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0100" y="3643314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Khoảng thời gian thi hành </a:t>
            </a:r>
            <a:r>
              <a:rPr lang="en-US" sz="2400" smtClean="0"/>
              <a:t>(execution occurrence):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357818" y="2428868"/>
            <a:ext cx="2643206" cy="1588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857884" y="207167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A Message()</a:t>
            </a: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16" y="3702610"/>
            <a:ext cx="142876" cy="7143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357818" y="2916792"/>
            <a:ext cx="2643206" cy="1588"/>
          </a:xfrm>
          <a:prstGeom prst="straightConnector1">
            <a:avLst/>
          </a:prstGeom>
          <a:ln w="25400"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857884" y="2559602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Return value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Ví dụ áp dụng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Xây dựng chương trình quản lý danh sách sinh viên, mỗi sinh viên gồm các thông tin: MSSV, Họ tên, </a:t>
            </a:r>
            <a:r>
              <a:rPr lang="en-US" smtClean="0"/>
              <a:t>Lớp học, Khóa. Chương trình gồm các chức năng:</a:t>
            </a:r>
          </a:p>
          <a:p>
            <a:pPr lvl="1"/>
            <a:r>
              <a:rPr lang="en-US" smtClean="0"/>
              <a:t>Khởi tạo danh sách: tạo ra một danh sách rỗng</a:t>
            </a:r>
          </a:p>
          <a:p>
            <a:pPr lvl="1"/>
            <a:r>
              <a:rPr lang="en-US" smtClean="0"/>
              <a:t>Bổ sung một sinh viên vào đầu/cuối danh sách</a:t>
            </a:r>
          </a:p>
          <a:p>
            <a:pPr lvl="1"/>
            <a:r>
              <a:rPr lang="en-US" smtClean="0"/>
              <a:t>Loại bỏ một sinh viên ở đầu/cuối danh sách</a:t>
            </a:r>
          </a:p>
          <a:p>
            <a:pPr lvl="1"/>
            <a:r>
              <a:rPr lang="en-US" smtClean="0"/>
              <a:t>Sắp xếp danh sách theo Họ tên</a:t>
            </a:r>
          </a:p>
          <a:p>
            <a:pPr lvl="1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Làm việc với Project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Nhắc lại về cấu trúc chương trình C++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smtClean="0"/>
              <a:t>Phần chính của một chương trình C++ (theo kiểu HĐT nói chung) bao gồm 2 phần:</a:t>
            </a:r>
          </a:p>
          <a:p>
            <a:pPr lvl="1"/>
            <a:r>
              <a:rPr lang="en-US" sz="2000" smtClean="0"/>
              <a:t>Tập các đối tượng</a:t>
            </a:r>
          </a:p>
          <a:p>
            <a:pPr lvl="1"/>
            <a:r>
              <a:rPr lang="en-US" sz="2000" smtClean="0"/>
              <a:t>Tập các thông báo từ hàm </a:t>
            </a:r>
            <a:r>
              <a:rPr lang="en-US" sz="2000" i="1" smtClean="0"/>
              <a:t>main()</a:t>
            </a:r>
            <a:r>
              <a:rPr lang="en-US" sz="2000" smtClean="0"/>
              <a:t> đến các đối tượng và được truyền giữa các đối tượng</a:t>
            </a:r>
            <a:endParaRPr lang="en-US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14546" y="4800600"/>
            <a:ext cx="7620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main()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3967146" y="3429000"/>
            <a:ext cx="1600200" cy="1066800"/>
            <a:chOff x="3967146" y="3429000"/>
            <a:chExt cx="1600200" cy="1066800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967146" y="3429000"/>
              <a:ext cx="16002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:a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967146" y="3810000"/>
              <a:ext cx="1600200" cy="3810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967146" y="4191000"/>
              <a:ext cx="1600200" cy="3048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3967146" y="4953000"/>
            <a:ext cx="1600200" cy="1066800"/>
            <a:chOff x="4128" y="1104"/>
            <a:chExt cx="1008" cy="672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128" y="1104"/>
              <a:ext cx="100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:b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4128" y="1344"/>
              <a:ext cx="1008" cy="24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128" y="1584"/>
              <a:ext cx="1008" cy="1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6557946" y="3429000"/>
            <a:ext cx="1600200" cy="1066800"/>
            <a:chOff x="4128" y="1104"/>
            <a:chExt cx="1008" cy="672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128" y="1104"/>
              <a:ext cx="100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:c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4128" y="1344"/>
              <a:ext cx="1008" cy="24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128" y="1584"/>
              <a:ext cx="1008" cy="1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6710346" y="5029200"/>
            <a:ext cx="1600200" cy="1066800"/>
            <a:chOff x="4128" y="1104"/>
            <a:chExt cx="1008" cy="672"/>
          </a:xfrm>
        </p:grpSpPr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4128" y="1104"/>
              <a:ext cx="100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:d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4128" y="1344"/>
              <a:ext cx="1008" cy="24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128" y="1584"/>
              <a:ext cx="1008" cy="1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21" name="Line 21"/>
          <p:cNvSpPr>
            <a:spLocks noChangeShapeType="1"/>
          </p:cNvSpPr>
          <p:nvPr/>
        </p:nvSpPr>
        <p:spPr bwMode="auto">
          <a:xfrm flipV="1">
            <a:off x="2824146" y="3886200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2976546" y="50292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5567346" y="36576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5567346" y="51054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2900346" y="4038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m1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5795946" y="3352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m2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3052746" y="5119688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m3</a:t>
            </a:r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5719746" y="5181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m4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Nhắc lại về cấu trúc chương trình C++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Vấn đề đặt ra:</a:t>
            </a:r>
          </a:p>
          <a:p>
            <a:pPr marL="971550" lvl="1" indent="-514350">
              <a:buFont typeface="+mj-lt"/>
              <a:buAutoNum type="arabicPeriod"/>
            </a:pPr>
            <a:endParaRPr lang="en-US" smtClean="0"/>
          </a:p>
          <a:p>
            <a:pPr marL="971550" lvl="1" indent="-514350">
              <a:buFont typeface="+mj-lt"/>
              <a:buAutoNum type="arabicPeriod"/>
            </a:pPr>
            <a:r>
              <a:rPr lang="en-US" smtClean="0"/>
              <a:t>Làm thế nào để xác định được các đối tượng/lớp?</a:t>
            </a:r>
          </a:p>
          <a:p>
            <a:pPr marL="971550" lvl="1" indent="-514350">
              <a:buFont typeface="+mj-lt"/>
              <a:buAutoNum type="arabicPeriod"/>
            </a:pPr>
            <a:endParaRPr lang="en-US" smtClean="0"/>
          </a:p>
          <a:p>
            <a:pPr marL="971550" lvl="1" indent="-514350">
              <a:buFont typeface="+mj-lt"/>
              <a:buAutoNum type="arabicPeriod"/>
            </a:pPr>
            <a:r>
              <a:rPr lang="en-US" smtClean="0"/>
              <a:t>Làm thế nào xác định mối quan hệ giữa chúng?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Cách tổ chức các lớp trong chương trình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Quá trình tổ chức chương trình</a:t>
            </a:r>
          </a:p>
          <a:p>
            <a:pPr lvl="1"/>
            <a:r>
              <a:rPr lang="en-US" smtClean="0"/>
              <a:t>Bước 1: xác định các yêu cầu về chức năng, dữ liệu và giao diện</a:t>
            </a:r>
          </a:p>
          <a:p>
            <a:pPr lvl="1"/>
            <a:r>
              <a:rPr lang="en-US" smtClean="0"/>
              <a:t>Bước 2: xác định số lượng đối tượng và trách nhiệm xử lý của chúng</a:t>
            </a:r>
          </a:p>
          <a:p>
            <a:pPr lvl="1"/>
            <a:r>
              <a:rPr lang="en-US" smtClean="0"/>
              <a:t>Bước 3: mô hình hóa các chức năng xử lý (tương tác giữa các đối tượng)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Nguyên tắc xác định các đối tượng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Xác định đối tượng theo hướng dữ liệu</a:t>
            </a:r>
          </a:p>
          <a:p>
            <a:r>
              <a:rPr lang="en-US" smtClean="0"/>
              <a:t>Xác định đối tượng theo hướng chức năng</a:t>
            </a:r>
          </a:p>
          <a:p>
            <a:r>
              <a:rPr lang="en-US" smtClean="0"/>
              <a:t>Xác định đối tượng theo hướng người dùng/giao diện (khi có nhiều NSD khác nhau)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Nguyên tắc xác định các đối tượng (tiếp)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Xác định đối tượng theo hướng dữ liệu:</a:t>
            </a:r>
          </a:p>
          <a:p>
            <a:pPr lvl="1"/>
            <a:r>
              <a:rPr lang="en-US" smtClean="0"/>
              <a:t>Mỗi đối tượng dữ liệu nên giao cho một đối tượng chịu trách nhiệm</a:t>
            </a:r>
          </a:p>
          <a:p>
            <a:pPr lvl="1"/>
            <a:r>
              <a:rPr lang="en-US" smtClean="0"/>
              <a:t>Hạn chế việc giao cho một đối tượng chịu trách nhiệm trên nhiều đối tượng dữ liệu, nhất là với các đối tượng dữ liệu tương đối độc lập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Nguyên tắc xác định các đối tượng (tiếp)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Xác định đối tượng theo hướng chức năng</a:t>
            </a:r>
          </a:p>
          <a:p>
            <a:pPr lvl="1"/>
            <a:r>
              <a:rPr lang="en-US" smtClean="0"/>
              <a:t>Mỗi đối tượng sẽ chịu trách nhiệm về một nhóm chức năng có liên quan</a:t>
            </a:r>
          </a:p>
          <a:p>
            <a:pPr lvl="1"/>
            <a:r>
              <a:rPr lang="en-US" smtClean="0"/>
              <a:t>Hạn chế việc giao các chức năng không có hoặc ít liên quan cho chỉ một đối tượng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Các mô hình hướng đối tượng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Giới thiệu về UML:</a:t>
            </a:r>
          </a:p>
          <a:p>
            <a:pPr lvl="1"/>
            <a:r>
              <a:rPr lang="en-US" smtClean="0"/>
              <a:t>Viết tắt của Unified Modelling Language, Ngôn ngữ mô hình hóa hợp nhất, là sự hợp nhất của nhiều ngôn ngữ  mô hình hóa HĐT như: Booch’93 (của Booch), OOSE (của Jacobson), OMT-2 (của Rumbaugh)</a:t>
            </a:r>
          </a:p>
          <a:p>
            <a:pPr lvl="1"/>
            <a:r>
              <a:rPr lang="en-US" smtClean="0"/>
              <a:t>Năm 1995, phiên bản đầu tiên UML 0.9 của Booch và Rumbaugh</a:t>
            </a:r>
          </a:p>
          <a:p>
            <a:pPr lvl="1"/>
            <a:r>
              <a:rPr lang="en-US" smtClean="0"/>
              <a:t>Năm 1997, UML 1.1 bản chuẩn hóa của Booch, Rumbaugh và Jacobson</a:t>
            </a:r>
          </a:p>
          <a:p>
            <a:pPr lvl="1"/>
            <a:r>
              <a:rPr lang="en-US" smtClean="0"/>
              <a:t>Năm 2003, UML 2.0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BB38-9A12-49FB-88F1-9C963A0AEE3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985</Words>
  <Application>Microsoft Office PowerPoint</Application>
  <PresentationFormat>On-screen Show (4:3)</PresentationFormat>
  <Paragraphs>186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Chương 14: Tổ chức chương trình theo Hướng đối tượng</vt:lpstr>
      <vt:lpstr>Nội dung chính</vt:lpstr>
      <vt:lpstr>Nhắc lại về cấu trúc chương trình C++</vt:lpstr>
      <vt:lpstr>Nhắc lại về cấu trúc chương trình C++</vt:lpstr>
      <vt:lpstr>Cách tổ chức các lớp trong chương trình</vt:lpstr>
      <vt:lpstr>Nguyên tắc xác định các đối tượng</vt:lpstr>
      <vt:lpstr>Nguyên tắc xác định các đối tượng (tiếp)</vt:lpstr>
      <vt:lpstr>Nguyên tắc xác định các đối tượng (tiếp)</vt:lpstr>
      <vt:lpstr>Các mô hình hướng đối tượng</vt:lpstr>
      <vt:lpstr>Các mô hình hướng đối tượng (tiếp)</vt:lpstr>
      <vt:lpstr>Class Diagram</vt:lpstr>
      <vt:lpstr>Class Diagram (tiếp)</vt:lpstr>
      <vt:lpstr>Class Diagram (tiếp)</vt:lpstr>
      <vt:lpstr>Class Diagram (tiếp)</vt:lpstr>
      <vt:lpstr>Class Diagram (tiếp)</vt:lpstr>
      <vt:lpstr>Ví dụ về Class Diagram</vt:lpstr>
      <vt:lpstr>Sequence Diagram</vt:lpstr>
      <vt:lpstr>Sequence Diagram – ví dụ</vt:lpstr>
      <vt:lpstr>Sequence Diagram – Cấu tạo</vt:lpstr>
      <vt:lpstr>Sequence Diagram – Cấu tạo</vt:lpstr>
      <vt:lpstr>Ví dụ áp dụng</vt:lpstr>
      <vt:lpstr>Làm việc với Project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14: Tổ chức chương trình</dc:title>
  <dc:creator>Net</dc:creator>
  <cp:lastModifiedBy>Net</cp:lastModifiedBy>
  <cp:revision>33</cp:revision>
  <dcterms:created xsi:type="dcterms:W3CDTF">2013-03-17T13:38:29Z</dcterms:created>
  <dcterms:modified xsi:type="dcterms:W3CDTF">2013-03-18T05:03:06Z</dcterms:modified>
</cp:coreProperties>
</file>